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2"/>
  </p:notesMasterIdLst>
  <p:sldIdLst>
    <p:sldId id="287" r:id="rId2"/>
    <p:sldId id="288" r:id="rId3"/>
    <p:sldId id="294" r:id="rId4"/>
    <p:sldId id="321" r:id="rId5"/>
    <p:sldId id="322" r:id="rId6"/>
    <p:sldId id="323" r:id="rId7"/>
    <p:sldId id="324" r:id="rId8"/>
    <p:sldId id="336" r:id="rId9"/>
    <p:sldId id="259" r:id="rId10"/>
    <p:sldId id="297" r:id="rId11"/>
    <p:sldId id="300" r:id="rId12"/>
    <p:sldId id="301" r:id="rId13"/>
    <p:sldId id="302" r:id="rId14"/>
    <p:sldId id="303" r:id="rId15"/>
    <p:sldId id="295" r:id="rId16"/>
    <p:sldId id="318" r:id="rId17"/>
    <p:sldId id="296" r:id="rId18"/>
    <p:sldId id="312" r:id="rId19"/>
    <p:sldId id="311" r:id="rId20"/>
    <p:sldId id="313" r:id="rId21"/>
    <p:sldId id="289" r:id="rId22"/>
    <p:sldId id="306" r:id="rId23"/>
    <p:sldId id="307" r:id="rId24"/>
    <p:sldId id="327" r:id="rId25"/>
    <p:sldId id="328" r:id="rId26"/>
    <p:sldId id="329" r:id="rId27"/>
    <p:sldId id="330" r:id="rId28"/>
    <p:sldId id="331" r:id="rId29"/>
    <p:sldId id="332" r:id="rId30"/>
    <p:sldId id="309" r:id="rId31"/>
    <p:sldId id="326" r:id="rId32"/>
    <p:sldId id="316" r:id="rId33"/>
    <p:sldId id="314" r:id="rId34"/>
    <p:sldId id="317" r:id="rId35"/>
    <p:sldId id="310" r:id="rId36"/>
    <p:sldId id="325" r:id="rId37"/>
    <p:sldId id="290" r:id="rId38"/>
    <p:sldId id="304" r:id="rId39"/>
    <p:sldId id="333" r:id="rId40"/>
    <p:sldId id="334" r:id="rId41"/>
    <p:sldId id="335" r:id="rId42"/>
    <p:sldId id="305" r:id="rId43"/>
    <p:sldId id="291" r:id="rId44"/>
    <p:sldId id="319" r:id="rId45"/>
    <p:sldId id="293" r:id="rId46"/>
    <p:sldId id="320" r:id="rId47"/>
    <p:sldId id="298" r:id="rId48"/>
    <p:sldId id="292" r:id="rId49"/>
    <p:sldId id="257" r:id="rId50"/>
    <p:sldId id="299" r:id="rId51"/>
  </p:sldIdLst>
  <p:sldSz cx="9144000" cy="5143500" type="screen16x9"/>
  <p:notesSz cx="6858000" cy="9144000"/>
  <p:embeddedFontLst>
    <p:embeddedFont>
      <p:font typeface="Calibri" panose="020F0502020204030204" pitchFamily="34" charset="0"/>
      <p:regular r:id="rId53"/>
      <p:bold r:id="rId54"/>
      <p:italic r:id="rId55"/>
      <p:boldItalic r:id="rId56"/>
    </p:embeddedFont>
    <p:embeddedFont>
      <p:font typeface="Cambria Math" panose="02040503050406030204" pitchFamily="18" charset="0"/>
      <p:regular r:id="rId57"/>
    </p:embeddedFont>
    <p:embeddedFont>
      <p:font typeface="Oswald" panose="020B0604020202020204" charset="0"/>
      <p:regular r:id="rId58"/>
      <p:bold r:id="rId59"/>
    </p:embeddedFont>
    <p:embeddedFont>
      <p:font typeface="Source Sans Pro" panose="020B050303040302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2A"/>
    <a:srgbClr val="5CBF2F"/>
    <a:srgbClr val="63CD33"/>
    <a:srgbClr val="A5CD93"/>
    <a:srgbClr val="8BBE74"/>
    <a:srgbClr val="3162B1"/>
    <a:srgbClr val="1E8296"/>
    <a:srgbClr val="218DA3"/>
    <a:srgbClr val="6FADB9"/>
    <a:srgbClr val="5CA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F62945-B830-4532-BA38-0B9DB5C8A7B6}">
  <a:tblStyle styleId="{9AF62945-B830-4532-BA38-0B9DB5C8A7B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23" d="100"/>
          <a:sy n="123" d="100"/>
        </p:scale>
        <p:origin x="11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This study extends the SWIFT option pricing scheme to option contracts calibration, specifically, under Heston stochastic volatility dynamics.</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1 (4m) 2 ()</a:t>
            </a:r>
          </a:p>
        </p:txBody>
      </p:sp>
    </p:spTree>
    <p:extLst>
      <p:ext uri="{BB962C8B-B14F-4D97-AF65-F5344CB8AC3E}">
        <p14:creationId xmlns:p14="http://schemas.microsoft.com/office/powerpoint/2010/main" val="2728304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569C09A-0201-449D-B5B3-44C302603ACE}"/>
              </a:ext>
            </a:extLst>
          </p:cNvPr>
          <p:cNvSpPr>
            <a:spLocks noGrp="1"/>
          </p:cNvSpPr>
          <p:nvPr>
            <p:ph type="body" idx="1"/>
          </p:nvPr>
        </p:nvSpPr>
        <p:spPr/>
        <p:txBody>
          <a:bodyPr/>
          <a:lstStyle/>
          <a:p>
            <a:r>
              <a:rPr lang="en-US" dirty="0"/>
              <a:t>In the middle, you can see the risk-neutral European option price formula, and around it are the four key concepts that define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136DEFA-5384-4727-9594-D05B4D5C2853}"/>
              </a:ext>
            </a:extLst>
          </p:cNvPr>
          <p:cNvSpPr>
            <a:spLocks noGrp="1"/>
          </p:cNvSpPr>
          <p:nvPr>
            <p:ph type="body" idx="1"/>
          </p:nvPr>
        </p:nvSpPr>
        <p:spPr/>
        <p:txBody>
          <a:bodyPr/>
          <a:lstStyle/>
          <a:p>
            <a:r>
              <a:rPr lang="en-US" dirty="0"/>
              <a:t>First, if one assumes that there are no arbitrage opportunities, one can consider the market as risk-neutral. Under this assumption, the price of the option is the expected payoff under the risk-neutral metric discounted at the risk-free rate 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F5AAD6-4A50-45C0-9F34-DA65832380C4}"/>
              </a:ext>
            </a:extLst>
          </p:cNvPr>
          <p:cNvSpPr>
            <a:spLocks noGrp="1"/>
          </p:cNvSpPr>
          <p:nvPr>
            <p:ph type="body" idx="1"/>
          </p:nvPr>
        </p:nvSpPr>
        <p:spPr/>
        <p:txBody>
          <a:bodyPr/>
          <a:lstStyle/>
          <a:p>
            <a:r>
              <a:rPr lang="en-US" dirty="0"/>
              <a:t>The payoff is the benefit obtained from exercising the option contract. European options can only be exercised on expiry, so their payoff can simply be stated as a function of the final state of the option, 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4AF5FD3-2FB7-4F9F-9D78-CE5EF7D20CDC}"/>
              </a:ext>
            </a:extLst>
          </p:cNvPr>
          <p:cNvSpPr>
            <a:spLocks noGrp="1"/>
          </p:cNvSpPr>
          <p:nvPr>
            <p:ph type="body" idx="1"/>
          </p:nvPr>
        </p:nvSpPr>
        <p:spPr/>
        <p:txBody>
          <a:bodyPr/>
          <a:lstStyle/>
          <a:p>
            <a:r>
              <a:rPr lang="en-US" dirty="0"/>
              <a:t>The expectation under the risk-neutral metric is defined by the underlying asset price evolution model, which appears in the formula as the probability function of the final state of the underlying asset y, conditioned to initial state x.</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DCCB9EC-31B4-4ABF-ABA4-C5C6888DAB95}"/>
              </a:ext>
            </a:extLst>
          </p:cNvPr>
          <p:cNvSpPr>
            <a:spLocks noGrp="1"/>
          </p:cNvSpPr>
          <p:nvPr>
            <p:ph type="body" idx="1"/>
          </p:nvPr>
        </p:nvSpPr>
        <p:spPr/>
        <p:txBody>
          <a:bodyPr/>
          <a:lstStyle/>
          <a:p>
            <a:r>
              <a:rPr lang="en-US" dirty="0"/>
              <a:t>Both the underlying asset final state probability distribution and the payoff expressions depend on the underlying asset state variables used, in the thesis the benefits of logarithmic state variables is shown.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26DD4EF-A413-4345-9A3F-FF2AF502DC7F}"/>
              </a:ext>
            </a:extLst>
          </p:cNvPr>
          <p:cNvSpPr>
            <a:spLocks noGrp="1"/>
          </p:cNvSpPr>
          <p:nvPr>
            <p:ph type="body" idx="1"/>
          </p:nvPr>
        </p:nvSpPr>
        <p:spPr/>
        <p:txBody>
          <a:bodyPr/>
          <a:lstStyle/>
          <a:p>
            <a:r>
              <a:rPr lang="en-US" dirty="0"/>
              <a:t>An underlying asset model typically used is </a:t>
            </a:r>
            <a:r>
              <a:rPr lang="en-US"/>
              <a:t>the Black-Scholes-Merton </a:t>
            </a:r>
            <a:r>
              <a:rPr lang="en-US" dirty="0"/>
              <a:t>model, which assumes the underlying asset prices follow a geometric Brownian motion.</a:t>
            </a:r>
          </a:p>
        </p:txBody>
      </p:sp>
    </p:spTree>
    <p:extLst>
      <p:ext uri="{BB962C8B-B14F-4D97-AF65-F5344CB8AC3E}">
        <p14:creationId xmlns:p14="http://schemas.microsoft.com/office/powerpoint/2010/main" val="309523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3A539DD-5EB3-4529-AEA3-26B5F12A8137}"/>
              </a:ext>
            </a:extLst>
          </p:cNvPr>
          <p:cNvSpPr>
            <a:spLocks noGrp="1"/>
          </p:cNvSpPr>
          <p:nvPr>
            <p:ph type="body" idx="1"/>
          </p:nvPr>
        </p:nvSpPr>
        <p:spPr/>
        <p:txBody>
          <a:bodyPr/>
          <a:lstStyle/>
          <a:p>
            <a:r>
              <a:rPr lang="en-US" dirty="0"/>
              <a:t>Talk about volatility surface too. </a:t>
            </a:r>
            <a:r>
              <a:rPr lang="en-US" i="0" dirty="0"/>
              <a:t>In particular about term structure.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9811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Explain how, prior to the last expression, gradient-based methods were rarely used, and their alternatives were either really slow, or just slow but imposed assumptions on the parameters that limited their full domain, risking leaving the optimum out.</a:t>
            </a:r>
            <a:endParaRPr dirty="0"/>
          </a:p>
        </p:txBody>
      </p:sp>
    </p:spTree>
    <p:extLst>
      <p:ext uri="{BB962C8B-B14F-4D97-AF65-F5344CB8AC3E}">
        <p14:creationId xmlns:p14="http://schemas.microsoft.com/office/powerpoint/2010/main" val="426442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has direct applications to real-market options trading, so it is interesting to know why both calibration and the Heston model are relevant for that.</a:t>
            </a:r>
          </a:p>
        </p:txBody>
      </p:sp>
    </p:spTree>
    <p:extLst>
      <p:ext uri="{BB962C8B-B14F-4D97-AF65-F5344CB8AC3E}">
        <p14:creationId xmlns:p14="http://schemas.microsoft.com/office/powerpoint/2010/main" val="2144803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42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522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907EBE1-FC6C-4712-A1C9-09BFD9AE1665}"/>
              </a:ext>
            </a:extLst>
          </p:cNvPr>
          <p:cNvSpPr>
            <a:spLocks noGrp="1"/>
          </p:cNvSpPr>
          <p:nvPr>
            <p:ph type="body" idx="1"/>
          </p:nvPr>
        </p:nvSpPr>
        <p:spPr/>
        <p:txBody>
          <a:bodyPr/>
          <a:lstStyle/>
          <a:p>
            <a:r>
              <a:rPr lang="en-US" dirty="0"/>
              <a:t>This can be extended to other models outside from Heston.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Maybe add a slide with </a:t>
            </a:r>
            <a:r>
              <a:rPr lang="en-US" dirty="0" err="1"/>
              <a:t>sinc</a:t>
            </a:r>
            <a:r>
              <a:rPr lang="en-US" dirty="0"/>
              <a:t> and its </a:t>
            </a:r>
            <a:r>
              <a:rPr lang="en-US" dirty="0" err="1"/>
              <a:t>fourier</a:t>
            </a:r>
            <a:r>
              <a:rPr lang="en-US" dirty="0"/>
              <a:t> transform.`````````````````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Maybe add a slide with </a:t>
            </a:r>
            <a:r>
              <a:rPr lang="en-US" dirty="0" err="1"/>
              <a:t>sinc</a:t>
            </a:r>
            <a:r>
              <a:rPr lang="en-US" dirty="0"/>
              <a:t> and its </a:t>
            </a:r>
            <a:r>
              <a:rPr lang="en-US" dirty="0" err="1"/>
              <a:t>fourier</a:t>
            </a:r>
            <a:r>
              <a:rPr lang="en-US" dirty="0"/>
              <a:t> transform.`````````````````</a:t>
            </a:r>
          </a:p>
        </p:txBody>
      </p:sp>
    </p:spTree>
    <p:extLst>
      <p:ext uri="{BB962C8B-B14F-4D97-AF65-F5344CB8AC3E}">
        <p14:creationId xmlns:p14="http://schemas.microsoft.com/office/powerpoint/2010/main" val="3801413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Maybe add a slide with </a:t>
            </a:r>
            <a:r>
              <a:rPr lang="en-US" dirty="0" err="1"/>
              <a:t>sinc</a:t>
            </a:r>
            <a:r>
              <a:rPr lang="en-US" dirty="0"/>
              <a:t> and its </a:t>
            </a:r>
            <a:r>
              <a:rPr lang="en-US" dirty="0" err="1"/>
              <a:t>fourier</a:t>
            </a:r>
            <a:r>
              <a:rPr lang="en-US" dirty="0"/>
              <a:t> transform.`````````````````</a:t>
            </a:r>
          </a:p>
        </p:txBody>
      </p:sp>
    </p:spTree>
    <p:extLst>
      <p:ext uri="{BB962C8B-B14F-4D97-AF65-F5344CB8AC3E}">
        <p14:creationId xmlns:p14="http://schemas.microsoft.com/office/powerpoint/2010/main" val="2708503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Maybe add a slide with </a:t>
            </a:r>
            <a:r>
              <a:rPr lang="en-US" dirty="0" err="1"/>
              <a:t>sinc</a:t>
            </a:r>
            <a:r>
              <a:rPr lang="en-US" dirty="0"/>
              <a:t> and its </a:t>
            </a:r>
            <a:r>
              <a:rPr lang="en-US" dirty="0" err="1"/>
              <a:t>fourier</a:t>
            </a:r>
            <a:r>
              <a:rPr lang="en-US" dirty="0"/>
              <a:t> transform.`````````````````</a:t>
            </a:r>
          </a:p>
        </p:txBody>
      </p:sp>
    </p:spTree>
    <p:extLst>
      <p:ext uri="{BB962C8B-B14F-4D97-AF65-F5344CB8AC3E}">
        <p14:creationId xmlns:p14="http://schemas.microsoft.com/office/powerpoint/2010/main" val="590321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Maybe add a slide with </a:t>
            </a:r>
            <a:r>
              <a:rPr lang="en-US" dirty="0" err="1"/>
              <a:t>sinc</a:t>
            </a:r>
            <a:r>
              <a:rPr lang="en-US" dirty="0"/>
              <a:t> and its </a:t>
            </a:r>
            <a:r>
              <a:rPr lang="en-US" dirty="0" err="1"/>
              <a:t>fourier</a:t>
            </a:r>
            <a:r>
              <a:rPr lang="en-US" dirty="0"/>
              <a:t> transform.`````````````````</a:t>
            </a:r>
          </a:p>
        </p:txBody>
      </p:sp>
    </p:spTree>
    <p:extLst>
      <p:ext uri="{BB962C8B-B14F-4D97-AF65-F5344CB8AC3E}">
        <p14:creationId xmlns:p14="http://schemas.microsoft.com/office/powerpoint/2010/main" val="643883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Maybe add a slide with </a:t>
            </a:r>
            <a:r>
              <a:rPr lang="en-US" dirty="0" err="1"/>
              <a:t>sinc</a:t>
            </a:r>
            <a:r>
              <a:rPr lang="en-US" dirty="0"/>
              <a:t> and its </a:t>
            </a:r>
            <a:r>
              <a:rPr lang="en-US" dirty="0" err="1"/>
              <a:t>fourier</a:t>
            </a:r>
            <a:r>
              <a:rPr lang="en-US" dirty="0"/>
              <a:t> transform.`````````````````</a:t>
            </a:r>
          </a:p>
        </p:txBody>
      </p:sp>
    </p:spTree>
    <p:extLst>
      <p:ext uri="{BB962C8B-B14F-4D97-AF65-F5344CB8AC3E}">
        <p14:creationId xmlns:p14="http://schemas.microsoft.com/office/powerpoint/2010/main" val="357931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56A9C06-CD92-450B-8790-B7AE4B821D9A}"/>
              </a:ext>
            </a:extLst>
          </p:cNvPr>
          <p:cNvSpPr>
            <a:spLocks noGrp="1"/>
          </p:cNvSpPr>
          <p:nvPr>
            <p:ph type="body" idx="1"/>
          </p:nvPr>
        </p:nvSpPr>
        <p:spPr/>
        <p:txBody>
          <a:bodyPr/>
          <a:lstStyle/>
          <a:p>
            <a:r>
              <a:rPr lang="en-US" dirty="0"/>
              <a:t>Maybe add a slide with </a:t>
            </a:r>
            <a:r>
              <a:rPr lang="en-US" dirty="0" err="1"/>
              <a:t>sinc</a:t>
            </a:r>
            <a:r>
              <a:rPr lang="en-US" dirty="0"/>
              <a:t> and its </a:t>
            </a:r>
            <a:r>
              <a:rPr lang="en-US" dirty="0" err="1"/>
              <a:t>fourier</a:t>
            </a:r>
            <a:r>
              <a:rPr lang="en-US" dirty="0"/>
              <a:t> transform.`````````````````</a:t>
            </a:r>
          </a:p>
        </p:txBody>
      </p:sp>
    </p:spTree>
    <p:extLst>
      <p:ext uri="{BB962C8B-B14F-4D97-AF65-F5344CB8AC3E}">
        <p14:creationId xmlns:p14="http://schemas.microsoft.com/office/powerpoint/2010/main" val="34705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36A446E-0ACD-495E-A0A4-EF0446E262B8}"/>
              </a:ext>
            </a:extLst>
          </p:cNvPr>
          <p:cNvSpPr>
            <a:spLocks noGrp="1"/>
          </p:cNvSpPr>
          <p:nvPr>
            <p:ph type="body" idx="1"/>
          </p:nvPr>
        </p:nvSpPr>
        <p:spPr/>
        <p:txBody>
          <a:bodyPr/>
          <a:lstStyle/>
          <a:p>
            <a:r>
              <a:rPr lang="en-US" dirty="0"/>
              <a:t>Why calibration is relevant can be seen from a simplified option trading cycle, where one starts by fetching option market prices and uses them to tune certain option dynamics model. Then, this model is used to give prices to all relevant options and this information is finally used to decide a course of action given a certain investing strategy.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7014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534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845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38C101D-D7DA-4F8B-8199-25E254191C5F}"/>
              </a:ext>
            </a:extLst>
          </p:cNvPr>
          <p:cNvSpPr>
            <a:spLocks noGrp="1"/>
          </p:cNvSpPr>
          <p:nvPr>
            <p:ph type="body" idx="1"/>
          </p:nvPr>
        </p:nvSpPr>
        <p:spPr/>
        <p:txBody>
          <a:bodyPr/>
          <a:lstStyle/>
          <a:p>
            <a:r>
              <a:rPr lang="en-US" dirty="0"/>
              <a:t>Discuss how SWIFT provides methods to choose the parameters</a:t>
            </a:r>
          </a:p>
        </p:txBody>
      </p:sp>
    </p:spTree>
    <p:extLst>
      <p:ext uri="{BB962C8B-B14F-4D97-AF65-F5344CB8AC3E}">
        <p14:creationId xmlns:p14="http://schemas.microsoft.com/office/powerpoint/2010/main" val="3535308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290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049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0570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5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43A218D-1AD7-47E0-8728-BD63A4363893}"/>
              </a:ext>
            </a:extLst>
          </p:cNvPr>
          <p:cNvSpPr>
            <a:spLocks noGrp="1"/>
          </p:cNvSpPr>
          <p:nvPr>
            <p:ph type="body" idx="1"/>
          </p:nvPr>
        </p:nvSpPr>
        <p:spPr/>
        <p:txBody>
          <a:bodyPr/>
          <a:lstStyle/>
          <a:p>
            <a:r>
              <a:rPr lang="en-US" dirty="0"/>
              <a:t>Let’s look at each node more closely. Given a certain contracts exchange market one can retrieve option market prices for each product one is interested in. This is typically automated through market data fetching software that, from my experience in options trading, can typically take just dozens of microseconds.</a:t>
            </a:r>
          </a:p>
        </p:txBody>
      </p:sp>
    </p:spTree>
    <p:extLst>
      <p:ext uri="{BB962C8B-B14F-4D97-AF65-F5344CB8AC3E}">
        <p14:creationId xmlns:p14="http://schemas.microsoft.com/office/powerpoint/2010/main" val="41283954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121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276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082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7663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9344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 speedups meant no reusing </a:t>
            </a:r>
            <a:endParaRPr dirty="0"/>
          </a:p>
        </p:txBody>
      </p:sp>
    </p:spTree>
    <p:extLst>
      <p:ext uri="{BB962C8B-B14F-4D97-AF65-F5344CB8AC3E}">
        <p14:creationId xmlns:p14="http://schemas.microsoft.com/office/powerpoint/2010/main" val="1457656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5751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502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8B33327-1820-4FDE-9638-E9454B970133}"/>
              </a:ext>
            </a:extLst>
          </p:cNvPr>
          <p:cNvSpPr>
            <a:spLocks noGrp="1"/>
          </p:cNvSpPr>
          <p:nvPr>
            <p:ph type="body" idx="1"/>
          </p:nvPr>
        </p:nvSpPr>
        <p:spPr/>
        <p:txBody>
          <a:bodyPr/>
          <a:lstStyle/>
          <a:p>
            <a:r>
              <a:rPr lang="en-US" dirty="0"/>
              <a:t>Then, one can calibrate the option dynamics model to fit the prices of a previously defined set of strikes and maturities. This step is typically computationally expensive and can easily become a bottleneck in the process.</a:t>
            </a:r>
          </a:p>
        </p:txBody>
      </p:sp>
    </p:spTree>
    <p:extLst>
      <p:ext uri="{BB962C8B-B14F-4D97-AF65-F5344CB8AC3E}">
        <p14:creationId xmlns:p14="http://schemas.microsoft.com/office/powerpoint/2010/main" val="20450818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8216906-65DC-4710-9048-7679D510D51D}"/>
              </a:ext>
            </a:extLst>
          </p:cNvPr>
          <p:cNvSpPr>
            <a:spLocks noGrp="1"/>
          </p:cNvSpPr>
          <p:nvPr>
            <p:ph type="body" idx="1"/>
          </p:nvPr>
        </p:nvSpPr>
        <p:spPr/>
        <p:txBody>
          <a:bodyPr/>
          <a:lstStyle/>
          <a:p>
            <a:r>
              <a:rPr lang="en-US" dirty="0"/>
              <a:t>Once the model is calibrated, it can be used to price the rest of the options of interest. The calibration step usually includes several pricing iterations on a reduced number of options, as will be seen later, so this step doesn’t tend to be a bottleneck.</a:t>
            </a:r>
          </a:p>
        </p:txBody>
      </p:sp>
    </p:spTree>
    <p:extLst>
      <p:ext uri="{BB962C8B-B14F-4D97-AF65-F5344CB8AC3E}">
        <p14:creationId xmlns:p14="http://schemas.microsoft.com/office/powerpoint/2010/main" val="3763055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497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054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see why the Heston model or the SWIFT method are relevant I need to first delve into how options are typically priced, in particular how European options are priced.</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7" Type="http://schemas.openxmlformats.org/officeDocument/2006/relationships/image" Target="../media/image12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7" Type="http://schemas.openxmlformats.org/officeDocument/2006/relationships/image" Target="../media/image12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90.png"/><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2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90.png"/><Relationship Id="rId4" Type="http://schemas.openxmlformats.org/officeDocument/2006/relationships/image" Target="../media/image80.png"/></Relationships>
</file>

<file path=ppt/slides/_rels/slide4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67BFD0-E6D7-4577-86B6-CB5CB7FB9D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
        <p:nvSpPr>
          <p:cNvPr id="6" name="Google Shape;464;p13">
            <a:extLst>
              <a:ext uri="{FF2B5EF4-FFF2-40B4-BE49-F238E27FC236}">
                <a16:creationId xmlns:a16="http://schemas.microsoft.com/office/drawing/2014/main" id="{AC36399B-3A7F-48AC-A821-C3601D04F7A2}"/>
              </a:ext>
            </a:extLst>
          </p:cNvPr>
          <p:cNvSpPr txBox="1">
            <a:spLocks/>
          </p:cNvSpPr>
          <p:nvPr/>
        </p:nvSpPr>
        <p:spPr>
          <a:xfrm>
            <a:off x="232135" y="1239755"/>
            <a:ext cx="8679730" cy="2202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solidFill>
                  <a:schemeClr val="bg1"/>
                </a:solidFill>
                <a:latin typeface="Oswald" panose="020B0604020202020204" charset="0"/>
              </a:rPr>
              <a:t>Extension of the SWIFT option pricing scheme for European options calibration under Heston stochastic volatility model</a:t>
            </a:r>
          </a:p>
        </p:txBody>
      </p:sp>
      <p:sp>
        <p:nvSpPr>
          <p:cNvPr id="7" name="TextBox 6">
            <a:extLst>
              <a:ext uri="{FF2B5EF4-FFF2-40B4-BE49-F238E27FC236}">
                <a16:creationId xmlns:a16="http://schemas.microsoft.com/office/drawing/2014/main" id="{AB1F5E2F-97F8-48F3-B3A4-45322A61F2ED}"/>
              </a:ext>
            </a:extLst>
          </p:cNvPr>
          <p:cNvSpPr txBox="1"/>
          <p:nvPr/>
        </p:nvSpPr>
        <p:spPr>
          <a:xfrm>
            <a:off x="6312062" y="4153903"/>
            <a:ext cx="2244713" cy="830997"/>
          </a:xfrm>
          <a:prstGeom prst="rect">
            <a:avLst/>
          </a:prstGeom>
          <a:noFill/>
        </p:spPr>
        <p:txBody>
          <a:bodyPr wrap="square" rtlCol="0">
            <a:spAutoFit/>
          </a:bodyPr>
          <a:lstStyle/>
          <a:p>
            <a:pPr algn="r"/>
            <a:r>
              <a:rPr lang="en-US" sz="2400" dirty="0">
                <a:solidFill>
                  <a:schemeClr val="bg1"/>
                </a:solidFill>
                <a:latin typeface="Oswald" panose="020B0604020202020204" charset="0"/>
              </a:rPr>
              <a:t>Eudald Romo Grau</a:t>
            </a:r>
          </a:p>
          <a:p>
            <a:pPr algn="r"/>
            <a:r>
              <a:rPr lang="en-US" sz="2400" dirty="0">
                <a:solidFill>
                  <a:schemeClr val="bg1"/>
                </a:solidFill>
                <a:latin typeface="Oswald" panose="020B0604020202020204" charset="0"/>
              </a:rPr>
              <a:t>July 2020</a:t>
            </a:r>
            <a:endParaRPr lang="es-ES" sz="2400" dirty="0">
              <a:solidFill>
                <a:schemeClr val="bg1"/>
              </a:solidFill>
              <a:latin typeface="Oswald" panose="020B0604020202020204" charset="0"/>
            </a:endParaRPr>
          </a:p>
        </p:txBody>
      </p:sp>
      <p:sp>
        <p:nvSpPr>
          <p:cNvPr id="9" name="TextBox 8">
            <a:extLst>
              <a:ext uri="{FF2B5EF4-FFF2-40B4-BE49-F238E27FC236}">
                <a16:creationId xmlns:a16="http://schemas.microsoft.com/office/drawing/2014/main" id="{48186D51-8F27-4898-9388-09D8A38504EC}"/>
              </a:ext>
            </a:extLst>
          </p:cNvPr>
          <p:cNvSpPr txBox="1"/>
          <p:nvPr/>
        </p:nvSpPr>
        <p:spPr>
          <a:xfrm>
            <a:off x="966247" y="3347089"/>
            <a:ext cx="7211506" cy="1015663"/>
          </a:xfrm>
          <a:prstGeom prst="rect">
            <a:avLst/>
          </a:prstGeom>
          <a:noFill/>
        </p:spPr>
        <p:txBody>
          <a:bodyPr wrap="square" rtlCol="0">
            <a:spAutoFit/>
          </a:bodyPr>
          <a:lstStyle/>
          <a:p>
            <a:pPr algn="ctr"/>
            <a:r>
              <a:rPr lang="en-US" sz="2000" dirty="0">
                <a:solidFill>
                  <a:schemeClr val="bg1"/>
                </a:solidFill>
                <a:latin typeface="Oswald" panose="020B0604020202020204" charset="0"/>
              </a:rPr>
              <a:t>Master in Advanced Mathematics and Mathematical Engineering</a:t>
            </a:r>
          </a:p>
          <a:p>
            <a:pPr algn="ctr"/>
            <a:r>
              <a:rPr lang="en-US" sz="2000" dirty="0">
                <a:solidFill>
                  <a:schemeClr val="bg1"/>
                </a:solidFill>
                <a:latin typeface="Oswald" panose="020B0604020202020204" charset="0"/>
              </a:rPr>
              <a:t>Master's thesis</a:t>
            </a:r>
          </a:p>
          <a:p>
            <a:pPr algn="ctr"/>
            <a:r>
              <a:rPr lang="en-US" sz="2000" dirty="0">
                <a:solidFill>
                  <a:schemeClr val="bg1"/>
                </a:solidFill>
                <a:latin typeface="Oswald" panose="020B0604020202020204" charset="0"/>
              </a:rPr>
              <a:t>Supervised by Luis Ortiz-</a:t>
            </a:r>
            <a:r>
              <a:rPr lang="en-US" sz="2000" dirty="0" err="1">
                <a:solidFill>
                  <a:schemeClr val="bg1"/>
                </a:solidFill>
                <a:latin typeface="Oswald" panose="020B0604020202020204" charset="0"/>
              </a:rPr>
              <a:t>Gracia</a:t>
            </a:r>
            <a:endParaRPr lang="en-US" sz="2000" dirty="0">
              <a:solidFill>
                <a:schemeClr val="bg1"/>
              </a:solidFill>
              <a:latin typeface="Oswald" panose="020B0604020202020204" charset="0"/>
            </a:endParaRPr>
          </a:p>
        </p:txBody>
      </p:sp>
      <p:pic>
        <p:nvPicPr>
          <p:cNvPr id="1026" name="Picture 2" descr="Polytechnic University of Catalonia - Wikipedia">
            <a:extLst>
              <a:ext uri="{FF2B5EF4-FFF2-40B4-BE49-F238E27FC236}">
                <a16:creationId xmlns:a16="http://schemas.microsoft.com/office/drawing/2014/main" id="{0094BA4D-3C6C-4E49-825E-1CFC7067F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25" y="4118314"/>
            <a:ext cx="707886" cy="70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42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5"/>
                <a:stretch>
                  <a:fillRect/>
                </a:stretch>
              </a:blipFill>
              <a:ln>
                <a:solidFill>
                  <a:schemeClr val="tx2">
                    <a:lumMod val="75000"/>
                  </a:schemeClr>
                </a:solidFill>
              </a:ln>
            </p:spPr>
            <p:txBody>
              <a:bodyPr/>
              <a:lstStyle/>
              <a:p>
                <a:r>
                  <a:rPr lang="en-US">
                    <a:noFill/>
                  </a:rPr>
                  <a:t> </a:t>
                </a:r>
              </a:p>
            </p:txBody>
          </p:sp>
        </mc:Fallback>
      </mc:AlternateContent>
      <p:sp>
        <p:nvSpPr>
          <p:cNvPr id="20" name="Google Shape;685;p30">
            <a:extLst>
              <a:ext uri="{FF2B5EF4-FFF2-40B4-BE49-F238E27FC236}">
                <a16:creationId xmlns:a16="http://schemas.microsoft.com/office/drawing/2014/main" id="{1181C92E-1F28-4D75-BDD4-007043F80432}"/>
              </a:ext>
            </a:extLst>
          </p:cNvPr>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European Option Price</a:t>
            </a:r>
            <a:endParaRPr dirty="0"/>
          </a:p>
        </p:txBody>
      </p:sp>
    </p:spTree>
    <p:extLst>
      <p:ext uri="{BB962C8B-B14F-4D97-AF65-F5344CB8AC3E}">
        <p14:creationId xmlns:p14="http://schemas.microsoft.com/office/powerpoint/2010/main" val="3891340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3"/>
                <a:stretch>
                  <a:fillRect/>
                </a:stretch>
              </a:blipFill>
              <a:ln>
                <a:solidFill>
                  <a:schemeClr val="tx2">
                    <a:lumMod val="75000"/>
                  </a:schemeClr>
                </a:solidFill>
              </a:ln>
            </p:spPr>
            <p:txBody>
              <a:bodyPr/>
              <a:lstStyle/>
              <a:p>
                <a:r>
                  <a:rPr lang="en-US">
                    <a:noFill/>
                  </a:rPr>
                  <a:t> </a:t>
                </a:r>
              </a:p>
            </p:txBody>
          </p:sp>
        </mc:Fallback>
      </mc:AlternateContent>
      <p:sp>
        <p:nvSpPr>
          <p:cNvPr id="16" name="Google Shape;685;p30">
            <a:extLst>
              <a:ext uri="{FF2B5EF4-FFF2-40B4-BE49-F238E27FC236}">
                <a16:creationId xmlns:a16="http://schemas.microsoft.com/office/drawing/2014/main" id="{0D6A396A-E12E-43C3-97BB-9438EB65EF09}"/>
              </a:ext>
            </a:extLst>
          </p:cNvPr>
          <p:cNvSpPr txBox="1">
            <a:spLocks/>
          </p:cNvSpPr>
          <p:nvPr/>
        </p:nvSpPr>
        <p:spPr>
          <a:xfrm>
            <a:off x="1073700" y="0"/>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a:t>European Option Price</a:t>
            </a:r>
            <a:endParaRPr lang="en-US" dirty="0"/>
          </a:p>
        </p:txBody>
      </p:sp>
    </p:spTree>
    <p:extLst>
      <p:ext uri="{BB962C8B-B14F-4D97-AF65-F5344CB8AC3E}">
        <p14:creationId xmlns:p14="http://schemas.microsoft.com/office/powerpoint/2010/main" val="377771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European Option Price</a:t>
            </a:r>
            <a:endParaRPr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3"/>
                <a:stretch>
                  <a:fillRect/>
                </a:stretch>
              </a:blipFill>
              <a:ln>
                <a:solidFill>
                  <a:schemeClr val="tx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3872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European Option Price</a:t>
            </a:r>
            <a:endParaRPr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3"/>
                <a:stretch>
                  <a:fillRect/>
                </a:stretch>
              </a:blipFill>
              <a:ln>
                <a:solidFill>
                  <a:schemeClr val="tx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086654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European Option Price</a:t>
            </a:r>
            <a:endParaRPr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grpSp>
        <p:nvGrpSpPr>
          <p:cNvPr id="7" name="Google Shape;1384;p41">
            <a:extLst>
              <a:ext uri="{FF2B5EF4-FFF2-40B4-BE49-F238E27FC236}">
                <a16:creationId xmlns:a16="http://schemas.microsoft.com/office/drawing/2014/main" id="{F0A17913-275A-41FB-8D30-FA1ED22213C6}"/>
              </a:ext>
            </a:extLst>
          </p:cNvPr>
          <p:cNvGrpSpPr/>
          <p:nvPr/>
        </p:nvGrpSpPr>
        <p:grpSpPr>
          <a:xfrm>
            <a:off x="1876395" y="1289274"/>
            <a:ext cx="5391209" cy="2564951"/>
            <a:chOff x="5770007" y="5489899"/>
            <a:chExt cx="712976" cy="720067"/>
          </a:xfrm>
        </p:grpSpPr>
        <p:sp>
          <p:nvSpPr>
            <p:cNvPr id="8" name="Google Shape;1385;p41">
              <a:extLst>
                <a:ext uri="{FF2B5EF4-FFF2-40B4-BE49-F238E27FC236}">
                  <a16:creationId xmlns:a16="http://schemas.microsoft.com/office/drawing/2014/main" id="{C6254D0B-C5CC-4747-940E-364C537866F1}"/>
                </a:ext>
              </a:extLst>
            </p:cNvPr>
            <p:cNvSpPr/>
            <p:nvPr/>
          </p:nvSpPr>
          <p:spPr>
            <a:xfrm>
              <a:off x="6229483" y="5489899"/>
              <a:ext cx="253500" cy="255300"/>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Option payoff</a:t>
              </a:r>
              <a:endParaRPr dirty="0">
                <a:solidFill>
                  <a:schemeClr val="bg1"/>
                </a:solidFill>
                <a:latin typeface="Source Sans Pro" panose="020B0503030403020204" pitchFamily="34" charset="0"/>
                <a:cs typeface="Calibri"/>
                <a:sym typeface="Calibri"/>
              </a:endParaRPr>
            </a:p>
          </p:txBody>
        </p:sp>
        <p:sp>
          <p:nvSpPr>
            <p:cNvPr id="9" name="Google Shape;1386;p41">
              <a:extLst>
                <a:ext uri="{FF2B5EF4-FFF2-40B4-BE49-F238E27FC236}">
                  <a16:creationId xmlns:a16="http://schemas.microsoft.com/office/drawing/2014/main" id="{A388C6EF-7B57-4F77-91BD-A7DBAC0F6A14}"/>
                </a:ext>
              </a:extLst>
            </p:cNvPr>
            <p:cNvSpPr/>
            <p:nvPr/>
          </p:nvSpPr>
          <p:spPr>
            <a:xfrm>
              <a:off x="5770007" y="5489899"/>
              <a:ext cx="252900" cy="255300"/>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dirty="0">
                  <a:solidFill>
                    <a:schemeClr val="bg1"/>
                  </a:solidFill>
                  <a:latin typeface="Source Sans Pro" panose="020B0503030403020204" pitchFamily="34" charset="0"/>
                  <a:ea typeface="Calibri"/>
                  <a:cs typeface="Calibri"/>
                  <a:sym typeface="Calibri"/>
                </a:rPr>
                <a:t>Risk-neutral</a:t>
              </a:r>
            </a:p>
            <a:p>
              <a:pPr marL="0" marR="0" lvl="0" indent="0" algn="ctr" rtl="0">
                <a:lnSpc>
                  <a:spcPct val="100000"/>
                </a:lnSpc>
                <a:spcBef>
                  <a:spcPts val="0"/>
                </a:spcBef>
                <a:spcAft>
                  <a:spcPts val="0"/>
                </a:spcAft>
                <a:buClr>
                  <a:schemeClr val="dk1"/>
                </a:buClr>
                <a:buSzPts val="1400"/>
                <a:buFont typeface="Calibri"/>
                <a:buNone/>
              </a:pPr>
              <a:r>
                <a:rPr lang="en-US" sz="1400" b="0" i="0" u="none" strike="noStrike" cap="none" dirty="0">
                  <a:solidFill>
                    <a:schemeClr val="bg1"/>
                  </a:solidFill>
                  <a:latin typeface="Source Sans Pro" panose="020B0503030403020204" pitchFamily="34" charset="0"/>
                  <a:ea typeface="Calibri"/>
                  <a:cs typeface="Calibri"/>
                  <a:sym typeface="Calibri"/>
                </a:rPr>
                <a:t>assumption</a:t>
              </a:r>
              <a:endParaRPr sz="1400" b="0" i="0" u="none" strike="noStrike" cap="none" dirty="0">
                <a:solidFill>
                  <a:schemeClr val="bg1"/>
                </a:solidFill>
                <a:latin typeface="Source Sans Pro" panose="020B0503030403020204" pitchFamily="34" charset="0"/>
                <a:ea typeface="Calibri"/>
                <a:cs typeface="Calibri"/>
                <a:sym typeface="Calibri"/>
              </a:endParaRPr>
            </a:p>
          </p:txBody>
        </p:sp>
        <p:sp>
          <p:nvSpPr>
            <p:cNvPr id="10" name="Google Shape;1387;p41">
              <a:extLst>
                <a:ext uri="{FF2B5EF4-FFF2-40B4-BE49-F238E27FC236}">
                  <a16:creationId xmlns:a16="http://schemas.microsoft.com/office/drawing/2014/main" id="{2CCAC96E-C4D4-4E80-AC89-D5CA3BF62287}"/>
                </a:ext>
              </a:extLst>
            </p:cNvPr>
            <p:cNvSpPr/>
            <p:nvPr/>
          </p:nvSpPr>
          <p:spPr>
            <a:xfrm>
              <a:off x="6229483" y="5954666"/>
              <a:ext cx="253500" cy="255300"/>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Underlying</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asset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11" name="Google Shape;1388;p41">
              <a:extLst>
                <a:ext uri="{FF2B5EF4-FFF2-40B4-BE49-F238E27FC236}">
                  <a16:creationId xmlns:a16="http://schemas.microsoft.com/office/drawing/2014/main" id="{D4D4E723-3D15-4077-A5C5-B919A1719F5B}"/>
                </a:ext>
              </a:extLst>
            </p:cNvPr>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State variable</a:t>
              </a:r>
            </a:p>
            <a:p>
              <a:pPr algn="ctr">
                <a:buClr>
                  <a:schemeClr val="dk1"/>
                </a:buClr>
                <a:buSzPts val="1400"/>
              </a:pPr>
              <a:r>
                <a:rPr lang="en-US" dirty="0">
                  <a:solidFill>
                    <a:schemeClr val="bg1"/>
                  </a:solidFill>
                  <a:latin typeface="Source Sans Pro" panose="020B0503030403020204" pitchFamily="34" charset="0"/>
                  <a:cs typeface="Calibri"/>
                  <a:sym typeface="Calibri"/>
                </a:rPr>
                <a:t>choice</a:t>
              </a:r>
              <a:endParaRPr dirty="0">
                <a:solidFill>
                  <a:schemeClr val="bg1"/>
                </a:solidFill>
                <a:latin typeface="Source Sans Pro" panose="020B0503030403020204" pitchFamily="34" charset="0"/>
                <a:cs typeface="Calibri"/>
                <a:sym typeface="Calibri"/>
              </a:endParaRPr>
            </a:p>
          </p:txBody>
        </p:sp>
        <p:sp>
          <p:nvSpPr>
            <p:cNvPr id="12" name="Google Shape;1389;p41">
              <a:extLst>
                <a:ext uri="{FF2B5EF4-FFF2-40B4-BE49-F238E27FC236}">
                  <a16:creationId xmlns:a16="http://schemas.microsoft.com/office/drawing/2014/main" id="{04228726-C6CB-4A45-9239-0A4C9B8D184B}"/>
                </a:ext>
              </a:extLst>
            </p:cNvPr>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90;p41">
              <a:extLst>
                <a:ext uri="{FF2B5EF4-FFF2-40B4-BE49-F238E27FC236}">
                  <a16:creationId xmlns:a16="http://schemas.microsoft.com/office/drawing/2014/main" id="{4298AF0D-8704-4871-B640-7B1CD047B30B}"/>
                </a:ext>
              </a:extLst>
            </p:cNvPr>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391;p41">
              <a:extLst>
                <a:ext uri="{FF2B5EF4-FFF2-40B4-BE49-F238E27FC236}">
                  <a16:creationId xmlns:a16="http://schemas.microsoft.com/office/drawing/2014/main" id="{4A44814E-92D2-4FFD-B337-2B182EACB267}"/>
                </a:ext>
              </a:extLst>
            </p:cNvPr>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392;p41">
              <a:extLst>
                <a:ext uri="{FF2B5EF4-FFF2-40B4-BE49-F238E27FC236}">
                  <a16:creationId xmlns:a16="http://schemas.microsoft.com/office/drawing/2014/main" id="{4BFFED27-7A55-4D21-95C8-55F15AE34799}"/>
                </a:ext>
              </a:extLst>
            </p:cNvPr>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17" name="Google Shape;1386;p41">
                <a:extLst>
                  <a:ext uri="{FF2B5EF4-FFF2-40B4-BE49-F238E27FC236}">
                    <a16:creationId xmlns:a16="http://schemas.microsoft.com/office/drawing/2014/main" id="{3B2087A2-0CBC-48B7-B939-83CA46B8BA46}"/>
                  </a:ext>
                </a:extLst>
              </p:cNvPr>
              <p:cNvSpPr/>
              <p:nvPr/>
            </p:nvSpPr>
            <p:spPr>
              <a:xfrm>
                <a:off x="3605357" y="2116628"/>
                <a:ext cx="1912318" cy="909404"/>
              </a:xfrm>
              <a:prstGeom prst="ellipse">
                <a:avLst/>
              </a:prstGeom>
              <a:noFill/>
              <a:ln>
                <a:solidFill>
                  <a:schemeClr val="tx2">
                    <a:lumMod val="75000"/>
                  </a:schemeClr>
                </a:solidFill>
              </a:ln>
            </p:spPr>
            <p:txBody>
              <a:bodyPr spcFirstLastPara="1" wrap="square" lIns="68575" tIns="34275" rIns="68575" bIns="34275" anchor="ctr" anchorCtr="0">
                <a:noAutofit/>
              </a:bodyPr>
              <a:lstStyle/>
              <a:p>
                <a:pPr lvl="0" algn="ctr">
                  <a:buClr>
                    <a:schemeClr val="dk1"/>
                  </a:buClr>
                  <a:buSzPts val="1400"/>
                </a:pPr>
                <a14:m>
                  <m:oMathPara xmlns:m="http://schemas.openxmlformats.org/officeDocument/2006/math">
                    <m:oMathParaPr>
                      <m:jc m:val="centerGroup"/>
                    </m:oMathParaPr>
                    <m:oMath xmlns:m="http://schemas.openxmlformats.org/officeDocument/2006/math">
                      <m:sSup>
                        <m:sSupPr>
                          <m:ctrlPr>
                            <a:rPr lang="en-US" sz="1400" b="0" i="1" u="none" strike="noStrike" cap="none" smtClean="0">
                              <a:solidFill>
                                <a:schemeClr val="tx1"/>
                              </a:solidFill>
                              <a:latin typeface="Cambria Math" panose="02040503050406030204" pitchFamily="18" charset="0"/>
                              <a:cs typeface="Calibri"/>
                              <a:sym typeface="Calibri"/>
                            </a:rPr>
                          </m:ctrlPr>
                        </m:sSupPr>
                        <m:e>
                          <m:r>
                            <a:rPr lang="en-US" sz="1400" b="0" i="1" u="none" strike="noStrike" cap="none" smtClean="0">
                              <a:solidFill>
                                <a:schemeClr val="tx1"/>
                              </a:solidFill>
                              <a:latin typeface="Cambria Math" panose="02040503050406030204" pitchFamily="18" charset="0"/>
                              <a:cs typeface="Calibri"/>
                              <a:sym typeface="Calibri"/>
                            </a:rPr>
                            <m:t>𝑒</m:t>
                          </m:r>
                        </m:e>
                        <m:sup>
                          <m:r>
                            <a:rPr lang="en-US" sz="1400" b="0" i="1" u="none" strike="noStrike" cap="none" smtClean="0">
                              <a:solidFill>
                                <a:schemeClr val="tx1"/>
                              </a:solidFill>
                              <a:latin typeface="Cambria Math" panose="02040503050406030204" pitchFamily="18" charset="0"/>
                              <a:cs typeface="Calibri"/>
                              <a:sym typeface="Calibri"/>
                            </a:rPr>
                            <m:t>−</m:t>
                          </m:r>
                          <m:r>
                            <a:rPr lang="en-US" sz="1400" b="0" i="1" u="none" strike="noStrike" cap="none" smtClean="0">
                              <a:solidFill>
                                <a:schemeClr val="tx1"/>
                              </a:solidFill>
                              <a:latin typeface="Cambria Math" panose="02040503050406030204" pitchFamily="18" charset="0"/>
                              <a:cs typeface="Calibri"/>
                              <a:sym typeface="Calibri"/>
                            </a:rPr>
                            <m:t>𝑟</m:t>
                          </m:r>
                          <m:r>
                            <a:rPr lang="en-US" sz="1400" b="0" i="1" u="none" strike="noStrike" cap="none" smtClean="0">
                              <a:solidFill>
                                <a:schemeClr val="tx1"/>
                              </a:solidFill>
                              <a:latin typeface="Cambria Math" panose="02040503050406030204" pitchFamily="18" charset="0"/>
                              <a:cs typeface="Calibri"/>
                              <a:sym typeface="Calibri"/>
                            </a:rPr>
                            <m:t>𝜏</m:t>
                          </m:r>
                        </m:sup>
                      </m:sSup>
                      <m:nary>
                        <m:naryPr>
                          <m:limLoc m:val="undOvr"/>
                          <m:ctrlPr>
                            <a:rPr lang="en-US" sz="1400" b="0" i="1" u="none" strike="noStrike" cap="none" smtClean="0">
                              <a:solidFill>
                                <a:schemeClr val="tx1"/>
                              </a:solidFill>
                              <a:latin typeface="Cambria Math" panose="02040503050406030204" pitchFamily="18" charset="0"/>
                              <a:cs typeface="Calibri"/>
                              <a:sym typeface="Calibri"/>
                            </a:rPr>
                          </m:ctrlPr>
                        </m:naryPr>
                        <m:sub>
                          <m:r>
                            <a:rPr lang="en-US" sz="1400" b="0" i="1" u="none" strike="noStrike" cap="none" smtClean="0">
                              <a:solidFill>
                                <a:schemeClr val="tx1"/>
                              </a:solidFill>
                              <a:latin typeface="Cambria Math" panose="02040503050406030204" pitchFamily="18" charset="0"/>
                              <a:sym typeface="Calibri"/>
                            </a:rPr>
                            <m:t>ℝ</m:t>
                          </m:r>
                        </m:sub>
                        <m:sup/>
                        <m:e>
                          <m:r>
                            <a:rPr lang="en-US" i="1">
                              <a:solidFill>
                                <a:schemeClr val="tx1"/>
                              </a:solidFill>
                              <a:latin typeface="Cambria Math" panose="02040503050406030204" pitchFamily="18" charset="0"/>
                              <a:cs typeface="Calibri"/>
                              <a:sym typeface="Calibri"/>
                            </a:rPr>
                            <m:t>𝑓</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e>
                            <m:e>
                              <m:r>
                                <a:rPr lang="en-US" i="1">
                                  <a:solidFill>
                                    <a:schemeClr val="tx1"/>
                                  </a:solidFill>
                                  <a:latin typeface="Cambria Math" panose="02040503050406030204" pitchFamily="18" charset="0"/>
                                  <a:cs typeface="Calibri"/>
                                  <a:sym typeface="Calibri"/>
                                </a:rPr>
                                <m:t>𝑥</m:t>
                              </m:r>
                            </m:e>
                          </m:d>
                          <m:r>
                            <a:rPr lang="en-US" i="1">
                              <a:solidFill>
                                <a:schemeClr val="tx1"/>
                              </a:solidFill>
                              <a:latin typeface="Cambria Math" panose="02040503050406030204" pitchFamily="18" charset="0"/>
                              <a:cs typeface="Calibri"/>
                              <a:sym typeface="Calibri"/>
                            </a:rPr>
                            <m:t>𝑣</m:t>
                          </m:r>
                          <m:d>
                            <m:dPr>
                              <m:ctrlPr>
                                <a:rPr lang="en-US" i="1">
                                  <a:solidFill>
                                    <a:schemeClr val="tx1"/>
                                  </a:solidFill>
                                  <a:latin typeface="Cambria Math" panose="02040503050406030204" pitchFamily="18" charset="0"/>
                                  <a:cs typeface="Calibri"/>
                                  <a:sym typeface="Calibri"/>
                                </a:rPr>
                              </m:ctrlPr>
                            </m:dPr>
                            <m:e>
                              <m:r>
                                <a:rPr lang="en-US" i="1">
                                  <a:solidFill>
                                    <a:schemeClr val="tx1"/>
                                  </a:solidFill>
                                  <a:latin typeface="Cambria Math" panose="02040503050406030204" pitchFamily="18" charset="0"/>
                                  <a:cs typeface="Calibri"/>
                                  <a:sym typeface="Calibri"/>
                                </a:rPr>
                                <m:t>𝑦</m:t>
                              </m:r>
                              <m:r>
                                <a:rPr lang="en-US" i="1">
                                  <a:solidFill>
                                    <a:schemeClr val="tx1"/>
                                  </a:solidFill>
                                  <a:latin typeface="Cambria Math" panose="02040503050406030204" pitchFamily="18" charset="0"/>
                                  <a:cs typeface="Calibri"/>
                                  <a:sym typeface="Calibri"/>
                                </a:rPr>
                                <m:t>,</m:t>
                              </m:r>
                              <m:r>
                                <a:rPr lang="en-US" i="1">
                                  <a:solidFill>
                                    <a:schemeClr val="tx1"/>
                                  </a:solidFill>
                                  <a:latin typeface="Cambria Math" panose="02040503050406030204" pitchFamily="18" charset="0"/>
                                  <a:cs typeface="Calibri"/>
                                  <a:sym typeface="Calibri"/>
                                </a:rPr>
                                <m:t>0</m:t>
                              </m:r>
                            </m:e>
                          </m:d>
                          <m:r>
                            <a:rPr lang="en-US" i="1">
                              <a:solidFill>
                                <a:schemeClr val="tx1"/>
                              </a:solidFill>
                              <a:latin typeface="Cambria Math" panose="02040503050406030204" pitchFamily="18" charset="0"/>
                              <a:cs typeface="Calibri"/>
                              <a:sym typeface="Calibri"/>
                            </a:rPr>
                            <m:t>𝑑𝑦</m:t>
                          </m:r>
                        </m:e>
                      </m:nary>
                    </m:oMath>
                  </m:oMathPara>
                </a14:m>
                <a:endParaRPr lang="en-US" sz="1400" b="0" i="0" u="none" strike="noStrike" cap="none" dirty="0">
                  <a:solidFill>
                    <a:schemeClr val="tx1"/>
                  </a:solidFill>
                  <a:latin typeface="Calibri"/>
                  <a:ea typeface="Calibri"/>
                  <a:cs typeface="Calibri"/>
                  <a:sym typeface="Calibri"/>
                </a:endParaRPr>
              </a:p>
            </p:txBody>
          </p:sp>
        </mc:Choice>
        <mc:Fallback xmlns="">
          <p:sp>
            <p:nvSpPr>
              <p:cNvPr id="17" name="Google Shape;1386;p41">
                <a:extLst>
                  <a:ext uri="{FF2B5EF4-FFF2-40B4-BE49-F238E27FC236}">
                    <a16:creationId xmlns:a16="http://schemas.microsoft.com/office/drawing/2014/main" id="{3B2087A2-0CBC-48B7-B939-83CA46B8BA46}"/>
                  </a:ext>
                </a:extLst>
              </p:cNvPr>
              <p:cNvSpPr>
                <a:spLocks noRot="1" noChangeAspect="1" noMove="1" noResize="1" noEditPoints="1" noAdjustHandles="1" noChangeArrowheads="1" noChangeShapeType="1" noTextEdit="1"/>
              </p:cNvSpPr>
              <p:nvPr/>
            </p:nvSpPr>
            <p:spPr>
              <a:xfrm>
                <a:off x="3605357" y="2116628"/>
                <a:ext cx="1912318" cy="909404"/>
              </a:xfrm>
              <a:prstGeom prst="ellipse">
                <a:avLst/>
              </a:prstGeom>
              <a:blipFill>
                <a:blip r:embed="rId3"/>
                <a:stretch>
                  <a:fillRect/>
                </a:stretch>
              </a:blipFill>
              <a:ln>
                <a:solidFill>
                  <a:schemeClr val="tx2">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2046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Underlying</a:t>
            </a:r>
            <a:r>
              <a:rPr lang="es-ES" dirty="0"/>
              <a:t> </a:t>
            </a:r>
            <a:r>
              <a:rPr lang="en-US" dirty="0"/>
              <a:t>asset</a:t>
            </a:r>
            <a:r>
              <a:rPr lang="es-ES" dirty="0"/>
              <a:t> </a:t>
            </a:r>
            <a:r>
              <a:rPr lang="en-US" dirty="0"/>
              <a:t>models</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Why is Heston stochastic model relevant?</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6733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3" name="Google Shape;523;p20"/>
              <p:cNvSpPr txBox="1">
                <a:spLocks noGrp="1"/>
              </p:cNvSpPr>
              <p:nvPr>
                <p:ph type="body" idx="1"/>
              </p:nvPr>
            </p:nvSpPr>
            <p:spPr>
              <a:xfrm>
                <a:off x="2902050" y="894377"/>
                <a:ext cx="3339900" cy="3099079"/>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solidFill>
                      <a:schemeClr val="accent1"/>
                    </a:solidFill>
                  </a:rPr>
                  <a:t>Definition</a:t>
                </a:r>
              </a:p>
              <a:p>
                <a:pPr marL="101600" lvl="0" indent="0">
                  <a:buClr>
                    <a:srgbClr val="3468BC"/>
                  </a:buClr>
                  <a:buSzPct val="140000"/>
                  <a:buNone/>
                </a:pPr>
                <a:endParaRPr lang="en-US" sz="1200" b="1" dirty="0">
                  <a:solidFill>
                    <a:srgbClr val="28324A"/>
                  </a:solidFill>
                  <a:latin typeface="Source Sans Pro" panose="020B0503030403020204" pitchFamily="34" charset="0"/>
                  <a:ea typeface="Source Sans Pro" panose="020B0503030403020204" pitchFamily="34" charset="0"/>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i="1" smtClean="0">
                          <a:solidFill>
                            <a:srgbClr val="28324A"/>
                          </a:solidFill>
                          <a:latin typeface="Cambria Math" panose="02040503050406030204" pitchFamily="18" charset="0"/>
                        </a:rPr>
                        <m:t>𝑑</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𝜇</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𝑑𝑡</m:t>
                      </m:r>
                      <m:r>
                        <a:rPr lang="en-US" sz="1200" i="1">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𝜎</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𝑑</m:t>
                      </m:r>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𝑊</m:t>
                          </m:r>
                        </m:e>
                        <m:sub>
                          <m:r>
                            <a:rPr lang="en-US" sz="1200" b="0" i="1" smtClean="0">
                              <a:solidFill>
                                <a:srgbClr val="28324A"/>
                              </a:solidFill>
                              <a:latin typeface="Cambria Math" panose="02040503050406030204" pitchFamily="18" charset="0"/>
                            </a:rPr>
                            <m:t>𝑡</m:t>
                          </m:r>
                        </m:sub>
                      </m:sSub>
                    </m:oMath>
                  </m:oMathPara>
                </a14:m>
                <a:endParaRPr lang="en-US" sz="1200" dirty="0">
                  <a:solidFill>
                    <a:srgbClr val="28324A"/>
                  </a:solidFill>
                </a:endParaRPr>
              </a:p>
              <a:p>
                <a:pPr marL="101600" lvl="0" indent="0">
                  <a:buClr>
                    <a:srgbClr val="3468BC"/>
                  </a:buClr>
                  <a:buSzPct val="140000"/>
                  <a:buNone/>
                </a:pPr>
                <a:endParaRPr lang="en-US" sz="1200" dirty="0">
                  <a:solidFill>
                    <a:srgbClr val="28324A"/>
                  </a:solidFill>
                </a:endParaRPr>
              </a:p>
              <a:p>
                <a:pPr marL="0" lvl="0" indent="0" algn="ctr">
                  <a:buNone/>
                </a:pPr>
                <a:r>
                  <a:rPr lang="en-US" b="1" dirty="0">
                    <a:solidFill>
                      <a:schemeClr val="accent1"/>
                    </a:solidFill>
                  </a:rPr>
                  <a:t>Analytic European option price</a:t>
                </a:r>
              </a:p>
              <a:p>
                <a:pPr marL="0" lvl="0" indent="0">
                  <a:buNone/>
                </a:pPr>
                <a:endParaRPr lang="en-US" sz="1200" b="1" dirty="0">
                  <a:solidFill>
                    <a:schemeClr val="accent1"/>
                  </a:solidFill>
                </a:endParaRPr>
              </a:p>
              <a:p>
                <a:pPr marL="0" lvl="0" indent="0">
                  <a:buNone/>
                </a:pPr>
                <a14:m>
                  <m:oMathPara xmlns:m="http://schemas.openxmlformats.org/officeDocument/2006/math">
                    <m:oMathParaPr>
                      <m:jc m:val="centerGroup"/>
                    </m:oMathParaPr>
                    <m:oMath xmlns:m="http://schemas.openxmlformats.org/officeDocument/2006/math">
                      <m:sSup>
                        <m:sSupPr>
                          <m:ctrlPr>
                            <a:rPr lang="en-US" sz="1200" i="1">
                              <a:solidFill>
                                <a:srgbClr val="28324A"/>
                              </a:solidFill>
                              <a:latin typeface="Cambria Math" panose="02040503050406030204" pitchFamily="18" charset="0"/>
                            </a:rPr>
                          </m:ctrlPr>
                        </m:sSupPr>
                        <m:e>
                          <m:r>
                            <a:rPr lang="en-US" sz="1200" i="1">
                              <a:solidFill>
                                <a:srgbClr val="28324A"/>
                              </a:solidFill>
                              <a:latin typeface="Cambria Math" panose="02040503050406030204" pitchFamily="18" charset="0"/>
                            </a:rPr>
                            <m:t>𝑣</m:t>
                          </m:r>
                        </m:e>
                        <m:sup>
                          <m:d>
                            <m:dPr>
                              <m:ctrlPr>
                                <a:rPr lang="en-US" sz="1200" i="1">
                                  <a:solidFill>
                                    <a:srgbClr val="28324A"/>
                                  </a:solidFill>
                                  <a:latin typeface="Cambria Math" panose="02040503050406030204" pitchFamily="18" charset="0"/>
                                </a:rPr>
                              </m:ctrlPr>
                            </m:dPr>
                            <m:e>
                              <m:r>
                                <a:rPr lang="en-US" sz="1200" i="1">
                                  <a:solidFill>
                                    <a:srgbClr val="28324A"/>
                                  </a:solidFill>
                                  <a:latin typeface="Cambria Math" panose="02040503050406030204" pitchFamily="18" charset="0"/>
                                </a:rPr>
                                <m:t>𝐶</m:t>
                              </m:r>
                            </m:e>
                          </m:d>
                        </m:sup>
                      </m:sSup>
                      <m:d>
                        <m:dPr>
                          <m:ctrlPr>
                            <a:rPr lang="en-US" sz="1200" i="1">
                              <a:solidFill>
                                <a:srgbClr val="28324A"/>
                              </a:solidFill>
                              <a:latin typeface="Cambria Math" panose="02040503050406030204" pitchFamily="18" charset="0"/>
                            </a:rPr>
                          </m:ctrlPr>
                        </m:dPr>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𝜏</m:t>
                          </m:r>
                        </m:e>
                      </m:d>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𝑁</m:t>
                      </m:r>
                      <m:d>
                        <m:dPr>
                          <m:ctrlPr>
                            <a:rPr lang="en-US" sz="1200" i="1">
                              <a:solidFill>
                                <a:srgbClr val="28324A"/>
                              </a:solidFill>
                              <a:latin typeface="Cambria Math" panose="02040503050406030204" pitchFamily="18" charset="0"/>
                            </a:rPr>
                          </m:ctrlPr>
                        </m:dPr>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1</m:t>
                              </m:r>
                            </m:sub>
                          </m:sSub>
                        </m:e>
                      </m:d>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sSup>
                        <m:sSupPr>
                          <m:ctrlPr>
                            <a:rPr lang="en-US" sz="1200" i="1">
                              <a:solidFill>
                                <a:srgbClr val="28324A"/>
                              </a:solidFill>
                              <a:latin typeface="Cambria Math" panose="02040503050406030204" pitchFamily="18" charset="0"/>
                            </a:rPr>
                          </m:ctrlPr>
                        </m:sSupPr>
                        <m:e>
                          <m:r>
                            <a:rPr lang="en-US" sz="1200" i="1">
                              <a:solidFill>
                                <a:srgbClr val="28324A"/>
                              </a:solidFill>
                              <a:latin typeface="Cambria Math" panose="02040503050406030204" pitchFamily="18" charset="0"/>
                            </a:rPr>
                            <m:t>𝑒</m:t>
                          </m:r>
                        </m:e>
                        <m:sup>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𝑟</m:t>
                          </m:r>
                          <m:r>
                            <a:rPr lang="en-US" sz="1200" i="1">
                              <a:solidFill>
                                <a:srgbClr val="28324A"/>
                              </a:solidFill>
                              <a:latin typeface="Cambria Math" panose="02040503050406030204" pitchFamily="18" charset="0"/>
                            </a:rPr>
                            <m:t>𝜏</m:t>
                          </m:r>
                        </m:sup>
                      </m:sSup>
                      <m:r>
                        <a:rPr lang="en-US" sz="1200" i="1">
                          <a:solidFill>
                            <a:srgbClr val="28324A"/>
                          </a:solidFill>
                          <a:latin typeface="Cambria Math" panose="02040503050406030204" pitchFamily="18" charset="0"/>
                        </a:rPr>
                        <m:t>𝑁</m:t>
                      </m:r>
                      <m:d>
                        <m:dPr>
                          <m:ctrlPr>
                            <a:rPr lang="en-US" sz="1200" i="1">
                              <a:solidFill>
                                <a:srgbClr val="28324A"/>
                              </a:solidFill>
                              <a:latin typeface="Cambria Math" panose="02040503050406030204" pitchFamily="18" charset="0"/>
                            </a:rPr>
                          </m:ctrlPr>
                        </m:dPr>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2</m:t>
                              </m:r>
                            </m:sub>
                          </m:sSub>
                        </m:e>
                      </m:d>
                      <m:r>
                        <a:rPr lang="en-US" sz="1200" i="1">
                          <a:solidFill>
                            <a:srgbClr val="28324A"/>
                          </a:solidFill>
                          <a:latin typeface="Cambria Math" panose="02040503050406030204" pitchFamily="18" charset="0"/>
                        </a:rPr>
                        <m:t>𝐾</m:t>
                      </m:r>
                    </m:oMath>
                  </m:oMathPara>
                </a14:m>
                <a:endParaRPr lang="en-US" sz="1200" dirty="0">
                  <a:solidFill>
                    <a:srgbClr val="28324A"/>
                  </a:solidFill>
                </a:endParaRPr>
              </a:p>
              <a:p>
                <a:pPr marL="0" lvl="0" indent="0">
                  <a:buNone/>
                </a:pPr>
                <a:endParaRPr lang="en-US" sz="1200" b="1" dirty="0">
                  <a:solidFill>
                    <a:schemeClr val="accent1"/>
                  </a:solidFill>
                </a:endParaRPr>
              </a:p>
              <a:p>
                <a:pPr marL="0" lvl="0" indent="0">
                  <a:buNone/>
                </a:pPr>
                <a14:m>
                  <m:oMathPara xmlns:m="http://schemas.openxmlformats.org/officeDocument/2006/math">
                    <m:oMathParaPr>
                      <m:jc m:val="centerGroup"/>
                    </m:oMathParaPr>
                    <m:oMath xmlns:m="http://schemas.openxmlformats.org/officeDocument/2006/math">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1</m:t>
                          </m:r>
                        </m:sub>
                      </m:sSub>
                      <m:r>
                        <a:rPr lang="en-US" sz="1200" i="1">
                          <a:solidFill>
                            <a:srgbClr val="28324A"/>
                          </a:solidFill>
                          <a:latin typeface="Cambria Math" panose="02040503050406030204" pitchFamily="18" charset="0"/>
                        </a:rPr>
                        <m:t>=</m:t>
                      </m:r>
                      <m:f>
                        <m:fPr>
                          <m:ctrlPr>
                            <a:rPr lang="en-US" sz="1200" i="1">
                              <a:solidFill>
                                <a:srgbClr val="28324A"/>
                              </a:solidFill>
                              <a:latin typeface="Cambria Math" panose="02040503050406030204" pitchFamily="18" charset="0"/>
                            </a:rPr>
                          </m:ctrlPr>
                        </m:fPr>
                        <m:num>
                          <m:r>
                            <a:rPr lang="en-US" sz="1200" i="1">
                              <a:solidFill>
                                <a:srgbClr val="28324A"/>
                              </a:solidFill>
                              <a:latin typeface="Cambria Math" panose="02040503050406030204" pitchFamily="18" charset="0"/>
                            </a:rPr>
                            <m:t>1</m:t>
                          </m:r>
                        </m:num>
                        <m:den>
                          <m:r>
                            <a:rPr lang="en-US" sz="1200" i="1">
                              <a:solidFill>
                                <a:srgbClr val="28324A"/>
                              </a:solidFill>
                              <a:latin typeface="Cambria Math" panose="02040503050406030204" pitchFamily="18" charset="0"/>
                            </a:rPr>
                            <m:t>𝜎</m:t>
                          </m:r>
                          <m:rad>
                            <m:radPr>
                              <m:degHide m:val="on"/>
                              <m:ctrlPr>
                                <a:rPr lang="en-US" sz="1200" i="1">
                                  <a:solidFill>
                                    <a:srgbClr val="28324A"/>
                                  </a:solidFill>
                                  <a:latin typeface="Cambria Math" panose="02040503050406030204" pitchFamily="18" charset="0"/>
                                </a:rPr>
                              </m:ctrlPr>
                            </m:radPr>
                            <m:deg/>
                            <m:e>
                              <m:r>
                                <a:rPr lang="en-US" sz="1200" i="1">
                                  <a:solidFill>
                                    <a:srgbClr val="28324A"/>
                                  </a:solidFill>
                                  <a:latin typeface="Cambria Math" panose="02040503050406030204" pitchFamily="18" charset="0"/>
                                </a:rPr>
                                <m:t>𝜏</m:t>
                              </m:r>
                            </m:e>
                          </m:rad>
                        </m:den>
                      </m:f>
                      <m:d>
                        <m:dPr>
                          <m:begChr m:val="["/>
                          <m:endChr m:val="]"/>
                          <m:ctrlPr>
                            <a:rPr lang="en-US" sz="1200" i="1">
                              <a:solidFill>
                                <a:srgbClr val="28324A"/>
                              </a:solidFill>
                              <a:latin typeface="Cambria Math" panose="02040503050406030204" pitchFamily="18" charset="0"/>
                            </a:rPr>
                          </m:ctrlPr>
                        </m:dPr>
                        <m:e>
                          <m:r>
                            <a:rPr lang="en-US" sz="1200" i="1">
                              <a:solidFill>
                                <a:srgbClr val="28324A"/>
                              </a:solidFill>
                              <a:latin typeface="Cambria Math" panose="02040503050406030204" pitchFamily="18" charset="0"/>
                            </a:rPr>
                            <m:t>𝑙𝑛</m:t>
                          </m:r>
                          <m:d>
                            <m:dPr>
                              <m:ctrlPr>
                                <a:rPr lang="en-US" sz="1200" i="1">
                                  <a:solidFill>
                                    <a:srgbClr val="28324A"/>
                                  </a:solidFill>
                                  <a:latin typeface="Cambria Math" panose="02040503050406030204" pitchFamily="18" charset="0"/>
                                </a:rPr>
                              </m:ctrlPr>
                            </m:dPr>
                            <m:e>
                              <m:f>
                                <m:fPr>
                                  <m:ctrlPr>
                                    <a:rPr lang="en-US" sz="1200" i="1">
                                      <a:solidFill>
                                        <a:srgbClr val="28324A"/>
                                      </a:solidFill>
                                      <a:latin typeface="Cambria Math" panose="02040503050406030204" pitchFamily="18" charset="0"/>
                                    </a:rPr>
                                  </m:ctrlPr>
                                </m:fPr>
                                <m:num>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num>
                                <m:den>
                                  <m:r>
                                    <a:rPr lang="en-US" sz="1200" i="1">
                                      <a:solidFill>
                                        <a:srgbClr val="28324A"/>
                                      </a:solidFill>
                                      <a:latin typeface="Cambria Math" panose="02040503050406030204" pitchFamily="18" charset="0"/>
                                    </a:rPr>
                                    <m:t>𝐾</m:t>
                                  </m:r>
                                </m:den>
                              </m:f>
                            </m:e>
                          </m:d>
                          <m:r>
                            <a:rPr lang="en-US" sz="1200" i="1">
                              <a:solidFill>
                                <a:srgbClr val="28324A"/>
                              </a:solidFill>
                              <a:latin typeface="Cambria Math" panose="02040503050406030204" pitchFamily="18" charset="0"/>
                            </a:rPr>
                            <m:t>+</m:t>
                          </m:r>
                          <m:d>
                            <m:dPr>
                              <m:ctrlPr>
                                <a:rPr lang="en-US" sz="1200" i="1">
                                  <a:solidFill>
                                    <a:srgbClr val="28324A"/>
                                  </a:solidFill>
                                  <a:latin typeface="Cambria Math" panose="02040503050406030204" pitchFamily="18" charset="0"/>
                                </a:rPr>
                              </m:ctrlPr>
                            </m:dPr>
                            <m:e>
                              <m:r>
                                <a:rPr lang="en-US" sz="1200" i="1">
                                  <a:solidFill>
                                    <a:srgbClr val="28324A"/>
                                  </a:solidFill>
                                  <a:latin typeface="Cambria Math" panose="02040503050406030204" pitchFamily="18" charset="0"/>
                                </a:rPr>
                                <m:t>𝑟</m:t>
                              </m:r>
                              <m:r>
                                <a:rPr lang="en-US" sz="1200" i="1">
                                  <a:solidFill>
                                    <a:srgbClr val="28324A"/>
                                  </a:solidFill>
                                  <a:latin typeface="Cambria Math" panose="02040503050406030204" pitchFamily="18" charset="0"/>
                                </a:rPr>
                                <m:t>+ </m:t>
                              </m:r>
                              <m:f>
                                <m:fPr>
                                  <m:ctrlPr>
                                    <a:rPr lang="en-US" sz="1200" i="1">
                                      <a:solidFill>
                                        <a:srgbClr val="28324A"/>
                                      </a:solidFill>
                                      <a:latin typeface="Cambria Math" panose="02040503050406030204" pitchFamily="18" charset="0"/>
                                    </a:rPr>
                                  </m:ctrlPr>
                                </m:fPr>
                                <m:num>
                                  <m:sSup>
                                    <m:sSupPr>
                                      <m:ctrlPr>
                                        <a:rPr lang="en-US" sz="1200" i="1">
                                          <a:solidFill>
                                            <a:srgbClr val="28324A"/>
                                          </a:solidFill>
                                          <a:latin typeface="Cambria Math" panose="02040503050406030204" pitchFamily="18" charset="0"/>
                                        </a:rPr>
                                      </m:ctrlPr>
                                    </m:sSupPr>
                                    <m:e>
                                      <m:r>
                                        <a:rPr lang="en-US" sz="1200" i="1">
                                          <a:solidFill>
                                            <a:srgbClr val="28324A"/>
                                          </a:solidFill>
                                          <a:latin typeface="Cambria Math" panose="02040503050406030204" pitchFamily="18" charset="0"/>
                                        </a:rPr>
                                        <m:t>𝜎</m:t>
                                      </m:r>
                                    </m:e>
                                    <m:sup>
                                      <m:r>
                                        <a:rPr lang="en-US" sz="1200" i="1">
                                          <a:solidFill>
                                            <a:srgbClr val="28324A"/>
                                          </a:solidFill>
                                          <a:latin typeface="Cambria Math" panose="02040503050406030204" pitchFamily="18" charset="0"/>
                                        </a:rPr>
                                        <m:t>2</m:t>
                                      </m:r>
                                    </m:sup>
                                  </m:sSup>
                                </m:num>
                                <m:den>
                                  <m:r>
                                    <a:rPr lang="en-US" sz="1200" i="1">
                                      <a:solidFill>
                                        <a:srgbClr val="28324A"/>
                                      </a:solidFill>
                                      <a:latin typeface="Cambria Math" panose="02040503050406030204" pitchFamily="18" charset="0"/>
                                    </a:rPr>
                                    <m:t>2</m:t>
                                  </m:r>
                                </m:den>
                              </m:f>
                            </m:e>
                          </m:d>
                          <m:r>
                            <a:rPr lang="en-US" sz="1200" i="1">
                              <a:solidFill>
                                <a:srgbClr val="28324A"/>
                              </a:solidFill>
                              <a:latin typeface="Cambria Math" panose="02040503050406030204" pitchFamily="18" charset="0"/>
                            </a:rPr>
                            <m:t>𝜏</m:t>
                          </m:r>
                        </m:e>
                      </m:d>
                    </m:oMath>
                  </m:oMathPara>
                </a14:m>
                <a:endParaRPr lang="en-US" sz="1200" i="1" dirty="0">
                  <a:solidFill>
                    <a:srgbClr val="28324A"/>
                  </a:solidFill>
                  <a:latin typeface="Cambria Math" panose="02040503050406030204" pitchFamily="18" charset="0"/>
                </a:endParaRPr>
              </a:p>
              <a:p>
                <a:pPr marL="0" lvl="0" indent="0">
                  <a:buNone/>
                </a:pPr>
                <a:endParaRPr lang="en-US" sz="1200" i="1" dirty="0">
                  <a:solidFill>
                    <a:srgbClr val="28324A"/>
                  </a:solidFill>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2</m:t>
                          </m:r>
                        </m:sub>
                      </m:sSub>
                      <m:r>
                        <a:rPr lang="en-US" sz="1200" i="1">
                          <a:solidFill>
                            <a:srgbClr val="28324A"/>
                          </a:solidFill>
                          <a:latin typeface="Cambria Math" panose="02040503050406030204" pitchFamily="18" charset="0"/>
                        </a:rPr>
                        <m:t>=</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𝑑</m:t>
                          </m:r>
                        </m:e>
                        <m:sub>
                          <m:r>
                            <a:rPr lang="en-US" sz="1200" i="1">
                              <a:solidFill>
                                <a:srgbClr val="28324A"/>
                              </a:solidFill>
                              <a:latin typeface="Cambria Math" panose="02040503050406030204" pitchFamily="18" charset="0"/>
                            </a:rPr>
                            <m:t>1</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𝜎</m:t>
                      </m:r>
                      <m:rad>
                        <m:radPr>
                          <m:degHide m:val="on"/>
                          <m:ctrlPr>
                            <a:rPr lang="en-US" sz="1200" i="1">
                              <a:solidFill>
                                <a:srgbClr val="28324A"/>
                              </a:solidFill>
                              <a:latin typeface="Cambria Math" panose="02040503050406030204" pitchFamily="18" charset="0"/>
                            </a:rPr>
                          </m:ctrlPr>
                        </m:radPr>
                        <m:deg/>
                        <m:e>
                          <m:r>
                            <a:rPr lang="en-US" sz="1200" i="1">
                              <a:solidFill>
                                <a:srgbClr val="28324A"/>
                              </a:solidFill>
                              <a:latin typeface="Cambria Math" panose="02040503050406030204" pitchFamily="18" charset="0"/>
                            </a:rPr>
                            <m:t>𝜏</m:t>
                          </m:r>
                        </m:e>
                      </m:rad>
                    </m:oMath>
                  </m:oMathPara>
                </a14:m>
                <a:endParaRPr lang="en-US" sz="1200" dirty="0">
                  <a:solidFill>
                    <a:srgbClr val="28324A"/>
                  </a:solidFill>
                </a:endParaRPr>
              </a:p>
            </p:txBody>
          </p:sp>
        </mc:Choice>
        <mc:Fallback xmlns="">
          <p:sp>
            <p:nvSpPr>
              <p:cNvPr id="523" name="Google Shape;523;p20"/>
              <p:cNvSpPr txBox="1">
                <a:spLocks noGrp="1" noRot="1" noChangeAspect="1" noMove="1" noResize="1" noEditPoints="1" noAdjustHandles="1" noChangeArrowheads="1" noChangeShapeType="1" noTextEdit="1"/>
              </p:cNvSpPr>
              <p:nvPr>
                <p:ph type="body" idx="1"/>
              </p:nvPr>
            </p:nvSpPr>
            <p:spPr>
              <a:xfrm>
                <a:off x="2902050" y="894377"/>
                <a:ext cx="3339900" cy="3099079"/>
              </a:xfrm>
              <a:prstGeom prst="rect">
                <a:avLst/>
              </a:prstGeom>
              <a:blipFill>
                <a:blip r:embed="rId3"/>
                <a:stretch>
                  <a:fillRect l="-912" r="-1095"/>
                </a:stretch>
              </a:blipFill>
            </p:spPr>
            <p:txBody>
              <a:bodyPr/>
              <a:lstStyle/>
              <a:p>
                <a:r>
                  <a:rPr lang="en-US">
                    <a:noFill/>
                  </a:rPr>
                  <a:t> </a:t>
                </a:r>
              </a:p>
            </p:txBody>
          </p:sp>
        </mc:Fallback>
      </mc:AlternateContent>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Black-Scholes-Merton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06270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Volatility Smile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3" name="Picture 2">
            <a:extLst>
              <a:ext uri="{FF2B5EF4-FFF2-40B4-BE49-F238E27FC236}">
                <a16:creationId xmlns:a16="http://schemas.microsoft.com/office/drawing/2014/main" id="{65E9BE3B-23C3-407B-9CAF-ED2A350A7DCA}"/>
              </a:ext>
            </a:extLst>
          </p:cNvPr>
          <p:cNvPicPr>
            <a:picLocks noChangeAspect="1"/>
          </p:cNvPicPr>
          <p:nvPr/>
        </p:nvPicPr>
        <p:blipFill>
          <a:blip r:embed="rId3"/>
          <a:stretch>
            <a:fillRect/>
          </a:stretch>
        </p:blipFill>
        <p:spPr>
          <a:xfrm>
            <a:off x="1073700" y="1194925"/>
            <a:ext cx="2856765" cy="2358796"/>
          </a:xfrm>
          <a:prstGeom prst="rect">
            <a:avLst/>
          </a:prstGeom>
        </p:spPr>
      </p:pic>
      <p:pic>
        <p:nvPicPr>
          <p:cNvPr id="5" name="Picture 4">
            <a:extLst>
              <a:ext uri="{FF2B5EF4-FFF2-40B4-BE49-F238E27FC236}">
                <a16:creationId xmlns:a16="http://schemas.microsoft.com/office/drawing/2014/main" id="{20EBF265-F150-4853-8E16-A667CEAA0FFD}"/>
              </a:ext>
            </a:extLst>
          </p:cNvPr>
          <p:cNvPicPr>
            <a:picLocks noChangeAspect="1"/>
          </p:cNvPicPr>
          <p:nvPr/>
        </p:nvPicPr>
        <p:blipFill>
          <a:blip r:embed="rId4"/>
          <a:stretch>
            <a:fillRect/>
          </a:stretch>
        </p:blipFill>
        <p:spPr>
          <a:xfrm>
            <a:off x="4721948" y="1335471"/>
            <a:ext cx="3426388" cy="2358797"/>
          </a:xfrm>
          <a:prstGeom prst="rect">
            <a:avLst/>
          </a:prstGeom>
        </p:spPr>
      </p:pic>
    </p:spTree>
    <p:extLst>
      <p:ext uri="{BB962C8B-B14F-4D97-AF65-F5344CB8AC3E}">
        <p14:creationId xmlns:p14="http://schemas.microsoft.com/office/powerpoint/2010/main" val="151789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3" name="Google Shape;523;p20"/>
              <p:cNvSpPr txBox="1">
                <a:spLocks noGrp="1"/>
              </p:cNvSpPr>
              <p:nvPr>
                <p:ph type="body" idx="1"/>
              </p:nvPr>
            </p:nvSpPr>
            <p:spPr>
              <a:xfrm>
                <a:off x="1131537" y="1238850"/>
                <a:ext cx="3339900" cy="266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b="1" dirty="0">
                    <a:solidFill>
                      <a:schemeClr val="accent1"/>
                    </a:solidFill>
                  </a:rPr>
                  <a:t>Definition</a:t>
                </a:r>
              </a:p>
              <a:p>
                <a:pPr marL="101600" lvl="0" indent="0">
                  <a:buClr>
                    <a:srgbClr val="3468BC"/>
                  </a:buClr>
                  <a:buSzPct val="140000"/>
                  <a:buNone/>
                </a:pPr>
                <a:endParaRPr lang="en-US" sz="1200" b="1" dirty="0">
                  <a:solidFill>
                    <a:srgbClr val="28324A"/>
                  </a:solidFill>
                  <a:latin typeface="Source Sans Pro" panose="020B0503030403020204" pitchFamily="34" charset="0"/>
                  <a:ea typeface="Source Sans Pro" panose="020B0503030403020204" pitchFamily="34" charset="0"/>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i="1" smtClean="0">
                          <a:solidFill>
                            <a:srgbClr val="28324A"/>
                          </a:solidFill>
                          <a:latin typeface="Cambria Math" panose="02040503050406030204" pitchFamily="18" charset="0"/>
                        </a:rPr>
                        <m:t>𝑑</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𝜇</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𝑑𝑡</m:t>
                      </m:r>
                      <m:r>
                        <a:rPr lang="en-US" sz="1200" i="1">
                          <a:solidFill>
                            <a:srgbClr val="28324A"/>
                          </a:solidFill>
                          <a:latin typeface="Cambria Math" panose="02040503050406030204" pitchFamily="18" charset="0"/>
                        </a:rPr>
                        <m:t>+</m:t>
                      </m:r>
                      <m:rad>
                        <m:radPr>
                          <m:degHide m:val="on"/>
                          <m:ctrlPr>
                            <a:rPr lang="en-US" sz="1200" i="1">
                              <a:solidFill>
                                <a:srgbClr val="28324A"/>
                              </a:solidFill>
                              <a:latin typeface="Cambria Math" panose="02040503050406030204" pitchFamily="18" charset="0"/>
                            </a:rPr>
                          </m:ctrlPr>
                        </m:radPr>
                        <m:deg/>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𝜈</m:t>
                              </m:r>
                            </m:e>
                            <m:sub>
                              <m:r>
                                <a:rPr lang="en-US" sz="1200" i="1">
                                  <a:solidFill>
                                    <a:srgbClr val="28324A"/>
                                  </a:solidFill>
                                  <a:latin typeface="Cambria Math" panose="02040503050406030204" pitchFamily="18" charset="0"/>
                                </a:rPr>
                                <m:t>𝑡</m:t>
                              </m:r>
                            </m:sub>
                          </m:sSub>
                        </m:e>
                      </m:rad>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𝑆</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𝑑</m:t>
                      </m:r>
                      <m:sSubSup>
                        <m:sSubSupPr>
                          <m:ctrlPr>
                            <a:rPr lang="en-US" sz="1200" i="1">
                              <a:solidFill>
                                <a:srgbClr val="28324A"/>
                              </a:solidFill>
                              <a:latin typeface="Cambria Math" panose="02040503050406030204" pitchFamily="18" charset="0"/>
                            </a:rPr>
                          </m:ctrlPr>
                        </m:sSubSupPr>
                        <m:e>
                          <m:r>
                            <a:rPr lang="en-US" sz="1200" i="1">
                              <a:solidFill>
                                <a:srgbClr val="28324A"/>
                              </a:solidFill>
                              <a:latin typeface="Cambria Math" panose="02040503050406030204" pitchFamily="18" charset="0"/>
                            </a:rPr>
                            <m:t>𝑊</m:t>
                          </m:r>
                        </m:e>
                        <m:sub>
                          <m:r>
                            <a:rPr lang="en-US" sz="1200" i="1">
                              <a:solidFill>
                                <a:srgbClr val="28324A"/>
                              </a:solidFill>
                              <a:latin typeface="Cambria Math" panose="02040503050406030204" pitchFamily="18" charset="0"/>
                            </a:rPr>
                            <m:t>𝑡</m:t>
                          </m:r>
                        </m:sub>
                        <m:sup>
                          <m:r>
                            <a:rPr lang="en-US" sz="1200" i="1">
                              <a:solidFill>
                                <a:srgbClr val="28324A"/>
                              </a:solidFill>
                              <a:latin typeface="Cambria Math" panose="02040503050406030204" pitchFamily="18" charset="0"/>
                            </a:rPr>
                            <m:t>(1)</m:t>
                          </m:r>
                        </m:sup>
                      </m:sSubSup>
                    </m:oMath>
                  </m:oMathPara>
                </a14:m>
                <a:endParaRPr lang="en-US" sz="1200" dirty="0">
                  <a:solidFill>
                    <a:srgbClr val="28324A"/>
                  </a:solidFill>
                </a:endParaRPr>
              </a:p>
              <a:p>
                <a:pPr marL="101600" lvl="0" indent="0">
                  <a:buClr>
                    <a:srgbClr val="3468BC"/>
                  </a:buClr>
                  <a:buSzPct val="140000"/>
                  <a:buNone/>
                </a:pPr>
                <a:endParaRPr lang="en-US" sz="1200" dirty="0">
                  <a:solidFill>
                    <a:srgbClr val="28324A"/>
                  </a:solidFill>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i="1">
                          <a:solidFill>
                            <a:srgbClr val="28324A"/>
                          </a:solidFill>
                          <a:latin typeface="Cambria Math" panose="02040503050406030204" pitchFamily="18" charset="0"/>
                        </a:rPr>
                        <m:t>𝑑</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𝜈</m:t>
                          </m:r>
                        </m:e>
                        <m:sub>
                          <m:r>
                            <a:rPr lang="en-US" sz="1200" i="1">
                              <a:solidFill>
                                <a:srgbClr val="28324A"/>
                              </a:solidFill>
                              <a:latin typeface="Cambria Math" panose="02040503050406030204" pitchFamily="18" charset="0"/>
                            </a:rPr>
                            <m:t>𝑡</m:t>
                          </m:r>
                        </m:sub>
                      </m:sSub>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𝜅</m:t>
                      </m:r>
                      <m:d>
                        <m:dPr>
                          <m:ctrlPr>
                            <a:rPr lang="en-US" sz="1200" i="1">
                              <a:solidFill>
                                <a:srgbClr val="28324A"/>
                              </a:solidFill>
                              <a:latin typeface="Cambria Math" panose="02040503050406030204" pitchFamily="18" charset="0"/>
                            </a:rPr>
                          </m:ctrlPr>
                        </m:dPr>
                        <m:e>
                          <m:acc>
                            <m:accPr>
                              <m:chr m:val="̅"/>
                              <m:ctrlPr>
                                <a:rPr lang="en-US" sz="1200" i="1">
                                  <a:solidFill>
                                    <a:srgbClr val="28324A"/>
                                  </a:solidFill>
                                  <a:latin typeface="Cambria Math" panose="02040503050406030204" pitchFamily="18" charset="0"/>
                                </a:rPr>
                              </m:ctrlPr>
                            </m:accPr>
                            <m:e>
                              <m:r>
                                <a:rPr lang="en-US" sz="1200" i="1">
                                  <a:solidFill>
                                    <a:srgbClr val="28324A"/>
                                  </a:solidFill>
                                  <a:latin typeface="Cambria Math" panose="02040503050406030204" pitchFamily="18" charset="0"/>
                                </a:rPr>
                                <m:t>𝜈</m:t>
                              </m:r>
                            </m:e>
                          </m:acc>
                          <m:r>
                            <a:rPr lang="en-US" sz="1200" i="1">
                              <a:solidFill>
                                <a:srgbClr val="28324A"/>
                              </a:solidFill>
                              <a:latin typeface="Cambria Math" panose="02040503050406030204" pitchFamily="18" charset="0"/>
                            </a:rPr>
                            <m:t>−</m:t>
                          </m:r>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𝜈</m:t>
                              </m:r>
                            </m:e>
                            <m:sub>
                              <m:r>
                                <a:rPr lang="en-US" sz="1200" i="1">
                                  <a:solidFill>
                                    <a:srgbClr val="28324A"/>
                                  </a:solidFill>
                                  <a:latin typeface="Cambria Math" panose="02040503050406030204" pitchFamily="18" charset="0"/>
                                </a:rPr>
                                <m:t>𝑡</m:t>
                              </m:r>
                            </m:sub>
                          </m:sSub>
                        </m:e>
                      </m:d>
                      <m:r>
                        <a:rPr lang="en-US" sz="1200" i="1">
                          <a:solidFill>
                            <a:srgbClr val="28324A"/>
                          </a:solidFill>
                          <a:latin typeface="Cambria Math" panose="02040503050406030204" pitchFamily="18" charset="0"/>
                        </a:rPr>
                        <m:t>𝑑𝑡</m:t>
                      </m:r>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𝜎</m:t>
                      </m:r>
                      <m:rad>
                        <m:radPr>
                          <m:degHide m:val="on"/>
                          <m:ctrlPr>
                            <a:rPr lang="en-US" sz="1200" i="1">
                              <a:solidFill>
                                <a:srgbClr val="28324A"/>
                              </a:solidFill>
                              <a:latin typeface="Cambria Math" panose="02040503050406030204" pitchFamily="18" charset="0"/>
                            </a:rPr>
                          </m:ctrlPr>
                        </m:radPr>
                        <m:deg/>
                        <m:e>
                          <m:sSub>
                            <m:sSubPr>
                              <m:ctrlPr>
                                <a:rPr lang="en-US" sz="1200" i="1">
                                  <a:solidFill>
                                    <a:srgbClr val="28324A"/>
                                  </a:solidFill>
                                  <a:latin typeface="Cambria Math" panose="02040503050406030204" pitchFamily="18" charset="0"/>
                                </a:rPr>
                              </m:ctrlPr>
                            </m:sSubPr>
                            <m:e>
                              <m:r>
                                <a:rPr lang="en-US" sz="1200" i="1">
                                  <a:solidFill>
                                    <a:srgbClr val="28324A"/>
                                  </a:solidFill>
                                  <a:latin typeface="Cambria Math" panose="02040503050406030204" pitchFamily="18" charset="0"/>
                                </a:rPr>
                                <m:t>𝜈</m:t>
                              </m:r>
                            </m:e>
                            <m:sub>
                              <m:r>
                                <a:rPr lang="en-US" sz="1200" i="1">
                                  <a:solidFill>
                                    <a:srgbClr val="28324A"/>
                                  </a:solidFill>
                                  <a:latin typeface="Cambria Math" panose="02040503050406030204" pitchFamily="18" charset="0"/>
                                </a:rPr>
                                <m:t>𝑡</m:t>
                              </m:r>
                            </m:sub>
                          </m:sSub>
                        </m:e>
                      </m:rad>
                      <m:r>
                        <a:rPr lang="en-US" sz="1200" i="1">
                          <a:solidFill>
                            <a:srgbClr val="28324A"/>
                          </a:solidFill>
                          <a:latin typeface="Cambria Math" panose="02040503050406030204" pitchFamily="18" charset="0"/>
                        </a:rPr>
                        <m:t>𝑑</m:t>
                      </m:r>
                      <m:sSubSup>
                        <m:sSubSupPr>
                          <m:ctrlPr>
                            <a:rPr lang="en-US" sz="1200" i="1">
                              <a:solidFill>
                                <a:srgbClr val="28324A"/>
                              </a:solidFill>
                              <a:latin typeface="Cambria Math" panose="02040503050406030204" pitchFamily="18" charset="0"/>
                            </a:rPr>
                          </m:ctrlPr>
                        </m:sSubSupPr>
                        <m:e>
                          <m:r>
                            <a:rPr lang="en-US" sz="1200" i="1">
                              <a:solidFill>
                                <a:srgbClr val="28324A"/>
                              </a:solidFill>
                              <a:latin typeface="Cambria Math" panose="02040503050406030204" pitchFamily="18" charset="0"/>
                            </a:rPr>
                            <m:t>𝑊</m:t>
                          </m:r>
                        </m:e>
                        <m:sub>
                          <m:r>
                            <a:rPr lang="en-US" sz="1200" i="1">
                              <a:solidFill>
                                <a:srgbClr val="28324A"/>
                              </a:solidFill>
                              <a:latin typeface="Cambria Math" panose="02040503050406030204" pitchFamily="18" charset="0"/>
                            </a:rPr>
                            <m:t>𝑡</m:t>
                          </m:r>
                        </m:sub>
                        <m:sup>
                          <m:r>
                            <a:rPr lang="en-US" sz="1200" i="1">
                              <a:solidFill>
                                <a:srgbClr val="28324A"/>
                              </a:solidFill>
                              <a:latin typeface="Cambria Math" panose="02040503050406030204" pitchFamily="18" charset="0"/>
                            </a:rPr>
                            <m:t>(2)</m:t>
                          </m:r>
                        </m:sup>
                      </m:sSubSup>
                    </m:oMath>
                  </m:oMathPara>
                </a14:m>
                <a:endParaRPr lang="en-US" sz="1200" dirty="0">
                  <a:solidFill>
                    <a:srgbClr val="28324A"/>
                  </a:solidFill>
                </a:endParaRPr>
              </a:p>
              <a:p>
                <a:pPr marL="101600" lvl="0" indent="0">
                  <a:buClr>
                    <a:srgbClr val="3468BC"/>
                  </a:buClr>
                  <a:buSzPct val="140000"/>
                  <a:buNone/>
                </a:pPr>
                <a:endParaRPr lang="en-US" sz="1200" dirty="0">
                  <a:solidFill>
                    <a:srgbClr val="28324A"/>
                  </a:solidFill>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i="1">
                          <a:solidFill>
                            <a:srgbClr val="28324A"/>
                          </a:solidFill>
                          <a:latin typeface="Cambria Math" panose="02040503050406030204" pitchFamily="18" charset="0"/>
                        </a:rPr>
                        <m:t>𝑑</m:t>
                      </m:r>
                      <m:sSubSup>
                        <m:sSubSupPr>
                          <m:ctrlPr>
                            <a:rPr lang="en-US" sz="1200" i="1">
                              <a:solidFill>
                                <a:srgbClr val="28324A"/>
                              </a:solidFill>
                              <a:latin typeface="Cambria Math" panose="02040503050406030204" pitchFamily="18" charset="0"/>
                            </a:rPr>
                          </m:ctrlPr>
                        </m:sSubSupPr>
                        <m:e>
                          <m:r>
                            <a:rPr lang="en-US" sz="1200" i="1">
                              <a:solidFill>
                                <a:srgbClr val="28324A"/>
                              </a:solidFill>
                              <a:latin typeface="Cambria Math" panose="02040503050406030204" pitchFamily="18" charset="0"/>
                            </a:rPr>
                            <m:t>𝑊</m:t>
                          </m:r>
                        </m:e>
                        <m:sub>
                          <m:r>
                            <a:rPr lang="en-US" sz="1200" i="1">
                              <a:solidFill>
                                <a:srgbClr val="28324A"/>
                              </a:solidFill>
                              <a:latin typeface="Cambria Math" panose="02040503050406030204" pitchFamily="18" charset="0"/>
                            </a:rPr>
                            <m:t>𝑡</m:t>
                          </m:r>
                        </m:sub>
                        <m:sup>
                          <m:r>
                            <a:rPr lang="en-US" sz="1200" i="1">
                              <a:solidFill>
                                <a:srgbClr val="28324A"/>
                              </a:solidFill>
                              <a:latin typeface="Cambria Math" panose="02040503050406030204" pitchFamily="18" charset="0"/>
                            </a:rPr>
                            <m:t>(1)</m:t>
                          </m:r>
                        </m:sup>
                      </m:sSubSup>
                      <m:r>
                        <a:rPr lang="en-US" sz="1200" i="1">
                          <a:solidFill>
                            <a:srgbClr val="28324A"/>
                          </a:solidFill>
                          <a:latin typeface="Cambria Math" panose="02040503050406030204" pitchFamily="18" charset="0"/>
                        </a:rPr>
                        <m:t>𝑑</m:t>
                      </m:r>
                      <m:sSubSup>
                        <m:sSubSupPr>
                          <m:ctrlPr>
                            <a:rPr lang="en-US" sz="1200" i="1">
                              <a:solidFill>
                                <a:srgbClr val="28324A"/>
                              </a:solidFill>
                              <a:latin typeface="Cambria Math" panose="02040503050406030204" pitchFamily="18" charset="0"/>
                            </a:rPr>
                          </m:ctrlPr>
                        </m:sSubSupPr>
                        <m:e>
                          <m:r>
                            <a:rPr lang="en-US" sz="1200" i="1">
                              <a:solidFill>
                                <a:srgbClr val="28324A"/>
                              </a:solidFill>
                              <a:latin typeface="Cambria Math" panose="02040503050406030204" pitchFamily="18" charset="0"/>
                            </a:rPr>
                            <m:t>𝑊</m:t>
                          </m:r>
                        </m:e>
                        <m:sub>
                          <m:r>
                            <a:rPr lang="en-US" sz="1200" i="1">
                              <a:solidFill>
                                <a:srgbClr val="28324A"/>
                              </a:solidFill>
                              <a:latin typeface="Cambria Math" panose="02040503050406030204" pitchFamily="18" charset="0"/>
                            </a:rPr>
                            <m:t>𝑡</m:t>
                          </m:r>
                        </m:sub>
                        <m:sup>
                          <m:r>
                            <a:rPr lang="en-US" sz="1200" i="1">
                              <a:solidFill>
                                <a:srgbClr val="28324A"/>
                              </a:solidFill>
                              <a:latin typeface="Cambria Math" panose="02040503050406030204" pitchFamily="18" charset="0"/>
                            </a:rPr>
                            <m:t>(2)</m:t>
                          </m:r>
                        </m:sup>
                      </m:sSubSup>
                      <m:r>
                        <a:rPr lang="en-US" sz="1200" i="1">
                          <a:solidFill>
                            <a:srgbClr val="28324A"/>
                          </a:solidFill>
                          <a:latin typeface="Cambria Math" panose="02040503050406030204" pitchFamily="18" charset="0"/>
                        </a:rPr>
                        <m:t>=</m:t>
                      </m:r>
                      <m:r>
                        <a:rPr lang="en-US" sz="1200" i="1">
                          <a:solidFill>
                            <a:srgbClr val="28324A"/>
                          </a:solidFill>
                          <a:latin typeface="Cambria Math" panose="02040503050406030204" pitchFamily="18" charset="0"/>
                        </a:rPr>
                        <m:t>𝜌</m:t>
                      </m:r>
                      <m:r>
                        <a:rPr lang="en-US" sz="1200" i="1">
                          <a:solidFill>
                            <a:srgbClr val="28324A"/>
                          </a:solidFill>
                          <a:latin typeface="Cambria Math" panose="02040503050406030204" pitchFamily="18" charset="0"/>
                        </a:rPr>
                        <m:t>𝑑𝑡</m:t>
                      </m:r>
                    </m:oMath>
                  </m:oMathPara>
                </a14:m>
                <a:endParaRPr lang="en-US" sz="1200" dirty="0">
                  <a:solidFill>
                    <a:srgbClr val="28324A"/>
                  </a:solidFill>
                </a:endParaRPr>
              </a:p>
              <a:p>
                <a:pPr marL="101600" indent="0">
                  <a:buClr>
                    <a:srgbClr val="3468BC"/>
                  </a:buClr>
                  <a:buSzPct val="140000"/>
                  <a:buNone/>
                </a:pPr>
                <a:endParaRPr lang="en-US" sz="1200" dirty="0">
                  <a:solidFill>
                    <a:srgbClr val="28324A"/>
                  </a:solidFill>
                </a:endParaRPr>
              </a:p>
              <a:p>
                <a:pPr marL="101600" indent="0">
                  <a:buClr>
                    <a:srgbClr val="3468BC"/>
                  </a:buClr>
                  <a:buSzPct val="140000"/>
                  <a:buNone/>
                </a:pPr>
                <a14:m>
                  <m:oMathPara xmlns:m="http://schemas.openxmlformats.org/officeDocument/2006/math">
                    <m:oMathParaPr>
                      <m:jc m:val="centerGroup"/>
                    </m:oMathParaPr>
                    <m:oMath xmlns:m="http://schemas.openxmlformats.org/officeDocument/2006/math">
                      <m:r>
                        <a:rPr lang="en-US" sz="1200" b="0" i="1" smtClean="0">
                          <a:solidFill>
                            <a:srgbClr val="28324A"/>
                          </a:solidFill>
                          <a:latin typeface="Cambria Math" panose="02040503050406030204" pitchFamily="18" charset="0"/>
                        </a:rPr>
                        <m:t>𝜃</m:t>
                      </m:r>
                      <m:r>
                        <a:rPr lang="en-US" sz="1200" i="1">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m:t>
                      </m:r>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𝜈</m:t>
                          </m:r>
                        </m:e>
                        <m:sub>
                          <m:r>
                            <a:rPr lang="en-US" sz="1200" b="0" i="1" smtClean="0">
                              <a:solidFill>
                                <a:srgbClr val="28324A"/>
                              </a:solidFill>
                              <a:latin typeface="Cambria Math" panose="02040503050406030204" pitchFamily="18" charset="0"/>
                            </a:rPr>
                            <m:t>0</m:t>
                          </m:r>
                        </m:sub>
                      </m:sSub>
                      <m:r>
                        <a:rPr lang="en-US" sz="1200" b="0" i="1" smtClean="0">
                          <a:solidFill>
                            <a:srgbClr val="28324A"/>
                          </a:solidFill>
                          <a:latin typeface="Cambria Math" panose="02040503050406030204" pitchFamily="18" charset="0"/>
                        </a:rPr>
                        <m:t>,</m:t>
                      </m:r>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𝜈</m:t>
                          </m:r>
                        </m:e>
                      </m:acc>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𝜌</m:t>
                      </m:r>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𝜅</m:t>
                      </m:r>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𝜎</m:t>
                      </m:r>
                      <m:r>
                        <a:rPr lang="en-US" sz="1200" b="0" i="1" smtClean="0">
                          <a:solidFill>
                            <a:srgbClr val="28324A"/>
                          </a:solidFill>
                          <a:latin typeface="Cambria Math" panose="02040503050406030204" pitchFamily="18" charset="0"/>
                        </a:rPr>
                        <m:t>)</m:t>
                      </m:r>
                    </m:oMath>
                  </m:oMathPara>
                </a14:m>
                <a:endParaRPr lang="en-US" sz="1200" dirty="0">
                  <a:solidFill>
                    <a:srgbClr val="28324A"/>
                  </a:solidFill>
                </a:endParaRPr>
              </a:p>
              <a:p>
                <a:pPr marL="101600" indent="0">
                  <a:buClr>
                    <a:srgbClr val="3468BC"/>
                  </a:buClr>
                  <a:buSzPct val="140000"/>
                  <a:buNone/>
                </a:pPr>
                <a:endParaRPr lang="en-US" sz="1200" dirty="0">
                  <a:solidFill>
                    <a:srgbClr val="28324A"/>
                  </a:solidFill>
                </a:endParaRPr>
              </a:p>
            </p:txBody>
          </p:sp>
        </mc:Choice>
        <mc:Fallback xmlns="">
          <p:sp>
            <p:nvSpPr>
              <p:cNvPr id="523" name="Google Shape;523;p20"/>
              <p:cNvSpPr txBox="1">
                <a:spLocks noGrp="1" noRot="1" noChangeAspect="1" noMove="1" noResize="1" noEditPoints="1" noAdjustHandles="1" noChangeArrowheads="1" noChangeShapeType="1" noTextEdit="1"/>
              </p:cNvSpPr>
              <p:nvPr>
                <p:ph type="body" idx="1"/>
              </p:nvPr>
            </p:nvSpPr>
            <p:spPr>
              <a:xfrm>
                <a:off x="1131537" y="1238850"/>
                <a:ext cx="3339900" cy="2665800"/>
              </a:xfrm>
              <a:prstGeom prst="rect">
                <a:avLst/>
              </a:prstGeom>
              <a:blipFill>
                <a:blip r:embed="rId3"/>
                <a:stretch>
                  <a:fillRect/>
                </a:stretch>
              </a:blipFill>
            </p:spPr>
            <p:txBody>
              <a:bodyPr/>
              <a:lstStyle/>
              <a:p>
                <a:r>
                  <a:rPr lang="en-US">
                    <a:noFill/>
                  </a:rPr>
                  <a:t> </a:t>
                </a:r>
              </a:p>
            </p:txBody>
          </p:sp>
        </mc:Fallback>
      </mc:AlternateContent>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Heston model</a:t>
            </a:r>
            <a:endParaRPr dirty="0"/>
          </a:p>
        </p:txBody>
      </p:sp>
      <mc:AlternateContent xmlns:mc="http://schemas.openxmlformats.org/markup-compatibility/2006" xmlns:a14="http://schemas.microsoft.com/office/drawing/2010/main">
        <mc:Choice Requires="a14">
          <p:sp>
            <p:nvSpPr>
              <p:cNvPr id="525" name="Google Shape;525;p20"/>
              <p:cNvSpPr txBox="1">
                <a:spLocks noGrp="1"/>
              </p:cNvSpPr>
              <p:nvPr>
                <p:ph type="body" idx="2"/>
              </p:nvPr>
            </p:nvSpPr>
            <p:spPr>
              <a:xfrm>
                <a:off x="4672562" y="1238850"/>
                <a:ext cx="3496967"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accent1"/>
                    </a:solidFill>
                  </a:rPr>
                  <a:t>Relation with volatility smile</a:t>
                </a:r>
              </a:p>
              <a:p>
                <a:pPr marL="0" lvl="0" indent="0" algn="l" rtl="0">
                  <a:spcBef>
                    <a:spcPts val="600"/>
                  </a:spcBef>
                  <a:spcAft>
                    <a:spcPts val="0"/>
                  </a:spcAft>
                  <a:buNone/>
                </a:pPr>
                <a:endParaRPr lang="en-US" sz="1200" b="1" dirty="0">
                  <a:solidFill>
                    <a:schemeClr val="accent1"/>
                  </a:solidFill>
                </a:endParaRPr>
              </a:p>
              <a:p>
                <a:pPr>
                  <a:buClr>
                    <a:schemeClr val="accent2"/>
                  </a:buClr>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𝜈</m:t>
                        </m:r>
                      </m:e>
                      <m:sub>
                        <m:r>
                          <a:rPr lang="en-US" sz="1200" b="0" i="1" smtClean="0">
                            <a:latin typeface="Cambria Math" panose="02040503050406030204" pitchFamily="18" charset="0"/>
                          </a:rPr>
                          <m:t>0</m:t>
                        </m:r>
                      </m:sub>
                    </m:sSub>
                  </m:oMath>
                </a14:m>
                <a:r>
                  <a:rPr lang="en-US" sz="1200" dirty="0"/>
                  <a:t>: controls position of the volatility surface.</a:t>
                </a:r>
              </a:p>
              <a:p>
                <a:pPr>
                  <a:buClr>
                    <a:schemeClr val="accent2"/>
                  </a:buClr>
                </a:pPr>
                <a:endParaRPr lang="en-US" sz="1200" dirty="0"/>
              </a:p>
              <a:p>
                <a:pPr>
                  <a:buClr>
                    <a:schemeClr val="accent2"/>
                  </a:buClr>
                </a:pPr>
                <a14:m>
                  <m:oMath xmlns:m="http://schemas.openxmlformats.org/officeDocument/2006/math">
                    <m:r>
                      <a:rPr lang="en-US" sz="1200" b="0" i="1" smtClean="0">
                        <a:latin typeface="Cambria Math" panose="02040503050406030204" pitchFamily="18" charset="0"/>
                      </a:rPr>
                      <m:t>𝜌</m:t>
                    </m:r>
                  </m:oMath>
                </a14:m>
                <a:r>
                  <a:rPr lang="en-US" sz="1200" dirty="0"/>
                  <a:t>:  controls its skewness.</a:t>
                </a:r>
              </a:p>
              <a:p>
                <a:pPr>
                  <a:buClr>
                    <a:schemeClr val="accent2"/>
                  </a:buClr>
                </a:pPr>
                <a:endParaRPr lang="en-US" sz="1200" dirty="0"/>
              </a:p>
              <a:p>
                <a:pPr>
                  <a:buClr>
                    <a:schemeClr val="accent2"/>
                  </a:buClr>
                </a:pPr>
                <a14:m>
                  <m:oMath xmlns:m="http://schemas.openxmlformats.org/officeDocument/2006/math">
                    <m:r>
                      <a:rPr lang="en-US" sz="1200" b="0" i="1" smtClean="0">
                        <a:latin typeface="Cambria Math" panose="02040503050406030204" pitchFamily="18" charset="0"/>
                      </a:rPr>
                      <m:t>𝜅</m:t>
                    </m:r>
                  </m:oMath>
                </a14:m>
                <a:r>
                  <a:rPr lang="en-US" sz="1200" dirty="0"/>
                  <a:t> and </a:t>
                </a:r>
                <a14:m>
                  <m:oMath xmlns:m="http://schemas.openxmlformats.org/officeDocument/2006/math">
                    <m:r>
                      <a:rPr lang="en-US" sz="1200" b="0" i="1" smtClean="0">
                        <a:latin typeface="Cambria Math" panose="02040503050406030204" pitchFamily="18" charset="0"/>
                      </a:rPr>
                      <m:t>𝜎</m:t>
                    </m:r>
                  </m:oMath>
                </a14:m>
                <a:r>
                  <a:rPr lang="en-US" sz="1200" dirty="0"/>
                  <a:t>: control the convexity of the surface.</a:t>
                </a:r>
              </a:p>
              <a:p>
                <a:pPr>
                  <a:buClr>
                    <a:schemeClr val="accent2"/>
                  </a:buClr>
                </a:pPr>
                <a:endParaRPr lang="en-US" sz="1200" dirty="0"/>
              </a:p>
              <a:p>
                <a:pPr>
                  <a:buClr>
                    <a:schemeClr val="accent2"/>
                  </a:buClr>
                </a:pPr>
                <a14:m>
                  <m:oMath xmlns:m="http://schemas.openxmlformats.org/officeDocument/2006/math">
                    <m:r>
                      <a:rPr lang="en-US" sz="1200" b="0" i="1" smtClean="0">
                        <a:latin typeface="Cambria Math" panose="02040503050406030204" pitchFamily="18" charset="0"/>
                      </a:rPr>
                      <m:t>𝜅</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𝜈</m:t>
                        </m:r>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𝜈</m:t>
                        </m:r>
                      </m:e>
                    </m:acc>
                    <m:r>
                      <a:rPr lang="en-US" sz="1200" b="0" i="1" smtClean="0">
                        <a:latin typeface="Cambria Math" panose="02040503050406030204" pitchFamily="18" charset="0"/>
                      </a:rPr>
                      <m:t>)</m:t>
                    </m:r>
                  </m:oMath>
                </a14:m>
                <a:r>
                  <a:rPr lang="en-US" sz="1200" dirty="0"/>
                  <a:t>: controls the term structure.</a:t>
                </a:r>
                <a:endParaRPr sz="1200" b="1" dirty="0">
                  <a:solidFill>
                    <a:schemeClr val="accent1"/>
                  </a:solidFill>
                </a:endParaRPr>
              </a:p>
            </p:txBody>
          </p:sp>
        </mc:Choice>
        <mc:Fallback xmlns="">
          <p:sp>
            <p:nvSpPr>
              <p:cNvPr id="525" name="Google Shape;525;p20"/>
              <p:cNvSpPr txBox="1">
                <a:spLocks noGrp="1" noRot="1" noChangeAspect="1" noMove="1" noResize="1" noEditPoints="1" noAdjustHandles="1" noChangeArrowheads="1" noChangeShapeType="1" noTextEdit="1"/>
              </p:cNvSpPr>
              <p:nvPr>
                <p:ph type="body" idx="2"/>
              </p:nvPr>
            </p:nvSpPr>
            <p:spPr>
              <a:xfrm>
                <a:off x="4672562" y="1238850"/>
                <a:ext cx="3496967" cy="2665800"/>
              </a:xfrm>
              <a:prstGeom prst="rect">
                <a:avLst/>
              </a:prstGeom>
              <a:blipFill>
                <a:blip r:embed="rId4"/>
                <a:stretch>
                  <a:fillRect l="-1394" b="-457"/>
                </a:stretch>
              </a:blipFill>
            </p:spPr>
            <p:txBody>
              <a:bodyPr/>
              <a:lstStyle/>
              <a:p>
                <a:r>
                  <a:rPr lang="en-US">
                    <a:noFill/>
                  </a:rPr>
                  <a:t> </a:t>
                </a:r>
              </a:p>
            </p:txBody>
          </p:sp>
        </mc:Fallback>
      </mc:AlternateContent>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356164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Characteristic </a:t>
            </a:r>
            <a:r>
              <a:rPr lang="en-US" dirty="0"/>
              <a:t>function expressions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1874209" y="1029648"/>
            <a:ext cx="5395581" cy="3084204"/>
            <a:chOff x="2381093" y="1050349"/>
            <a:chExt cx="3235902" cy="2778125"/>
          </a:xfrm>
        </p:grpSpPr>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err="1">
                  <a:solidFill>
                    <a:schemeClr val="bg1"/>
                  </a:solidFill>
                  <a:latin typeface="Source Sans Pro"/>
                  <a:ea typeface="Source Sans Pro"/>
                  <a:sym typeface="Source Sans Pro"/>
                </a:rPr>
                <a:t>Schoutens</a:t>
              </a:r>
              <a:endParaRPr lang="en-US" sz="2000" b="1" dirty="0">
                <a:solidFill>
                  <a:schemeClr val="bg1"/>
                </a:solidFill>
                <a:latin typeface="Source Sans Pro"/>
                <a:ea typeface="Source Sans Pro"/>
                <a:sym typeface="Source Sans Pro"/>
              </a:endParaRP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Complicated gradient</a:t>
              </a:r>
            </a:p>
          </p:txBody>
        </p:sp>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algn="ctr"/>
              <a:r>
                <a:rPr lang="en-US" sz="2000" b="1" dirty="0">
                  <a:solidFill>
                    <a:schemeClr val="bg1"/>
                  </a:solidFill>
                  <a:latin typeface="Source Sans Pro"/>
                  <a:ea typeface="Source Sans Pro"/>
                  <a:sym typeface="Source Sans Pro"/>
                </a:rPr>
                <a:t>Cui</a:t>
              </a:r>
            </a:p>
            <a:p>
              <a:pPr algn="ctr"/>
              <a:r>
                <a:rPr lang="en-US" b="1" dirty="0">
                  <a:solidFill>
                    <a:schemeClr val="bg1"/>
                  </a:solidFill>
                  <a:latin typeface="Source Sans Pro"/>
                  <a:ea typeface="Source Sans Pro"/>
                  <a:sym typeface="Source Sans Pro"/>
                </a:rPr>
                <a:t>Continuous</a:t>
              </a:r>
            </a:p>
            <a:p>
              <a:pPr algn="ctr"/>
              <a:r>
                <a:rPr lang="en-US" b="1" dirty="0">
                  <a:solidFill>
                    <a:schemeClr val="bg1"/>
                  </a:solidFill>
                  <a:latin typeface="Source Sans Pro"/>
                  <a:ea typeface="Source Sans Pro"/>
                  <a:sym typeface="Source Sans Pro"/>
                </a:rPr>
                <a:t>Simple gradient</a:t>
              </a:r>
            </a:p>
          </p:txBody>
        </p:sp>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Heston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Complicated gradient</a:t>
              </a:r>
            </a:p>
          </p:txBody>
        </p:sp>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solidFill>
                    <a:schemeClr val="bg1"/>
                  </a:solidFill>
                  <a:latin typeface="Source Sans Pro"/>
                  <a:ea typeface="Source Sans Pro"/>
                  <a:sym typeface="Source Sans Pro"/>
                </a:rPr>
                <a:t>Del Ba</a:t>
              </a:r>
              <a:r>
                <a:rPr lang="es-ES" sz="2000" b="1" dirty="0" err="1">
                  <a:solidFill>
                    <a:schemeClr val="bg1"/>
                  </a:solidFill>
                  <a:latin typeface="Source Sans Pro"/>
                  <a:ea typeface="Source Sans Pro"/>
                  <a:sym typeface="Source Sans Pro"/>
                </a:rPr>
                <a:t>ño</a:t>
              </a:r>
              <a:r>
                <a:rPr lang="en-US" sz="2000" b="1" dirty="0">
                  <a:solidFill>
                    <a:schemeClr val="bg1"/>
                  </a:solidFill>
                  <a:latin typeface="Source Sans Pro"/>
                  <a:ea typeface="Source Sans Pro"/>
                  <a:sym typeface="Source Sans Pro"/>
                </a:rPr>
                <a:t>-Rollin</a:t>
              </a:r>
            </a:p>
            <a:p>
              <a:pPr algn="ctr"/>
              <a:r>
                <a:rPr lang="en-US" b="1" dirty="0">
                  <a:solidFill>
                    <a:schemeClr val="bg1"/>
                  </a:solidFill>
                  <a:latin typeface="Source Sans Pro"/>
                  <a:ea typeface="Source Sans Pro"/>
                  <a:sym typeface="Source Sans Pro"/>
                </a:rPr>
                <a:t>Discontinuous</a:t>
              </a:r>
            </a:p>
            <a:p>
              <a:pPr algn="ctr"/>
              <a:r>
                <a:rPr lang="en-US" b="1" dirty="0">
                  <a:solidFill>
                    <a:schemeClr val="bg1"/>
                  </a:solidFill>
                  <a:latin typeface="Source Sans Pro"/>
                  <a:ea typeface="Source Sans Pro"/>
                  <a:sym typeface="Source Sans Pro"/>
                </a:rPr>
                <a:t>Simple gradient</a:t>
              </a:r>
            </a:p>
          </p:txBody>
        </p: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17" name="Straight Arrow Connector 16">
            <a:extLst>
              <a:ext uri="{FF2B5EF4-FFF2-40B4-BE49-F238E27FC236}">
                <a16:creationId xmlns:a16="http://schemas.microsoft.com/office/drawing/2014/main" id="{80CBB9A1-C453-48A0-ACE6-00F24834685E}"/>
              </a:ext>
            </a:extLst>
          </p:cNvPr>
          <p:cNvCxnSpPr>
            <a:cxnSpLocks/>
            <a:stCxn id="12" idx="2"/>
            <a:endCxn id="15" idx="0"/>
          </p:cNvCxnSpPr>
          <p:nvPr/>
        </p:nvCxnSpPr>
        <p:spPr>
          <a:xfrm>
            <a:off x="3065367" y="2263330"/>
            <a:ext cx="0" cy="6168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05532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Motivation</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Challenges in option contracts trading.</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225245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3" name="Google Shape;523;p20"/>
              <p:cNvSpPr txBox="1">
                <a:spLocks noGrp="1"/>
              </p:cNvSpPr>
              <p:nvPr>
                <p:ph type="body" idx="1"/>
              </p:nvPr>
            </p:nvSpPr>
            <p:spPr>
              <a:xfrm>
                <a:off x="2645752" y="1238850"/>
                <a:ext cx="3852496" cy="2665800"/>
              </a:xfrm>
              <a:prstGeom prst="rect">
                <a:avLst/>
              </a:prstGeom>
            </p:spPr>
            <p:txBody>
              <a:bodyPr spcFirstLastPara="1" wrap="square" lIns="91425" tIns="91425" rIns="91425" bIns="91425" anchor="t" anchorCtr="0">
                <a:noAutofit/>
              </a:bodyPr>
              <a:lstStyle/>
              <a:p>
                <a:pPr marL="101600" lvl="0" indent="0">
                  <a:buClr>
                    <a:srgbClr val="3468BC"/>
                  </a:buClr>
                  <a:buSzPct val="140000"/>
                  <a:buNone/>
                </a:pPr>
                <a:r>
                  <a:rPr lang="en-US" b="1" dirty="0">
                    <a:solidFill>
                      <a:schemeClr val="accent1"/>
                    </a:solidFill>
                    <a:latin typeface="Source Sans Pro" panose="020B0503030403020204" pitchFamily="34" charset="0"/>
                    <a:ea typeface="Source Sans Pro" panose="020B0503030403020204" pitchFamily="34" charset="0"/>
                  </a:rPr>
                  <a:t>Characteristic function</a:t>
                </a:r>
              </a:p>
              <a:p>
                <a:pPr marL="101600" lvl="0" indent="0">
                  <a:buClr>
                    <a:srgbClr val="3468BC"/>
                  </a:buClr>
                  <a:buSzPct val="140000"/>
                  <a:buNone/>
                </a:pPr>
                <a:endParaRPr lang="en-US" sz="1200" b="1" dirty="0">
                  <a:solidFill>
                    <a:srgbClr val="28324A"/>
                  </a:solidFill>
                  <a:latin typeface="Source Sans Pro" panose="020B0503030403020204" pitchFamily="34" charset="0"/>
                  <a:ea typeface="Source Sans Pro" panose="020B0503030403020204" pitchFamily="34" charset="0"/>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acc>
                        <m:accPr>
                          <m:chr m:val="̂"/>
                          <m:ctrlPr>
                            <a:rPr lang="en-US" sz="1200" i="1">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𝑓</m:t>
                          </m:r>
                        </m:e>
                      </m:acc>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𝑢</m:t>
                      </m:r>
                      <m:r>
                        <a:rPr lang="en-US" sz="1200" b="0" i="1" smtClean="0">
                          <a:solidFill>
                            <a:srgbClr val="28324A"/>
                          </a:solidFill>
                          <a:latin typeface="Cambria Math" panose="02040503050406030204" pitchFamily="18" charset="0"/>
                        </a:rPr>
                        <m:t>)=</m:t>
                      </m:r>
                      <m:func>
                        <m:funcPr>
                          <m:ctrlPr>
                            <a:rPr lang="en-US" sz="1200" b="0" i="1" smtClean="0">
                              <a:solidFill>
                                <a:srgbClr val="28324A"/>
                              </a:solidFill>
                              <a:latin typeface="Cambria Math" panose="02040503050406030204" pitchFamily="18" charset="0"/>
                            </a:rPr>
                          </m:ctrlPr>
                        </m:funcPr>
                        <m:fName>
                          <m:r>
                            <m:rPr>
                              <m:sty m:val="p"/>
                            </m:rPr>
                            <a:rPr lang="en-US" sz="1200" b="0" i="0" smtClean="0">
                              <a:solidFill>
                                <a:srgbClr val="28324A"/>
                              </a:solidFill>
                              <a:latin typeface="Cambria Math" panose="02040503050406030204" pitchFamily="18" charset="0"/>
                            </a:rPr>
                            <m:t>exp</m:t>
                          </m:r>
                        </m:fName>
                        <m:e>
                          <m:d>
                            <m:dPr>
                              <m:ctrlPr>
                                <a:rPr lang="en-US" sz="1200" b="0" i="1" smtClean="0">
                                  <a:solidFill>
                                    <a:srgbClr val="28324A"/>
                                  </a:solidFill>
                                  <a:latin typeface="Cambria Math" panose="02040503050406030204" pitchFamily="18" charset="0"/>
                                </a:rPr>
                              </m:ctrlPr>
                            </m:dPr>
                            <m:e>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𝑖𝑢𝑟</m:t>
                              </m:r>
                              <m:r>
                                <a:rPr lang="en-US" sz="1200" b="0" i="1" smtClean="0">
                                  <a:solidFill>
                                    <a:srgbClr val="28324A"/>
                                  </a:solidFill>
                                  <a:latin typeface="Cambria Math" panose="02040503050406030204" pitchFamily="18" charset="0"/>
                                </a:rPr>
                                <m:t>𝜏</m:t>
                              </m:r>
                              <m:r>
                                <a:rPr lang="en-US" sz="1200" b="0" i="1" smtClean="0">
                                  <a:solidFill>
                                    <a:srgbClr val="28324A"/>
                                  </a:solidFill>
                                  <a:latin typeface="Cambria Math" panose="02040503050406030204" pitchFamily="18" charset="0"/>
                                </a:rPr>
                                <m:t> +</m:t>
                              </m:r>
                              <m:f>
                                <m:fPr>
                                  <m:ctrlPr>
                                    <a:rPr lang="en-US" sz="1200" b="0" i="1" smtClean="0">
                                      <a:solidFill>
                                        <a:srgbClr val="28324A"/>
                                      </a:solidFill>
                                      <a:latin typeface="Cambria Math" panose="02040503050406030204" pitchFamily="18" charset="0"/>
                                    </a:rPr>
                                  </m:ctrlPr>
                                </m:fPr>
                                <m:num>
                                  <m:r>
                                    <a:rPr lang="en-US" sz="1200" b="0" i="1" smtClean="0">
                                      <a:solidFill>
                                        <a:srgbClr val="28324A"/>
                                      </a:solidFill>
                                      <a:latin typeface="Cambria Math" panose="02040503050406030204" pitchFamily="18" charset="0"/>
                                    </a:rPr>
                                    <m:t>𝜅</m:t>
                                  </m:r>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𝜈</m:t>
                                      </m:r>
                                    </m:e>
                                  </m:acc>
                                  <m:r>
                                    <a:rPr lang="en-US" sz="1200" b="0" i="1" smtClean="0">
                                      <a:solidFill>
                                        <a:srgbClr val="28324A"/>
                                      </a:solidFill>
                                      <a:latin typeface="Cambria Math" panose="02040503050406030204" pitchFamily="18" charset="0"/>
                                    </a:rPr>
                                    <m:t>𝜎𝜏</m:t>
                                  </m:r>
                                  <m:r>
                                    <a:rPr lang="en-US" sz="1200" b="0" i="1" smtClean="0">
                                      <a:solidFill>
                                        <a:srgbClr val="28324A"/>
                                      </a:solidFill>
                                      <a:latin typeface="Cambria Math" panose="02040503050406030204" pitchFamily="18" charset="0"/>
                                    </a:rPr>
                                    <m:t>𝑖𝑢</m:t>
                                  </m:r>
                                </m:num>
                                <m:den>
                                  <m:r>
                                    <a:rPr lang="en-US" sz="1200" b="0" i="1" smtClean="0">
                                      <a:solidFill>
                                        <a:srgbClr val="28324A"/>
                                      </a:solidFill>
                                      <a:latin typeface="Cambria Math" panose="02040503050406030204" pitchFamily="18" charset="0"/>
                                    </a:rPr>
                                    <m:t>𝜎</m:t>
                                  </m:r>
                                </m:den>
                              </m:f>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𝐴</m:t>
                              </m:r>
                              <m:r>
                                <a:rPr lang="en-US" sz="1200" b="0" i="1" smtClean="0">
                                  <a:solidFill>
                                    <a:srgbClr val="28324A"/>
                                  </a:solidFill>
                                  <a:latin typeface="Cambria Math" panose="02040503050406030204" pitchFamily="18" charset="0"/>
                                </a:rPr>
                                <m:t>+</m:t>
                              </m:r>
                              <m:f>
                                <m:fPr>
                                  <m:ctrlPr>
                                    <a:rPr lang="en-US" sz="1200" b="0" i="1" smtClean="0">
                                      <a:solidFill>
                                        <a:srgbClr val="28324A"/>
                                      </a:solidFill>
                                      <a:latin typeface="Cambria Math" panose="02040503050406030204" pitchFamily="18" charset="0"/>
                                    </a:rPr>
                                  </m:ctrlPr>
                                </m:fPr>
                                <m:num>
                                  <m:r>
                                    <a:rPr lang="en-US" sz="1200" b="0" i="1" smtClean="0">
                                      <a:solidFill>
                                        <a:srgbClr val="28324A"/>
                                      </a:solidFill>
                                      <a:latin typeface="Cambria Math" panose="02040503050406030204" pitchFamily="18" charset="0"/>
                                    </a:rPr>
                                    <m:t>2</m:t>
                                  </m:r>
                                  <m:r>
                                    <a:rPr lang="en-US" sz="1200" b="0" i="1" smtClean="0">
                                      <a:solidFill>
                                        <a:srgbClr val="28324A"/>
                                      </a:solidFill>
                                      <a:latin typeface="Cambria Math" panose="02040503050406030204" pitchFamily="18" charset="0"/>
                                    </a:rPr>
                                    <m:t>𝜅</m:t>
                                  </m:r>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𝜈</m:t>
                                      </m:r>
                                    </m:e>
                                  </m:acc>
                                </m:num>
                                <m:den>
                                  <m:sSup>
                                    <m:sSupPr>
                                      <m:ctrlPr>
                                        <a:rPr lang="en-US" sz="1200" b="0" i="1" smtClean="0">
                                          <a:solidFill>
                                            <a:srgbClr val="28324A"/>
                                          </a:solidFill>
                                          <a:latin typeface="Cambria Math" panose="02040503050406030204" pitchFamily="18" charset="0"/>
                                        </a:rPr>
                                      </m:ctrlPr>
                                    </m:sSupPr>
                                    <m:e>
                                      <m:r>
                                        <a:rPr lang="en-US" sz="1200" b="0" i="1" smtClean="0">
                                          <a:solidFill>
                                            <a:srgbClr val="28324A"/>
                                          </a:solidFill>
                                          <a:latin typeface="Cambria Math" panose="02040503050406030204" pitchFamily="18" charset="0"/>
                                        </a:rPr>
                                        <m:t>𝜎</m:t>
                                      </m:r>
                                    </m:e>
                                    <m:sup>
                                      <m:r>
                                        <a:rPr lang="en-US" sz="1200" b="0" i="1" smtClean="0">
                                          <a:solidFill>
                                            <a:srgbClr val="28324A"/>
                                          </a:solidFill>
                                          <a:latin typeface="Cambria Math" panose="02040503050406030204" pitchFamily="18" charset="0"/>
                                        </a:rPr>
                                        <m:t>2</m:t>
                                      </m:r>
                                    </m:sup>
                                  </m:sSup>
                                </m:den>
                              </m:f>
                            </m:e>
                          </m:d>
                        </m:e>
                      </m:func>
                    </m:oMath>
                  </m:oMathPara>
                </a14:m>
                <a:endParaRPr lang="en-US" sz="1200" dirty="0">
                  <a:solidFill>
                    <a:srgbClr val="28324A"/>
                  </a:solidFill>
                </a:endParaRPr>
              </a:p>
              <a:p>
                <a:pPr marL="101600" lvl="0" indent="0">
                  <a:buClr>
                    <a:srgbClr val="3468BC"/>
                  </a:buClr>
                  <a:buSzPct val="140000"/>
                  <a:buNone/>
                </a:pPr>
                <a:endParaRPr lang="en-US" sz="1200" dirty="0">
                  <a:solidFill>
                    <a:srgbClr val="28324A"/>
                  </a:solidFill>
                </a:endParaRPr>
              </a:p>
              <a:p>
                <a:pPr marL="101600" lvl="0" indent="0">
                  <a:buClr>
                    <a:srgbClr val="3468BC"/>
                  </a:buClr>
                  <a:buSzPct val="140000"/>
                  <a:buNone/>
                </a:pPr>
                <a:r>
                  <a:rPr lang="en-US" b="1" dirty="0">
                    <a:solidFill>
                      <a:schemeClr val="accent1"/>
                    </a:solidFill>
                    <a:latin typeface="Source Sans Pro" panose="020B0503030403020204" pitchFamily="34" charset="0"/>
                    <a:ea typeface="Source Sans Pro" panose="020B0503030403020204" pitchFamily="34" charset="0"/>
                  </a:rPr>
                  <a:t>Characteristic function gradient</a:t>
                </a:r>
              </a:p>
              <a:p>
                <a:pPr marL="101600" lvl="0" indent="0">
                  <a:buClr>
                    <a:srgbClr val="3468BC"/>
                  </a:buClr>
                  <a:buSzPct val="140000"/>
                  <a:buNone/>
                </a:pPr>
                <a:endParaRPr lang="en-US" sz="1200" dirty="0">
                  <a:solidFill>
                    <a:srgbClr val="28324A"/>
                  </a:solidFill>
                </a:endParaRPr>
              </a:p>
              <a:p>
                <a:pPr marL="101600" lvl="0" indent="0">
                  <a:buClr>
                    <a:srgbClr val="3468BC"/>
                  </a:buClr>
                  <a:buSzPct val="140000"/>
                  <a:buNone/>
                </a:pPr>
                <a14:m>
                  <m:oMathPara xmlns:m="http://schemas.openxmlformats.org/officeDocument/2006/math">
                    <m:oMathParaPr>
                      <m:jc m:val="centerGroup"/>
                    </m:oMathParaPr>
                    <m:oMath xmlns:m="http://schemas.openxmlformats.org/officeDocument/2006/math">
                      <m:sSub>
                        <m:sSubPr>
                          <m:ctrlPr>
                            <a:rPr lang="en-US" sz="1200" b="0" i="1" smtClean="0">
                              <a:solidFill>
                                <a:srgbClr val="28324A"/>
                              </a:solidFill>
                              <a:latin typeface="Cambria Math" panose="02040503050406030204" pitchFamily="18" charset="0"/>
                            </a:rPr>
                          </m:ctrlPr>
                        </m:sSubPr>
                        <m:e>
                          <m:r>
                            <m:rPr>
                              <m:sty m:val="p"/>
                            </m:rPr>
                            <a:rPr lang="en-US" sz="1200" b="0" i="0" smtClean="0">
                              <a:solidFill>
                                <a:srgbClr val="28324A"/>
                              </a:solidFill>
                              <a:latin typeface="Cambria Math" panose="02040503050406030204" pitchFamily="18" charset="0"/>
                            </a:rPr>
                            <m:t>∇</m:t>
                          </m:r>
                        </m:e>
                        <m:sub>
                          <m:r>
                            <a:rPr lang="en-US" sz="1200" b="0" i="1" smtClean="0">
                              <a:solidFill>
                                <a:srgbClr val="28324A"/>
                              </a:solidFill>
                              <a:latin typeface="Cambria Math" panose="02040503050406030204" pitchFamily="18" charset="0"/>
                            </a:rPr>
                            <m:t>𝜃</m:t>
                          </m:r>
                        </m:sub>
                      </m:sSub>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𝑓</m:t>
                          </m:r>
                        </m:e>
                      </m:acc>
                      <m:d>
                        <m:dPr>
                          <m:ctrlPr>
                            <a:rPr lang="en-US" sz="1200" b="0" i="1" smtClean="0">
                              <a:solidFill>
                                <a:srgbClr val="28324A"/>
                              </a:solidFill>
                              <a:latin typeface="Cambria Math" panose="02040503050406030204" pitchFamily="18" charset="0"/>
                            </a:rPr>
                          </m:ctrlPr>
                        </m:dPr>
                        <m:e>
                          <m:r>
                            <a:rPr lang="en-US" sz="1200" b="0" i="1" smtClean="0">
                              <a:solidFill>
                                <a:srgbClr val="28324A"/>
                              </a:solidFill>
                              <a:latin typeface="Cambria Math" panose="02040503050406030204" pitchFamily="18" charset="0"/>
                            </a:rPr>
                            <m:t>𝑢</m:t>
                          </m:r>
                        </m:e>
                      </m:d>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h</m:t>
                      </m:r>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𝑢</m:t>
                      </m:r>
                      <m:r>
                        <a:rPr lang="en-US" sz="1200" b="0" i="1" smtClean="0">
                          <a:solidFill>
                            <a:srgbClr val="28324A"/>
                          </a:solidFill>
                          <a:latin typeface="Cambria Math" panose="02040503050406030204" pitchFamily="18" charset="0"/>
                        </a:rPr>
                        <m:t>)</m:t>
                      </m:r>
                      <m:acc>
                        <m:accPr>
                          <m:chr m:val="̂"/>
                          <m:ctrlPr>
                            <a:rPr lang="en-US" sz="1200" b="0" i="1" smtClean="0">
                              <a:solidFill>
                                <a:srgbClr val="28324A"/>
                              </a:solidFill>
                              <a:latin typeface="Cambria Math" panose="02040503050406030204" pitchFamily="18" charset="0"/>
                            </a:rPr>
                          </m:ctrlPr>
                        </m:accPr>
                        <m:e>
                          <m:r>
                            <a:rPr lang="en-US" sz="1200" b="0" i="1" smtClean="0">
                              <a:solidFill>
                                <a:srgbClr val="28324A"/>
                              </a:solidFill>
                              <a:latin typeface="Cambria Math" panose="02040503050406030204" pitchFamily="18" charset="0"/>
                            </a:rPr>
                            <m:t>𝑓</m:t>
                          </m:r>
                        </m:e>
                      </m:acc>
                      <m:r>
                        <a:rPr lang="en-US" sz="1200" b="0" i="1" smtClean="0">
                          <a:solidFill>
                            <a:srgbClr val="28324A"/>
                          </a:solidFill>
                          <a:latin typeface="Cambria Math" panose="02040503050406030204" pitchFamily="18" charset="0"/>
                        </a:rPr>
                        <m:t>(</m:t>
                      </m:r>
                      <m:r>
                        <a:rPr lang="en-US" sz="1200" b="0" i="1" smtClean="0">
                          <a:solidFill>
                            <a:srgbClr val="28324A"/>
                          </a:solidFill>
                          <a:latin typeface="Cambria Math" panose="02040503050406030204" pitchFamily="18" charset="0"/>
                        </a:rPr>
                        <m:t>𝑢</m:t>
                      </m:r>
                      <m:r>
                        <a:rPr lang="en-US" sz="1200" b="0" i="1" smtClean="0">
                          <a:solidFill>
                            <a:srgbClr val="28324A"/>
                          </a:solidFill>
                          <a:latin typeface="Cambria Math" panose="02040503050406030204" pitchFamily="18" charset="0"/>
                        </a:rPr>
                        <m:t>)</m:t>
                      </m:r>
                    </m:oMath>
                  </m:oMathPara>
                </a14:m>
                <a:endParaRPr lang="en-US" sz="1200" dirty="0">
                  <a:solidFill>
                    <a:srgbClr val="28324A"/>
                  </a:solidFill>
                </a:endParaRPr>
              </a:p>
            </p:txBody>
          </p:sp>
        </mc:Choice>
        <mc:Fallback xmlns="">
          <p:sp>
            <p:nvSpPr>
              <p:cNvPr id="523" name="Google Shape;523;p20"/>
              <p:cNvSpPr txBox="1">
                <a:spLocks noGrp="1" noRot="1" noChangeAspect="1" noMove="1" noResize="1" noEditPoints="1" noAdjustHandles="1" noChangeArrowheads="1" noChangeShapeType="1" noTextEdit="1"/>
              </p:cNvSpPr>
              <p:nvPr>
                <p:ph type="body" idx="1"/>
              </p:nvPr>
            </p:nvSpPr>
            <p:spPr>
              <a:xfrm>
                <a:off x="2645752" y="1238850"/>
                <a:ext cx="3852496" cy="2665800"/>
              </a:xfrm>
              <a:prstGeom prst="rect">
                <a:avLst/>
              </a:prstGeom>
              <a:blipFill>
                <a:blip r:embed="rId3"/>
                <a:stretch>
                  <a:fillRect/>
                </a:stretch>
              </a:blipFill>
            </p:spPr>
            <p:txBody>
              <a:bodyPr/>
              <a:lstStyle/>
              <a:p>
                <a:r>
                  <a:rPr lang="en-US">
                    <a:noFill/>
                  </a:rPr>
                  <a:t> </a:t>
                </a:r>
              </a:p>
            </p:txBody>
          </p:sp>
        </mc:Fallback>
      </mc:AlternateContent>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Cui’s</a:t>
            </a:r>
            <a:r>
              <a:rPr lang="en-US" dirty="0"/>
              <a:t> expression</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66505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European Option Pricing</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What advantages does SWIFT provide?</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b="1" dirty="0">
                <a:solidFill>
                  <a:srgbClr val="3C78D8"/>
                </a:solidFill>
                <a:latin typeface="Oswald"/>
                <a:sym typeface="Oswald"/>
              </a:rPr>
              <a:t>4</a:t>
            </a:r>
            <a:endParaRPr lang="en-US"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50422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23" name="Google Shape;523;p20"/>
              <p:cNvSpPr txBox="1">
                <a:spLocks noGrp="1"/>
              </p:cNvSpPr>
              <p:nvPr>
                <p:ph type="body" idx="1"/>
              </p:nvPr>
            </p:nvSpPr>
            <p:spPr>
              <a:xfrm>
                <a:off x="1814945" y="1090479"/>
                <a:ext cx="5043174" cy="2962541"/>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𝜏</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𝜏</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𝑖𝑟</m:t>
                        </m:r>
                        <m:r>
                          <a:rPr lang="en-US" b="0" i="1" smtClean="0">
                            <a:latin typeface="Cambria Math" panose="02040503050406030204" pitchFamily="18" charset="0"/>
                          </a:rPr>
                          <m:t>𝜏</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oMath>
                </a14:m>
                <a:r>
                  <a:rPr lang="en-US" dirty="0"/>
                  <a:t>)</a:t>
                </a:r>
              </a:p>
              <a:p>
                <a:pPr marL="0" lvl="0" indent="0" algn="l" rtl="0">
                  <a:spcBef>
                    <a:spcPts val="600"/>
                  </a:spcBef>
                  <a:spcAft>
                    <a:spcPts val="0"/>
                  </a:spcAft>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𝜏</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en>
                      </m:f>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r>
                            <a:rPr lang="en-US" b="0" i="1" smtClean="0">
                              <a:latin typeface="Cambria Math" panose="02040503050406030204" pitchFamily="18" charset="0"/>
                            </a:rPr>
                            <m:t>𝑅𝑒</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𝑖𝑢𝑥</m:t>
                                      </m:r>
                                    </m:sup>
                                  </m:sSup>
                                </m:num>
                                <m:den>
                                  <m:r>
                                    <a:rPr lang="en-US" i="1">
                                      <a:latin typeface="Cambria Math" panose="02040503050406030204" pitchFamily="18" charset="0"/>
                                    </a:rPr>
                                    <m:t>𝑖𝑢</m:t>
                                  </m:r>
                                </m:den>
                              </m:f>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num>
                                <m:den>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den>
                              </m:f>
                            </m:e>
                          </m:d>
                        </m:e>
                      </m:nary>
                      <m:r>
                        <a:rPr lang="en-US" b="0" i="1" smtClean="0">
                          <a:latin typeface="Cambria Math" panose="02040503050406030204" pitchFamily="18" charset="0"/>
                        </a:rPr>
                        <m:t>𝑑𝑢</m:t>
                      </m:r>
                    </m:oMath>
                  </m:oMathPara>
                </a14:m>
                <a:endParaRPr lang="en-US" b="0" dirty="0"/>
              </a:p>
              <a:p>
                <a:pPr marL="0" lvl="0" indent="0">
                  <a:buNone/>
                </a:pPr>
                <a:endParaRPr lang="en-US" dirty="0"/>
              </a:p>
              <a:p>
                <a:pPr marL="0" lv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𝜏</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𝜋</m:t>
                          </m:r>
                        </m:den>
                      </m:f>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𝑅𝑒</m:t>
                          </m:r>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𝑖𝑢𝑥</m:t>
                                      </m:r>
                                    </m:sup>
                                  </m:sSup>
                                </m:num>
                                <m:den>
                                  <m:r>
                                    <a:rPr lang="en-US" i="1">
                                      <a:latin typeface="Cambria Math" panose="02040503050406030204" pitchFamily="18" charset="0"/>
                                    </a:rPr>
                                    <m:t>𝑖𝑢</m:t>
                                  </m:r>
                                </m:den>
                              </m:f>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e>
                          </m:d>
                        </m:e>
                      </m:nary>
                      <m:r>
                        <a:rPr lang="en-US" i="1">
                          <a:latin typeface="Cambria Math" panose="02040503050406030204" pitchFamily="18" charset="0"/>
                        </a:rPr>
                        <m:t>𝑑𝑢</m:t>
                      </m:r>
                    </m:oMath>
                  </m:oMathPara>
                </a14:m>
                <a:endParaRPr lang="en-US" dirty="0"/>
              </a:p>
            </p:txBody>
          </p:sp>
        </mc:Choice>
        <mc:Fallback xmlns="">
          <p:sp>
            <p:nvSpPr>
              <p:cNvPr id="523" name="Google Shape;523;p20"/>
              <p:cNvSpPr txBox="1">
                <a:spLocks noGrp="1" noRot="1" noChangeAspect="1" noMove="1" noResize="1" noEditPoints="1" noAdjustHandles="1" noChangeArrowheads="1" noChangeShapeType="1" noTextEdit="1"/>
              </p:cNvSpPr>
              <p:nvPr>
                <p:ph type="body" idx="1"/>
              </p:nvPr>
            </p:nvSpPr>
            <p:spPr>
              <a:xfrm>
                <a:off x="1814945" y="1090479"/>
                <a:ext cx="5043174" cy="2962541"/>
              </a:xfrm>
              <a:prstGeom prst="rect">
                <a:avLst/>
              </a:prstGeom>
              <a:blipFill>
                <a:blip r:embed="rId3"/>
                <a:stretch>
                  <a:fillRect/>
                </a:stretch>
              </a:blipFill>
            </p:spPr>
            <p:txBody>
              <a:bodyPr/>
              <a:lstStyle/>
              <a:p>
                <a:r>
                  <a:rPr lang="en-US">
                    <a:noFill/>
                  </a:rPr>
                  <a:t> </a:t>
                </a:r>
              </a:p>
            </p:txBody>
          </p:sp>
        </mc:Fallback>
      </mc:AlternateContent>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Heston formula</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240425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04942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292830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26065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10" name="Google Shape;686;p30">
            <a:extLst>
              <a:ext uri="{FF2B5EF4-FFF2-40B4-BE49-F238E27FC236}">
                <a16:creationId xmlns:a16="http://schemas.microsoft.com/office/drawing/2014/main" id="{7C79919D-E746-4ED4-BC6C-6126103CF8CD}"/>
              </a:ext>
            </a:extLst>
          </p:cNvPr>
          <p:cNvSpPr/>
          <p:nvPr/>
        </p:nvSpPr>
        <p:spPr>
          <a:xfrm>
            <a:off x="578575" y="2896037"/>
            <a:ext cx="2639748" cy="1245702"/>
          </a:xfrm>
          <a:prstGeom prst="homePlate">
            <a:avLst>
              <a:gd name="adj" fmla="val 30129"/>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rgbClr val="FFFFFF"/>
                </a:solidFill>
                <a:latin typeface="Source Sans Pro"/>
                <a:ea typeface="Source Sans Pro"/>
                <a:cs typeface="Source Sans Pro"/>
                <a:sym typeface="Source Sans Pro"/>
              </a:rPr>
              <a:t>Sinc</a:t>
            </a:r>
            <a:r>
              <a:rPr lang="en-US" b="1" dirty="0">
                <a:solidFill>
                  <a:srgbClr val="FFFFFF"/>
                </a:solidFill>
                <a:latin typeface="Source Sans Pro"/>
                <a:ea typeface="Source Sans Pro"/>
                <a:cs typeface="Source Sans Pro"/>
                <a:sym typeface="Source Sans Pro"/>
              </a:rPr>
              <a:t>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98894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10" name="Google Shape;686;p30">
            <a:extLst>
              <a:ext uri="{FF2B5EF4-FFF2-40B4-BE49-F238E27FC236}">
                <a16:creationId xmlns:a16="http://schemas.microsoft.com/office/drawing/2014/main" id="{7C79919D-E746-4ED4-BC6C-6126103CF8CD}"/>
              </a:ext>
            </a:extLst>
          </p:cNvPr>
          <p:cNvSpPr/>
          <p:nvPr/>
        </p:nvSpPr>
        <p:spPr>
          <a:xfrm>
            <a:off x="578575" y="2896037"/>
            <a:ext cx="2639748" cy="1245702"/>
          </a:xfrm>
          <a:prstGeom prst="homePlate">
            <a:avLst>
              <a:gd name="adj" fmla="val 30129"/>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rgbClr val="FFFFFF"/>
                </a:solidFill>
                <a:latin typeface="Source Sans Pro"/>
                <a:ea typeface="Source Sans Pro"/>
                <a:cs typeface="Source Sans Pro"/>
                <a:sym typeface="Source Sans Pro"/>
              </a:rPr>
              <a:t>Sinc</a:t>
            </a:r>
            <a:r>
              <a:rPr lang="en-US" b="1" dirty="0">
                <a:solidFill>
                  <a:srgbClr val="FFFFFF"/>
                </a:solidFill>
                <a:latin typeface="Source Sans Pro"/>
                <a:ea typeface="Source Sans Pro"/>
                <a:cs typeface="Source Sans Pro"/>
                <a:sym typeface="Source Sans Pro"/>
              </a:rPr>
              <a:t>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endParaRPr b="1" dirty="0">
              <a:solidFill>
                <a:srgbClr val="FFFFFF"/>
              </a:solidFill>
              <a:latin typeface="Source Sans Pro"/>
              <a:ea typeface="Source Sans Pro"/>
              <a:cs typeface="Source Sans Pro"/>
              <a:sym typeface="Source Sans Pro"/>
            </a:endParaRPr>
          </a:p>
        </p:txBody>
      </p:sp>
      <p:sp>
        <p:nvSpPr>
          <p:cNvPr id="13" name="Google Shape;686;p30">
            <a:extLst>
              <a:ext uri="{FF2B5EF4-FFF2-40B4-BE49-F238E27FC236}">
                <a16:creationId xmlns:a16="http://schemas.microsoft.com/office/drawing/2014/main" id="{D7229203-EB43-4E0C-B0B8-A5907790B386}"/>
              </a:ext>
            </a:extLst>
          </p:cNvPr>
          <p:cNvSpPr/>
          <p:nvPr/>
        </p:nvSpPr>
        <p:spPr>
          <a:xfrm rot="16200000">
            <a:off x="3761331" y="2708446"/>
            <a:ext cx="1620882" cy="1245702"/>
          </a:xfrm>
          <a:prstGeom prst="homePlate">
            <a:avLst>
              <a:gd name="adj" fmla="val 30129"/>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11" name="Google Shape;687;p30">
            <a:extLst>
              <a:ext uri="{FF2B5EF4-FFF2-40B4-BE49-F238E27FC236}">
                <a16:creationId xmlns:a16="http://schemas.microsoft.com/office/drawing/2014/main" id="{6E566894-9EB7-4699-A93A-7B37D76A0760}"/>
              </a:ext>
            </a:extLst>
          </p:cNvPr>
          <p:cNvSpPr/>
          <p:nvPr/>
        </p:nvSpPr>
        <p:spPr>
          <a:xfrm>
            <a:off x="3245561" y="2896037"/>
            <a:ext cx="2690512" cy="1245701"/>
          </a:xfrm>
          <a:prstGeom prst="chevron">
            <a:avLst>
              <a:gd name="adj" fmla="val 29853"/>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Shannon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wavelets</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34675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0" name="Google Shape;686;p30">
            <a:extLst>
              <a:ext uri="{FF2B5EF4-FFF2-40B4-BE49-F238E27FC236}">
                <a16:creationId xmlns:a16="http://schemas.microsoft.com/office/drawing/2014/main" id="{7C79919D-E746-4ED4-BC6C-6126103CF8CD}"/>
              </a:ext>
            </a:extLst>
          </p:cNvPr>
          <p:cNvSpPr/>
          <p:nvPr/>
        </p:nvSpPr>
        <p:spPr>
          <a:xfrm>
            <a:off x="578575" y="2896037"/>
            <a:ext cx="2639748" cy="1245702"/>
          </a:xfrm>
          <a:prstGeom prst="homePlate">
            <a:avLst>
              <a:gd name="adj" fmla="val 30129"/>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rgbClr val="FFFFFF"/>
                </a:solidFill>
                <a:latin typeface="Source Sans Pro"/>
                <a:ea typeface="Source Sans Pro"/>
                <a:cs typeface="Source Sans Pro"/>
                <a:sym typeface="Source Sans Pro"/>
              </a:rPr>
              <a:t>Sinc</a:t>
            </a:r>
            <a:r>
              <a:rPr lang="en-US" b="1" dirty="0">
                <a:solidFill>
                  <a:srgbClr val="FFFFFF"/>
                </a:solidFill>
                <a:latin typeface="Source Sans Pro"/>
                <a:ea typeface="Source Sans Pro"/>
                <a:cs typeface="Source Sans Pro"/>
                <a:sym typeface="Source Sans Pro"/>
              </a:rPr>
              <a:t>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endParaRPr b="1" dirty="0">
              <a:solidFill>
                <a:srgbClr val="FFFFFF"/>
              </a:solidFill>
              <a:latin typeface="Source Sans Pro"/>
              <a:ea typeface="Source Sans Pro"/>
              <a:cs typeface="Source Sans Pro"/>
              <a:sym typeface="Source Sans Pro"/>
            </a:endParaRPr>
          </a:p>
        </p:txBody>
      </p:sp>
      <p:sp>
        <p:nvSpPr>
          <p:cNvPr id="12" name="Google Shape;688;p30">
            <a:extLst>
              <a:ext uri="{FF2B5EF4-FFF2-40B4-BE49-F238E27FC236}">
                <a16:creationId xmlns:a16="http://schemas.microsoft.com/office/drawing/2014/main" id="{30F65A7E-448E-430F-A4DB-24B5F207EBA3}"/>
              </a:ext>
            </a:extLst>
          </p:cNvPr>
          <p:cNvSpPr/>
          <p:nvPr/>
        </p:nvSpPr>
        <p:spPr>
          <a:xfrm>
            <a:off x="5963311" y="2896037"/>
            <a:ext cx="2690512" cy="1245701"/>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Compact and</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simple Fourier</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transform</a:t>
            </a:r>
            <a:endParaRPr b="1" dirty="0">
              <a:solidFill>
                <a:srgbClr val="FFFFFF"/>
              </a:solidFill>
              <a:latin typeface="Source Sans Pro"/>
              <a:ea typeface="Source Sans Pro"/>
              <a:cs typeface="Source Sans Pro"/>
              <a:sym typeface="Source Sans Pro"/>
            </a:endParaRPr>
          </a:p>
        </p:txBody>
      </p:sp>
      <p:sp>
        <p:nvSpPr>
          <p:cNvPr id="13" name="Google Shape;686;p30">
            <a:extLst>
              <a:ext uri="{FF2B5EF4-FFF2-40B4-BE49-F238E27FC236}">
                <a16:creationId xmlns:a16="http://schemas.microsoft.com/office/drawing/2014/main" id="{D7229203-EB43-4E0C-B0B8-A5907790B386}"/>
              </a:ext>
            </a:extLst>
          </p:cNvPr>
          <p:cNvSpPr/>
          <p:nvPr/>
        </p:nvSpPr>
        <p:spPr>
          <a:xfrm rot="16200000">
            <a:off x="3761331" y="2708446"/>
            <a:ext cx="1620882" cy="1245702"/>
          </a:xfrm>
          <a:prstGeom prst="homePlate">
            <a:avLst>
              <a:gd name="adj" fmla="val 30129"/>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11" name="Google Shape;687;p30">
            <a:extLst>
              <a:ext uri="{FF2B5EF4-FFF2-40B4-BE49-F238E27FC236}">
                <a16:creationId xmlns:a16="http://schemas.microsoft.com/office/drawing/2014/main" id="{6E566894-9EB7-4699-A93A-7B37D76A0760}"/>
              </a:ext>
            </a:extLst>
          </p:cNvPr>
          <p:cNvSpPr/>
          <p:nvPr/>
        </p:nvSpPr>
        <p:spPr>
          <a:xfrm>
            <a:off x="3245561" y="2896037"/>
            <a:ext cx="2690512" cy="1245701"/>
          </a:xfrm>
          <a:prstGeom prst="chevron">
            <a:avLst>
              <a:gd name="adj" fmla="val 29853"/>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Shannon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wavelets</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05516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MRA and Shannon wavelets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10" name="Google Shape;686;p30">
            <a:extLst>
              <a:ext uri="{FF2B5EF4-FFF2-40B4-BE49-F238E27FC236}">
                <a16:creationId xmlns:a16="http://schemas.microsoft.com/office/drawing/2014/main" id="{7C79919D-E746-4ED4-BC6C-6126103CF8CD}"/>
              </a:ext>
            </a:extLst>
          </p:cNvPr>
          <p:cNvSpPr/>
          <p:nvPr/>
        </p:nvSpPr>
        <p:spPr>
          <a:xfrm>
            <a:off x="578575" y="2896037"/>
            <a:ext cx="2639748" cy="1245702"/>
          </a:xfrm>
          <a:prstGeom prst="homePlate">
            <a:avLst>
              <a:gd name="adj" fmla="val 30129"/>
            </a:avLst>
          </a:prstGeom>
          <a:solidFill>
            <a:schemeClr val="accent3">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solidFill>
                  <a:srgbClr val="FFFFFF"/>
                </a:solidFill>
                <a:latin typeface="Source Sans Pro"/>
                <a:ea typeface="Source Sans Pro"/>
                <a:cs typeface="Source Sans Pro"/>
                <a:sym typeface="Source Sans Pro"/>
              </a:rPr>
              <a:t>Sinc</a:t>
            </a:r>
            <a:r>
              <a:rPr lang="en-US" b="1" dirty="0">
                <a:solidFill>
                  <a:srgbClr val="FFFFFF"/>
                </a:solidFill>
                <a:latin typeface="Source Sans Pro"/>
                <a:ea typeface="Source Sans Pro"/>
                <a:cs typeface="Source Sans Pro"/>
                <a:sym typeface="Source Sans Pro"/>
              </a:rPr>
              <a:t>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endParaRPr b="1" dirty="0">
              <a:solidFill>
                <a:srgbClr val="FFFFFF"/>
              </a:solidFill>
              <a:latin typeface="Source Sans Pro"/>
              <a:ea typeface="Source Sans Pro"/>
              <a:cs typeface="Source Sans Pro"/>
              <a:sym typeface="Source Sans Pro"/>
            </a:endParaRPr>
          </a:p>
        </p:txBody>
      </p:sp>
      <p:sp>
        <p:nvSpPr>
          <p:cNvPr id="12" name="Google Shape;688;p30">
            <a:extLst>
              <a:ext uri="{FF2B5EF4-FFF2-40B4-BE49-F238E27FC236}">
                <a16:creationId xmlns:a16="http://schemas.microsoft.com/office/drawing/2014/main" id="{30F65A7E-448E-430F-A4DB-24B5F207EBA3}"/>
              </a:ext>
            </a:extLst>
          </p:cNvPr>
          <p:cNvSpPr/>
          <p:nvPr/>
        </p:nvSpPr>
        <p:spPr>
          <a:xfrm>
            <a:off x="5963311" y="2896037"/>
            <a:ext cx="2690512" cy="1245701"/>
          </a:xfrm>
          <a:prstGeom prst="chevron">
            <a:avLst>
              <a:gd name="adj" fmla="val 29853"/>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Compact and</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simple Fourier</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transform</a:t>
            </a:r>
            <a:endParaRPr b="1" dirty="0">
              <a:solidFill>
                <a:srgbClr val="FFFFFF"/>
              </a:solidFill>
              <a:latin typeface="Source Sans Pro"/>
              <a:ea typeface="Source Sans Pro"/>
              <a:cs typeface="Source Sans Pro"/>
              <a:sym typeface="Source Sans Pro"/>
            </a:endParaRPr>
          </a:p>
        </p:txBody>
      </p:sp>
      <p:sp>
        <p:nvSpPr>
          <p:cNvPr id="13" name="Google Shape;686;p30">
            <a:extLst>
              <a:ext uri="{FF2B5EF4-FFF2-40B4-BE49-F238E27FC236}">
                <a16:creationId xmlns:a16="http://schemas.microsoft.com/office/drawing/2014/main" id="{D7229203-EB43-4E0C-B0B8-A5907790B386}"/>
              </a:ext>
            </a:extLst>
          </p:cNvPr>
          <p:cNvSpPr/>
          <p:nvPr/>
        </p:nvSpPr>
        <p:spPr>
          <a:xfrm rot="16200000">
            <a:off x="3761331" y="2708446"/>
            <a:ext cx="1620882" cy="1245702"/>
          </a:xfrm>
          <a:prstGeom prst="homePlate">
            <a:avLst>
              <a:gd name="adj" fmla="val 30129"/>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latin typeface="Source Sans Pro"/>
              <a:ea typeface="Source Sans Pro"/>
              <a:cs typeface="Source Sans Pro"/>
              <a:sym typeface="Source Sans Pro"/>
            </a:endParaRPr>
          </a:p>
        </p:txBody>
      </p:sp>
      <p:sp>
        <p:nvSpPr>
          <p:cNvPr id="11" name="Google Shape;687;p30">
            <a:extLst>
              <a:ext uri="{FF2B5EF4-FFF2-40B4-BE49-F238E27FC236}">
                <a16:creationId xmlns:a16="http://schemas.microsoft.com/office/drawing/2014/main" id="{6E566894-9EB7-4699-A93A-7B37D76A0760}"/>
              </a:ext>
            </a:extLst>
          </p:cNvPr>
          <p:cNvSpPr/>
          <p:nvPr/>
        </p:nvSpPr>
        <p:spPr>
          <a:xfrm>
            <a:off x="3245561" y="2896037"/>
            <a:ext cx="2690512" cy="1245701"/>
          </a:xfrm>
          <a:prstGeom prst="chevron">
            <a:avLst>
              <a:gd name="adj" fmla="val 29853"/>
            </a:avLst>
          </a:prstGeom>
          <a:solidFill>
            <a:schemeClr val="accent3">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Shannon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wavelets</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4" name="Google Shape;686;p30">
                <a:extLst>
                  <a:ext uri="{FF2B5EF4-FFF2-40B4-BE49-F238E27FC236}">
                    <a16:creationId xmlns:a16="http://schemas.microsoft.com/office/drawing/2014/main" id="{27FDCE33-287A-4A9E-80C4-09AA492A6E65}"/>
                  </a:ext>
                </a:extLst>
              </p:cNvPr>
              <p:cNvSpPr/>
              <p:nvPr/>
            </p:nvSpPr>
            <p:spPr>
              <a:xfrm>
                <a:off x="578575" y="1001761"/>
                <a:ext cx="2589940" cy="1222197"/>
              </a:xfrm>
              <a:prstGeom prst="homePlate">
                <a:avLst>
                  <a:gd name="adj" fmla="val 30129"/>
                </a:avLst>
              </a:prstGeom>
              <a:solidFill>
                <a:schemeClr val="accent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Approximation </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degree</a:t>
                </a:r>
              </a:p>
              <a:p>
                <a:pPr marL="0" lvl="0" indent="0" algn="ctr" rtl="0">
                  <a:spcBef>
                    <a:spcPts val="0"/>
                  </a:spcBef>
                  <a:spcAft>
                    <a:spcPts val="0"/>
                  </a:spcAft>
                  <a:buNone/>
                </a:pPr>
                <a14:m>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𝒎</m:t>
                    </m:r>
                  </m:oMath>
                </a14:m>
                <a:r>
                  <a:rPr lang="en-US" b="1" dirty="0">
                    <a:solidFill>
                      <a:srgbClr val="FFFFFF"/>
                    </a:solidFill>
                    <a:latin typeface="Source Sans Pro"/>
                    <a:ea typeface="Source Sans Pro"/>
                    <a:cs typeface="Source Sans Pro"/>
                    <a:sym typeface="Source Sans Pro"/>
                  </a:rPr>
                  <a:t> </a:t>
                </a:r>
                <a:endParaRPr b="1" dirty="0">
                  <a:solidFill>
                    <a:srgbClr val="FFFFFF"/>
                  </a:solidFill>
                  <a:latin typeface="Source Sans Pro"/>
                  <a:ea typeface="Source Sans Pro"/>
                  <a:cs typeface="Source Sans Pro"/>
                  <a:sym typeface="Source Sans Pro"/>
                </a:endParaRPr>
              </a:p>
            </p:txBody>
          </p:sp>
        </mc:Choice>
        <mc:Fallback xmlns="">
          <p:sp>
            <p:nvSpPr>
              <p:cNvPr id="14" name="Google Shape;686;p30">
                <a:extLst>
                  <a:ext uri="{FF2B5EF4-FFF2-40B4-BE49-F238E27FC236}">
                    <a16:creationId xmlns:a16="http://schemas.microsoft.com/office/drawing/2014/main" id="{27FDCE33-287A-4A9E-80C4-09AA492A6E65}"/>
                  </a:ext>
                </a:extLst>
              </p:cNvPr>
              <p:cNvSpPr>
                <a:spLocks noRot="1" noChangeAspect="1" noMove="1" noResize="1" noEditPoints="1" noAdjustHandles="1" noChangeArrowheads="1" noChangeShapeType="1" noTextEdit="1"/>
              </p:cNvSpPr>
              <p:nvPr/>
            </p:nvSpPr>
            <p:spPr>
              <a:xfrm>
                <a:off x="578575" y="1001761"/>
                <a:ext cx="2589940" cy="1222197"/>
              </a:xfrm>
              <a:prstGeom prst="homePlate">
                <a:avLst>
                  <a:gd name="adj" fmla="val 30129"/>
                </a:avLst>
              </a:prstGeom>
              <a:blipFill>
                <a:blip r:embed="rId3"/>
                <a:stretch>
                  <a:fillRect/>
                </a:stretch>
              </a:blipFill>
              <a:ln>
                <a:noFill/>
              </a:ln>
            </p:spPr>
            <p:txBody>
              <a:bodyPr/>
              <a:lstStyle/>
              <a:p>
                <a:r>
                  <a:rPr lang="en-US">
                    <a:noFill/>
                  </a:rPr>
                  <a:t> </a:t>
                </a:r>
              </a:p>
            </p:txBody>
          </p:sp>
        </mc:Fallback>
      </mc:AlternateContent>
      <p:sp>
        <p:nvSpPr>
          <p:cNvPr id="15" name="Google Shape;688;p30">
            <a:extLst>
              <a:ext uri="{FF2B5EF4-FFF2-40B4-BE49-F238E27FC236}">
                <a16:creationId xmlns:a16="http://schemas.microsoft.com/office/drawing/2014/main" id="{01D29BA6-D787-44B8-BEA5-3DCCBFF3A8CF}"/>
              </a:ext>
            </a:extLst>
          </p:cNvPr>
          <p:cNvSpPr/>
          <p:nvPr/>
        </p:nvSpPr>
        <p:spPr>
          <a:xfrm>
            <a:off x="5964267" y="1001761"/>
            <a:ext cx="2639747" cy="1222197"/>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Function</a:t>
            </a:r>
          </a:p>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projection</a:t>
            </a:r>
            <a:endParaRPr b="1" dirty="0">
              <a:solidFill>
                <a:srgbClr val="FFFFFF"/>
              </a:solidFill>
              <a:latin typeface="Source Sans Pro"/>
              <a:ea typeface="Source Sans Pro"/>
              <a:cs typeface="Source Sans Pro"/>
              <a:sym typeface="Source Sans Pro"/>
            </a:endParaRPr>
          </a:p>
        </p:txBody>
      </p:sp>
      <mc:AlternateContent xmlns:mc="http://schemas.openxmlformats.org/markup-compatibility/2006" xmlns:a14="http://schemas.microsoft.com/office/drawing/2010/main">
        <mc:Choice Requires="a14">
          <p:sp>
            <p:nvSpPr>
              <p:cNvPr id="16" name="Google Shape;687;p30">
                <a:extLst>
                  <a:ext uri="{FF2B5EF4-FFF2-40B4-BE49-F238E27FC236}">
                    <a16:creationId xmlns:a16="http://schemas.microsoft.com/office/drawing/2014/main" id="{1672320F-B709-41E9-B0C2-550A8E8266F1}"/>
                  </a:ext>
                </a:extLst>
              </p:cNvPr>
              <p:cNvSpPr/>
              <p:nvPr/>
            </p:nvSpPr>
            <p:spPr>
              <a:xfrm>
                <a:off x="3246517" y="1001761"/>
                <a:ext cx="2639747" cy="1222197"/>
              </a:xfrm>
              <a:prstGeom prst="chevron">
                <a:avLst>
                  <a:gd name="adj" fmla="val 29853"/>
                </a:avLst>
              </a:prstGeom>
              <a:solidFill>
                <a:schemeClr val="accent2">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Family of functions</a:t>
                </a:r>
              </a:p>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b="1" i="1" smtClean="0">
                              <a:solidFill>
                                <a:srgbClr val="FFFFFF"/>
                              </a:solidFill>
                              <a:latin typeface="Cambria Math" panose="02040503050406030204" pitchFamily="18" charset="0"/>
                              <a:ea typeface="Source Sans Pro"/>
                              <a:sym typeface="Source Sans Pro"/>
                            </a:rPr>
                          </m:ctrlPr>
                        </m:sSubPr>
                        <m:e>
                          <m:r>
                            <a:rPr lang="en-US" b="1" i="1" smtClean="0">
                              <a:solidFill>
                                <a:srgbClr val="FFFFFF"/>
                              </a:solidFill>
                              <a:latin typeface="Cambria Math" panose="02040503050406030204" pitchFamily="18" charset="0"/>
                              <a:ea typeface="Source Sans Pro"/>
                              <a:sym typeface="Source Sans Pro"/>
                            </a:rPr>
                            <m:t>𝝓</m:t>
                          </m:r>
                        </m:e>
                        <m:sub>
                          <m:r>
                            <a:rPr lang="en-US" b="1" i="1" smtClean="0">
                              <a:solidFill>
                                <a:srgbClr val="FFFFFF"/>
                              </a:solidFill>
                              <a:latin typeface="Cambria Math" panose="02040503050406030204" pitchFamily="18" charset="0"/>
                              <a:ea typeface="Source Sans Pro"/>
                              <a:sym typeface="Source Sans Pro"/>
                            </a:rPr>
                            <m:t>𝒎</m:t>
                          </m:r>
                          <m:r>
                            <a:rPr lang="en-US" b="1" i="1" smtClean="0">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𝒌</m:t>
                          </m:r>
                        </m:sub>
                      </m:sSub>
                    </m:oMath>
                  </m:oMathPara>
                </a14:m>
                <a:endParaRPr b="1" dirty="0">
                  <a:solidFill>
                    <a:srgbClr val="FFFFFF"/>
                  </a:solidFill>
                  <a:latin typeface="Source Sans Pro"/>
                  <a:ea typeface="Source Sans Pro"/>
                  <a:cs typeface="Source Sans Pro"/>
                  <a:sym typeface="Source Sans Pro"/>
                </a:endParaRPr>
              </a:p>
            </p:txBody>
          </p:sp>
        </mc:Choice>
        <mc:Fallback xmlns="">
          <p:sp>
            <p:nvSpPr>
              <p:cNvPr id="16" name="Google Shape;687;p30">
                <a:extLst>
                  <a:ext uri="{FF2B5EF4-FFF2-40B4-BE49-F238E27FC236}">
                    <a16:creationId xmlns:a16="http://schemas.microsoft.com/office/drawing/2014/main" id="{1672320F-B709-41E9-B0C2-550A8E8266F1}"/>
                  </a:ext>
                </a:extLst>
              </p:cNvPr>
              <p:cNvSpPr>
                <a:spLocks noRot="1" noChangeAspect="1" noMove="1" noResize="1" noEditPoints="1" noAdjustHandles="1" noChangeArrowheads="1" noChangeShapeType="1" noTextEdit="1"/>
              </p:cNvSpPr>
              <p:nvPr/>
            </p:nvSpPr>
            <p:spPr>
              <a:xfrm>
                <a:off x="3246517" y="1001761"/>
                <a:ext cx="2639747" cy="1222197"/>
              </a:xfrm>
              <a:prstGeom prst="chevron">
                <a:avLst>
                  <a:gd name="adj" fmla="val 29853"/>
                </a:avLst>
              </a:prstGeom>
              <a:blipFill>
                <a:blip r:embed="rId4"/>
                <a:stretch>
                  <a:fillRect/>
                </a:stretch>
              </a:blipFill>
              <a:ln>
                <a:noFill/>
              </a:ln>
            </p:spPr>
            <p:txBody>
              <a:bodyPr/>
              <a:lstStyle/>
              <a:p>
                <a:r>
                  <a:rPr lang="en-US">
                    <a:noFill/>
                  </a:rPr>
                  <a:t> </a:t>
                </a:r>
              </a:p>
            </p:txBody>
          </p:sp>
        </mc:Fallback>
      </mc:AlternateContent>
      <p:sp>
        <p:nvSpPr>
          <p:cNvPr id="6" name="Cross 5">
            <a:extLst>
              <a:ext uri="{FF2B5EF4-FFF2-40B4-BE49-F238E27FC236}">
                <a16:creationId xmlns:a16="http://schemas.microsoft.com/office/drawing/2014/main" id="{E6F028F4-0A21-477F-A5DD-D447CF6DD094}"/>
              </a:ext>
            </a:extLst>
          </p:cNvPr>
          <p:cNvSpPr/>
          <p:nvPr/>
        </p:nvSpPr>
        <p:spPr>
          <a:xfrm>
            <a:off x="7072858" y="2348345"/>
            <a:ext cx="422563" cy="422564"/>
          </a:xfrm>
          <a:prstGeom prst="plus">
            <a:avLst>
              <a:gd name="adj" fmla="val 36476"/>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90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905086" y="98492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spTree>
    <p:extLst>
      <p:ext uri="{BB962C8B-B14F-4D97-AF65-F5344CB8AC3E}">
        <p14:creationId xmlns:p14="http://schemas.microsoft.com/office/powerpoint/2010/main" val="2045486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grpSp>
        <p:nvGrpSpPr>
          <p:cNvPr id="6" name="Group 5">
            <a:extLst>
              <a:ext uri="{FF2B5EF4-FFF2-40B4-BE49-F238E27FC236}">
                <a16:creationId xmlns:a16="http://schemas.microsoft.com/office/drawing/2014/main" id="{5AEC5AC8-582D-4A4F-AEBA-F9F26B71163D}"/>
              </a:ext>
            </a:extLst>
          </p:cNvPr>
          <p:cNvGrpSpPr/>
          <p:nvPr/>
        </p:nvGrpSpPr>
        <p:grpSpPr>
          <a:xfrm>
            <a:off x="734291" y="1164248"/>
            <a:ext cx="3837709" cy="2815003"/>
            <a:chOff x="1073700" y="974994"/>
            <a:chExt cx="3837709" cy="2815003"/>
          </a:xfrm>
        </p:grpSpPr>
        <p:grpSp>
          <p:nvGrpSpPr>
            <p:cNvPr id="14" name="Google Shape;1512;p41">
              <a:extLst>
                <a:ext uri="{FF2B5EF4-FFF2-40B4-BE49-F238E27FC236}">
                  <a16:creationId xmlns:a16="http://schemas.microsoft.com/office/drawing/2014/main" id="{C0FF7928-E396-4833-A4BE-01C4994FF2EE}"/>
                </a:ext>
              </a:extLst>
            </p:cNvPr>
            <p:cNvGrpSpPr/>
            <p:nvPr/>
          </p:nvGrpSpPr>
          <p:grpSpPr>
            <a:xfrm>
              <a:off x="1073700" y="974994"/>
              <a:ext cx="3837709" cy="2086206"/>
              <a:chOff x="6332670" y="5663946"/>
              <a:chExt cx="856627" cy="594715"/>
            </a:xfrm>
          </p:grpSpPr>
          <p:grpSp>
            <p:nvGrpSpPr>
              <p:cNvPr id="15" name="Google Shape;1513;p41">
                <a:extLst>
                  <a:ext uri="{FF2B5EF4-FFF2-40B4-BE49-F238E27FC236}">
                    <a16:creationId xmlns:a16="http://schemas.microsoft.com/office/drawing/2014/main" id="{32F537D7-0B36-4D07-8455-5D584302E5FD}"/>
                  </a:ext>
                </a:extLst>
              </p:cNvPr>
              <p:cNvGrpSpPr/>
              <p:nvPr/>
            </p:nvGrpSpPr>
            <p:grpSpPr>
              <a:xfrm>
                <a:off x="6392364" y="5663946"/>
                <a:ext cx="796933" cy="185801"/>
                <a:chOff x="3321050" y="1066800"/>
                <a:chExt cx="6505573" cy="1508125"/>
              </a:xfrm>
            </p:grpSpPr>
            <p:sp>
              <p:nvSpPr>
                <p:cNvPr id="22" name="Google Shape;1514;p41">
                  <a:extLst>
                    <a:ext uri="{FF2B5EF4-FFF2-40B4-BE49-F238E27FC236}">
                      <a16:creationId xmlns:a16="http://schemas.microsoft.com/office/drawing/2014/main" id="{2BA828A8-D99D-4910-85CE-A9E14C624AED}"/>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23" name="Google Shape;1515;p41">
                  <a:extLst>
                    <a:ext uri="{FF2B5EF4-FFF2-40B4-BE49-F238E27FC236}">
                      <a16:creationId xmlns:a16="http://schemas.microsoft.com/office/drawing/2014/main" id="{6F83EBA3-29FF-49C3-BFE1-48B7F1F4741A}"/>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 name="Google Shape;1516;p41">
                <a:extLst>
                  <a:ext uri="{FF2B5EF4-FFF2-40B4-BE49-F238E27FC236}">
                    <a16:creationId xmlns:a16="http://schemas.microsoft.com/office/drawing/2014/main" id="{13262E52-64BD-4FE1-BC87-E5B7D658E09C}"/>
                  </a:ext>
                </a:extLst>
              </p:cNvPr>
              <p:cNvGrpSpPr/>
              <p:nvPr/>
            </p:nvGrpSpPr>
            <p:grpSpPr>
              <a:xfrm flipH="1">
                <a:off x="6332670" y="5868403"/>
                <a:ext cx="796933" cy="185801"/>
                <a:chOff x="3321050" y="1066800"/>
                <a:chExt cx="6505573" cy="1508125"/>
              </a:xfrm>
            </p:grpSpPr>
            <p:sp>
              <p:nvSpPr>
                <p:cNvPr id="20" name="Google Shape;1517;p41">
                  <a:extLst>
                    <a:ext uri="{FF2B5EF4-FFF2-40B4-BE49-F238E27FC236}">
                      <a16:creationId xmlns:a16="http://schemas.microsoft.com/office/drawing/2014/main" id="{E6385AEB-A536-4DE2-BA88-67E3DA34792B}"/>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21" name="Google Shape;1518;p41">
                  <a:extLst>
                    <a:ext uri="{FF2B5EF4-FFF2-40B4-BE49-F238E27FC236}">
                      <a16:creationId xmlns:a16="http://schemas.microsoft.com/office/drawing/2014/main" id="{C138C20F-66DF-4BFE-AB8E-F6BAB8EF4376}"/>
                    </a:ext>
                  </a:extLst>
                </p:cNvPr>
                <p:cNvSpPr/>
                <p:nvPr/>
              </p:nvSpPr>
              <p:spPr>
                <a:xfrm>
                  <a:off x="3334964" y="1801813"/>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7" name="Google Shape;1519;p41">
                <a:extLst>
                  <a:ext uri="{FF2B5EF4-FFF2-40B4-BE49-F238E27FC236}">
                    <a16:creationId xmlns:a16="http://schemas.microsoft.com/office/drawing/2014/main" id="{9981564A-BD4D-4E63-B82C-8B781E442CF0}"/>
                  </a:ext>
                </a:extLst>
              </p:cNvPr>
              <p:cNvGrpSpPr/>
              <p:nvPr/>
            </p:nvGrpSpPr>
            <p:grpSpPr>
              <a:xfrm>
                <a:off x="6392364" y="6072860"/>
                <a:ext cx="796933" cy="185801"/>
                <a:chOff x="3321050" y="1066800"/>
                <a:chExt cx="6505573" cy="1508125"/>
              </a:xfrm>
            </p:grpSpPr>
            <p:sp>
              <p:nvSpPr>
                <p:cNvPr id="18" name="Google Shape;1520;p41">
                  <a:extLst>
                    <a:ext uri="{FF2B5EF4-FFF2-40B4-BE49-F238E27FC236}">
                      <a16:creationId xmlns:a16="http://schemas.microsoft.com/office/drawing/2014/main" id="{3303B0E6-4F08-4413-B1E0-AF8F62759E13}"/>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19" name="Google Shape;1521;p41">
                  <a:extLst>
                    <a:ext uri="{FF2B5EF4-FFF2-40B4-BE49-F238E27FC236}">
                      <a16:creationId xmlns:a16="http://schemas.microsoft.com/office/drawing/2014/main" id="{D9434BC1-E821-4782-96AA-E77EB852810B}"/>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24" name="Google Shape;1517;p41">
              <a:extLst>
                <a:ext uri="{FF2B5EF4-FFF2-40B4-BE49-F238E27FC236}">
                  <a16:creationId xmlns:a16="http://schemas.microsoft.com/office/drawing/2014/main" id="{CAB25B95-C999-4777-A98A-E67BC4C04B5B}"/>
                </a:ext>
              </a:extLst>
            </p:cNvPr>
            <p:cNvSpPr/>
            <p:nvPr/>
          </p:nvSpPr>
          <p:spPr>
            <a:xfrm flipH="1">
              <a:off x="1076692" y="3137695"/>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27" name="Google Shape;1518;p41">
              <a:extLst>
                <a:ext uri="{FF2B5EF4-FFF2-40B4-BE49-F238E27FC236}">
                  <a16:creationId xmlns:a16="http://schemas.microsoft.com/office/drawing/2014/main" id="{A58F8BB7-42E1-4C1C-A0E4-26C060F96B72}"/>
                </a:ext>
              </a:extLst>
            </p:cNvPr>
            <p:cNvSpPr/>
            <p:nvPr/>
          </p:nvSpPr>
          <p:spPr>
            <a:xfrm flipH="1">
              <a:off x="4217543" y="3455878"/>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5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180575" y="1938613"/>
                <a:ext cx="3376200" cy="855130"/>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r>
                        <a:rPr lang="en-US" b="0" i="1" smtClean="0">
                          <a:solidFill>
                            <a:srgbClr val="28324A"/>
                          </a:solidFill>
                          <a:latin typeface="Cambria Math" panose="02040503050406030204" pitchFamily="18" charset="0"/>
                          <a:ea typeface="Source Sans Pro"/>
                          <a:sym typeface="Source Sans Pro"/>
                        </a:rPr>
                        <m:t>𝑣</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limLoc m:val="undOvr"/>
                          <m:ctrlPr>
                            <a:rPr lang="en-US" b="0" i="1" smtClean="0">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sym typeface="Source Sans Pro"/>
                            </a:rPr>
                            <m:t>ℝ</m:t>
                          </m:r>
                        </m:sub>
                        <m:sup/>
                        <m:e>
                          <m:r>
                            <a:rPr lang="en-US" b="0" i="1" smtClean="0">
                              <a:solidFill>
                                <a:srgbClr val="28324A"/>
                              </a:solidFill>
                              <a:latin typeface="Cambria Math" panose="02040503050406030204" pitchFamily="18" charset="0"/>
                              <a:sym typeface="Source Sans Pro"/>
                            </a:rPr>
                            <m:t>𝑓</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e>
                            <m:e>
                              <m:r>
                                <a:rPr lang="en-US" b="0" i="1" smtClean="0">
                                  <a:solidFill>
                                    <a:srgbClr val="28324A"/>
                                  </a:solidFill>
                                  <a:latin typeface="Cambria Math" panose="02040503050406030204" pitchFamily="18" charset="0"/>
                                  <a:ea typeface="Source Sans Pro"/>
                                  <a:sym typeface="Source Sans Pro"/>
                                </a:rPr>
                                <m:t>𝑥</m:t>
                              </m:r>
                            </m:e>
                          </m:d>
                          <m:r>
                            <a:rPr lang="en-US" b="0" i="1" smtClean="0">
                              <a:solidFill>
                                <a:srgbClr val="28324A"/>
                              </a:solidFill>
                              <a:latin typeface="Cambria Math" panose="02040503050406030204" pitchFamily="18" charset="0"/>
                              <a:ea typeface="Source Sans Pro"/>
                              <a:sym typeface="Source Sans Pro"/>
                            </a:rPr>
                            <m:t>𝑣</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r>
                                <a:rPr lang="en-US" b="0" i="1" smtClean="0">
                                  <a:solidFill>
                                    <a:srgbClr val="28324A"/>
                                  </a:solidFill>
                                  <a:latin typeface="Cambria Math" panose="02040503050406030204" pitchFamily="18" charset="0"/>
                                  <a:ea typeface="Source Sans Pro"/>
                                  <a:sym typeface="Source Sans Pro"/>
                                </a:rPr>
                                <m:t>,0</m:t>
                              </m:r>
                            </m:e>
                          </m:d>
                          <m:r>
                            <a:rPr lang="en-US" b="0" i="1" smtClean="0">
                              <a:solidFill>
                                <a:srgbClr val="28324A"/>
                              </a:solidFill>
                              <a:latin typeface="Cambria Math" panose="02040503050406030204" pitchFamily="18" charset="0"/>
                              <a:ea typeface="Source Sans Pro"/>
                              <a:sym typeface="Source Sans Pro"/>
                            </a:rPr>
                            <m:t>𝑑𝑦</m:t>
                          </m:r>
                        </m:e>
                      </m:nary>
                    </m:oMath>
                  </m:oMathPara>
                </a14:m>
                <a:endParaRPr lang="en" dirty="0">
                  <a:solidFill>
                    <a:srgbClr val="28324A"/>
                  </a:solidFill>
                  <a:latin typeface="Source Sans Pro"/>
                  <a:ea typeface="Source Sans Pro"/>
                  <a:cs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180575" y="1938613"/>
                <a:ext cx="3376200" cy="85513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96876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grpSp>
        <p:nvGrpSpPr>
          <p:cNvPr id="6" name="Group 5">
            <a:extLst>
              <a:ext uri="{FF2B5EF4-FFF2-40B4-BE49-F238E27FC236}">
                <a16:creationId xmlns:a16="http://schemas.microsoft.com/office/drawing/2014/main" id="{5AEC5AC8-582D-4A4F-AEBA-F9F26B71163D}"/>
              </a:ext>
            </a:extLst>
          </p:cNvPr>
          <p:cNvGrpSpPr/>
          <p:nvPr/>
        </p:nvGrpSpPr>
        <p:grpSpPr>
          <a:xfrm>
            <a:off x="734291" y="1164248"/>
            <a:ext cx="3837709" cy="2815003"/>
            <a:chOff x="1073700" y="974994"/>
            <a:chExt cx="3837709" cy="2815003"/>
          </a:xfrm>
        </p:grpSpPr>
        <p:grpSp>
          <p:nvGrpSpPr>
            <p:cNvPr id="14" name="Google Shape;1512;p41">
              <a:extLst>
                <a:ext uri="{FF2B5EF4-FFF2-40B4-BE49-F238E27FC236}">
                  <a16:creationId xmlns:a16="http://schemas.microsoft.com/office/drawing/2014/main" id="{C0FF7928-E396-4833-A4BE-01C4994FF2EE}"/>
                </a:ext>
              </a:extLst>
            </p:cNvPr>
            <p:cNvGrpSpPr/>
            <p:nvPr/>
          </p:nvGrpSpPr>
          <p:grpSpPr>
            <a:xfrm>
              <a:off x="1073700" y="974994"/>
              <a:ext cx="3837709" cy="2086206"/>
              <a:chOff x="6332670" y="5663946"/>
              <a:chExt cx="856627" cy="594715"/>
            </a:xfrm>
          </p:grpSpPr>
          <p:grpSp>
            <p:nvGrpSpPr>
              <p:cNvPr id="15" name="Google Shape;1513;p41">
                <a:extLst>
                  <a:ext uri="{FF2B5EF4-FFF2-40B4-BE49-F238E27FC236}">
                    <a16:creationId xmlns:a16="http://schemas.microsoft.com/office/drawing/2014/main" id="{32F537D7-0B36-4D07-8455-5D584302E5FD}"/>
                  </a:ext>
                </a:extLst>
              </p:cNvPr>
              <p:cNvGrpSpPr/>
              <p:nvPr/>
            </p:nvGrpSpPr>
            <p:grpSpPr>
              <a:xfrm>
                <a:off x="6392364" y="5663946"/>
                <a:ext cx="796933" cy="185801"/>
                <a:chOff x="3321050" y="1066800"/>
                <a:chExt cx="6505573" cy="1508125"/>
              </a:xfrm>
            </p:grpSpPr>
            <p:sp>
              <p:nvSpPr>
                <p:cNvPr id="22" name="Google Shape;1514;p41">
                  <a:extLst>
                    <a:ext uri="{FF2B5EF4-FFF2-40B4-BE49-F238E27FC236}">
                      <a16:creationId xmlns:a16="http://schemas.microsoft.com/office/drawing/2014/main" id="{2BA828A8-D99D-4910-85CE-A9E14C624AED}"/>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23" name="Google Shape;1515;p41">
                  <a:extLst>
                    <a:ext uri="{FF2B5EF4-FFF2-40B4-BE49-F238E27FC236}">
                      <a16:creationId xmlns:a16="http://schemas.microsoft.com/office/drawing/2014/main" id="{6F83EBA3-29FF-49C3-BFE1-48B7F1F4741A}"/>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6" name="Google Shape;1516;p41">
                <a:extLst>
                  <a:ext uri="{FF2B5EF4-FFF2-40B4-BE49-F238E27FC236}">
                    <a16:creationId xmlns:a16="http://schemas.microsoft.com/office/drawing/2014/main" id="{13262E52-64BD-4FE1-BC87-E5B7D658E09C}"/>
                  </a:ext>
                </a:extLst>
              </p:cNvPr>
              <p:cNvGrpSpPr/>
              <p:nvPr/>
            </p:nvGrpSpPr>
            <p:grpSpPr>
              <a:xfrm flipH="1">
                <a:off x="6332670" y="5868403"/>
                <a:ext cx="796933" cy="185801"/>
                <a:chOff x="3321050" y="1066800"/>
                <a:chExt cx="6505573" cy="1508125"/>
              </a:xfrm>
            </p:grpSpPr>
            <p:sp>
              <p:nvSpPr>
                <p:cNvPr id="20" name="Google Shape;1517;p41">
                  <a:extLst>
                    <a:ext uri="{FF2B5EF4-FFF2-40B4-BE49-F238E27FC236}">
                      <a16:creationId xmlns:a16="http://schemas.microsoft.com/office/drawing/2014/main" id="{E6385AEB-A536-4DE2-BA88-67E3DA34792B}"/>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FADB9"/>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21" name="Google Shape;1518;p41">
                  <a:extLst>
                    <a:ext uri="{FF2B5EF4-FFF2-40B4-BE49-F238E27FC236}">
                      <a16:creationId xmlns:a16="http://schemas.microsoft.com/office/drawing/2014/main" id="{C138C20F-66DF-4BFE-AB8E-F6BAB8EF4376}"/>
                    </a:ext>
                  </a:extLst>
                </p:cNvPr>
                <p:cNvSpPr/>
                <p:nvPr/>
              </p:nvSpPr>
              <p:spPr>
                <a:xfrm>
                  <a:off x="3334964" y="1801813"/>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E829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7" name="Google Shape;1519;p41">
                <a:extLst>
                  <a:ext uri="{FF2B5EF4-FFF2-40B4-BE49-F238E27FC236}">
                    <a16:creationId xmlns:a16="http://schemas.microsoft.com/office/drawing/2014/main" id="{9981564A-BD4D-4E63-B82C-8B781E442CF0}"/>
                  </a:ext>
                </a:extLst>
              </p:cNvPr>
              <p:cNvGrpSpPr/>
              <p:nvPr/>
            </p:nvGrpSpPr>
            <p:grpSpPr>
              <a:xfrm>
                <a:off x="6392364" y="6072860"/>
                <a:ext cx="796933" cy="185801"/>
                <a:chOff x="3321050" y="1066800"/>
                <a:chExt cx="6505573" cy="1508125"/>
              </a:xfrm>
            </p:grpSpPr>
            <p:sp>
              <p:nvSpPr>
                <p:cNvPr id="18" name="Google Shape;1520;p41">
                  <a:extLst>
                    <a:ext uri="{FF2B5EF4-FFF2-40B4-BE49-F238E27FC236}">
                      <a16:creationId xmlns:a16="http://schemas.microsoft.com/office/drawing/2014/main" id="{3303B0E6-4F08-4413-B1E0-AF8F62759E13}"/>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2">
                    <a:lumMod val="60000"/>
                    <a:lumOff val="4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19" name="Google Shape;1521;p41">
                  <a:extLst>
                    <a:ext uri="{FF2B5EF4-FFF2-40B4-BE49-F238E27FC236}">
                      <a16:creationId xmlns:a16="http://schemas.microsoft.com/office/drawing/2014/main" id="{D9434BC1-E821-4782-96AA-E77EB852810B}"/>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162B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sp>
          <p:nvSpPr>
            <p:cNvPr id="24" name="Google Shape;1517;p41">
              <a:extLst>
                <a:ext uri="{FF2B5EF4-FFF2-40B4-BE49-F238E27FC236}">
                  <a16:creationId xmlns:a16="http://schemas.microsoft.com/office/drawing/2014/main" id="{CAB25B95-C999-4777-A98A-E67BC4C04B5B}"/>
                </a:ext>
              </a:extLst>
            </p:cNvPr>
            <p:cNvSpPr/>
            <p:nvPr/>
          </p:nvSpPr>
          <p:spPr>
            <a:xfrm flipH="1">
              <a:off x="1076692" y="3137695"/>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27" name="Google Shape;1518;p41">
              <a:extLst>
                <a:ext uri="{FF2B5EF4-FFF2-40B4-BE49-F238E27FC236}">
                  <a16:creationId xmlns:a16="http://schemas.microsoft.com/office/drawing/2014/main" id="{A58F8BB7-42E1-4C1C-A0E4-26C060F96B72}"/>
                </a:ext>
              </a:extLst>
            </p:cNvPr>
            <p:cNvSpPr/>
            <p:nvPr/>
          </p:nvSpPr>
          <p:spPr>
            <a:xfrm flipH="1">
              <a:off x="4217543" y="3455878"/>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180575" y="1743551"/>
                <a:ext cx="3376200" cy="1643049"/>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cs typeface="Source Sans Pro"/>
                              <a:sym typeface="Source Sans Pro"/>
                            </a:rPr>
                          </m:ctrlPr>
                        </m:sSubPr>
                        <m:e>
                          <m:r>
                            <a:rPr lang="en-US" b="0" i="1" smtClean="0">
                              <a:solidFill>
                                <a:srgbClr val="28324A"/>
                              </a:solidFill>
                              <a:latin typeface="Cambria Math" panose="02040503050406030204" pitchFamily="18" charset="0"/>
                              <a:ea typeface="Source Sans Pro"/>
                              <a:cs typeface="Source Sans Pro"/>
                              <a:sym typeface="Source Sans Pro"/>
                            </a:rPr>
                            <m:t>𝑓</m:t>
                          </m:r>
                        </m:e>
                        <m:sub>
                          <m:r>
                            <a:rPr lang="en-US" b="0" i="1" smtClean="0">
                              <a:solidFill>
                                <a:srgbClr val="28324A"/>
                              </a:solidFill>
                              <a:latin typeface="Cambria Math" panose="02040503050406030204" pitchFamily="18" charset="0"/>
                              <a:ea typeface="Source Sans Pro"/>
                              <a:cs typeface="Source Sans Pro"/>
                              <a:sym typeface="Source Sans Pro"/>
                            </a:rPr>
                            <m:t>1</m:t>
                          </m:r>
                        </m:sub>
                      </m:sSub>
                      <m:d>
                        <m:dPr>
                          <m:ctrlPr>
                            <a:rPr lang="en-US" b="0" i="1" smtClean="0">
                              <a:solidFill>
                                <a:srgbClr val="28324A"/>
                              </a:solidFill>
                              <a:latin typeface="Cambria Math" panose="02040503050406030204" pitchFamily="18" charset="0"/>
                              <a:ea typeface="Source Sans Pro"/>
                              <a:cs typeface="Source Sans Pro"/>
                              <a:sym typeface="Source Sans Pro"/>
                            </a:rPr>
                          </m:ctrlPr>
                        </m:dPr>
                        <m:e>
                          <m:r>
                            <a:rPr lang="en-US" b="0" i="1" smtClean="0">
                              <a:solidFill>
                                <a:srgbClr val="28324A"/>
                              </a:solidFill>
                              <a:latin typeface="Cambria Math" panose="02040503050406030204" pitchFamily="18" charset="0"/>
                              <a:ea typeface="Source Sans Pro"/>
                              <a:cs typeface="Source Sans Pro"/>
                              <a:sym typeface="Source Sans Pro"/>
                            </a:rPr>
                            <m:t>𝑦</m:t>
                          </m:r>
                        </m:e>
                        <m:e>
                          <m:r>
                            <a:rPr lang="en-US" b="0" i="1" smtClean="0">
                              <a:solidFill>
                                <a:srgbClr val="28324A"/>
                              </a:solidFill>
                              <a:latin typeface="Cambria Math" panose="02040503050406030204" pitchFamily="18" charset="0"/>
                              <a:ea typeface="Source Sans Pro"/>
                              <a:cs typeface="Source Sans Pro"/>
                              <a:sym typeface="Source Sans Pro"/>
                            </a:rPr>
                            <m:t>𝑥</m:t>
                          </m:r>
                        </m:e>
                      </m:d>
                      <m:r>
                        <a:rPr lang="en-US" b="0" i="1" smtClean="0">
                          <a:solidFill>
                            <a:srgbClr val="28324A"/>
                          </a:solidFill>
                          <a:latin typeface="Cambria Math" panose="02040503050406030204" pitchFamily="18" charset="0"/>
                          <a:ea typeface="Source Sans Pro"/>
                          <a:cs typeface="Source Sans Pro"/>
                          <a:sym typeface="Source Sans Pro"/>
                        </a:rPr>
                        <m:t>=</m:t>
                      </m:r>
                      <m:nary>
                        <m:naryPr>
                          <m:chr m:val="∑"/>
                          <m:supHide m:val="on"/>
                          <m:ctrlPr>
                            <a:rPr lang="en-US" b="0" i="1" smtClean="0">
                              <a:solidFill>
                                <a:srgbClr val="28324A"/>
                              </a:solidFill>
                              <a:latin typeface="Cambria Math" panose="02040503050406030204" pitchFamily="18" charset="0"/>
                              <a:ea typeface="Source Sans Pro"/>
                              <a:sym typeface="Source Sans Pro"/>
                            </a:rPr>
                          </m:ctrlPr>
                        </m:naryPr>
                        <m:sub>
                          <m:r>
                            <m:rPr>
                              <m:brk m:alnAt="7"/>
                            </m:rPr>
                            <a:rPr lang="en-US" b="0" i="1" smtClean="0">
                              <a:solidFill>
                                <a:srgbClr val="28324A"/>
                              </a:solidFill>
                              <a:latin typeface="Cambria Math" panose="02040503050406030204" pitchFamily="18" charset="0"/>
                              <a:ea typeface="Source Sans Pro"/>
                              <a:sym typeface="Source Sans Pro"/>
                            </a:rPr>
                            <m:t>𝑘</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sym typeface="Source Sans Pro"/>
                            </a:rPr>
                            <m:t>ℤ</m:t>
                          </m:r>
                        </m:sub>
                        <m:sup/>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𝐷</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sSub>
                            <m:sSubPr>
                              <m:ctrlPr>
                                <a:rPr lang="en-US" i="1">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𝜙</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e>
                      </m:nary>
                    </m:oMath>
                  </m:oMathPara>
                </a14:m>
                <a:endParaRPr lang="en" dirty="0">
                  <a:solidFill>
                    <a:srgbClr val="28324A"/>
                  </a:solidFill>
                  <a:latin typeface="Source Sans Pro"/>
                  <a:ea typeface="Source Sans Pro"/>
                  <a:cs typeface="Source Sans Pro"/>
                  <a:sym typeface="Source Sans Pro"/>
                </a:endParaRPr>
              </a:p>
              <a:p>
                <a:pPr lvl="0" algn="ctr">
                  <a:spcBef>
                    <a:spcPts val="600"/>
                  </a:spcBef>
                </a:pPr>
                <a:endParaRPr lang="en" sz="1000" dirty="0">
                  <a:solidFill>
                    <a:srgbClr val="28324A"/>
                  </a:solidFill>
                  <a:latin typeface="Source Sans Pro"/>
                  <a:ea typeface="Source Sans Pro"/>
                  <a:cs typeface="Source Sans Pro"/>
                  <a:sym typeface="Source Sans Pro"/>
                </a:endParaRPr>
              </a:p>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1</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limLoc m:val="undOvr"/>
                          <m:ctrlPr>
                            <a:rPr lang="en-US" b="0" i="1" smtClean="0">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sym typeface="Source Sans Pro"/>
                            </a:rPr>
                            <m:t>ℝ</m:t>
                          </m:r>
                        </m:sub>
                        <m:sup/>
                        <m:e>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𝑓</m:t>
                              </m:r>
                            </m:e>
                            <m:sub>
                              <m:r>
                                <a:rPr lang="en-US" b="0" i="1" smtClean="0">
                                  <a:solidFill>
                                    <a:srgbClr val="28324A"/>
                                  </a:solidFill>
                                  <a:latin typeface="Cambria Math" panose="02040503050406030204" pitchFamily="18" charset="0"/>
                                  <a:ea typeface="Source Sans Pro"/>
                                  <a:sym typeface="Source Sans Pro"/>
                                </a:rPr>
                                <m:t>1</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e>
                            <m:e>
                              <m:r>
                                <a:rPr lang="en-US" b="0" i="1" smtClean="0">
                                  <a:solidFill>
                                    <a:srgbClr val="28324A"/>
                                  </a:solidFill>
                                  <a:latin typeface="Cambria Math" panose="02040503050406030204" pitchFamily="18" charset="0"/>
                                  <a:ea typeface="Source Sans Pro"/>
                                  <a:sym typeface="Source Sans Pro"/>
                                </a:rPr>
                                <m:t>𝑥</m:t>
                              </m:r>
                            </m:e>
                          </m:d>
                          <m:r>
                            <a:rPr lang="en-US" b="0" i="1" smtClean="0">
                              <a:solidFill>
                                <a:srgbClr val="28324A"/>
                              </a:solidFill>
                              <a:latin typeface="Cambria Math" panose="02040503050406030204" pitchFamily="18" charset="0"/>
                              <a:ea typeface="Source Sans Pro"/>
                              <a:sym typeface="Source Sans Pro"/>
                            </a:rPr>
                            <m:t>𝑣</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r>
                                <a:rPr lang="en-US" b="0" i="1" smtClean="0">
                                  <a:solidFill>
                                    <a:srgbClr val="28324A"/>
                                  </a:solidFill>
                                  <a:latin typeface="Cambria Math" panose="02040503050406030204" pitchFamily="18" charset="0"/>
                                  <a:ea typeface="Source Sans Pro"/>
                                  <a:sym typeface="Source Sans Pro"/>
                                </a:rPr>
                                <m:t>,0</m:t>
                              </m:r>
                            </m:e>
                          </m:d>
                          <m:r>
                            <a:rPr lang="en-US" b="0" i="1" smtClean="0">
                              <a:solidFill>
                                <a:srgbClr val="28324A"/>
                              </a:solidFill>
                              <a:latin typeface="Cambria Math" panose="02040503050406030204" pitchFamily="18" charset="0"/>
                              <a:ea typeface="Source Sans Pro"/>
                              <a:sym typeface="Source Sans Pro"/>
                            </a:rPr>
                            <m:t>𝑑𝑦</m:t>
                          </m:r>
                        </m:e>
                      </m:nary>
                    </m:oMath>
                  </m:oMathPara>
                </a14:m>
                <a:endParaRPr lang="en" dirty="0">
                  <a:solidFill>
                    <a:srgbClr val="28324A"/>
                  </a:solidFill>
                  <a:latin typeface="Source Sans Pro"/>
                  <a:ea typeface="Source Sans Pro"/>
                  <a:cs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180575" y="1743551"/>
                <a:ext cx="3376200" cy="1643049"/>
              </a:xfrm>
              <a:prstGeom prst="rect">
                <a:avLst/>
              </a:prstGeom>
              <a:blipFill>
                <a:blip r:embed="rId3"/>
                <a:stretch>
                  <a:fillRect t="-40370" b="-259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076538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grpSp>
        <p:nvGrpSpPr>
          <p:cNvPr id="14" name="Google Shape;1512;p41">
            <a:extLst>
              <a:ext uri="{FF2B5EF4-FFF2-40B4-BE49-F238E27FC236}">
                <a16:creationId xmlns:a16="http://schemas.microsoft.com/office/drawing/2014/main" id="{C0FF7928-E396-4833-A4BE-01C4994FF2EE}"/>
              </a:ext>
            </a:extLst>
          </p:cNvPr>
          <p:cNvGrpSpPr/>
          <p:nvPr/>
        </p:nvGrpSpPr>
        <p:grpSpPr>
          <a:xfrm>
            <a:off x="734291" y="1164241"/>
            <a:ext cx="3837709" cy="1368989"/>
            <a:chOff x="6332670" y="5663946"/>
            <a:chExt cx="856627" cy="390258"/>
          </a:xfrm>
        </p:grpSpPr>
        <p:grpSp>
          <p:nvGrpSpPr>
            <p:cNvPr id="15" name="Google Shape;1513;p41">
              <a:extLst>
                <a:ext uri="{FF2B5EF4-FFF2-40B4-BE49-F238E27FC236}">
                  <a16:creationId xmlns:a16="http://schemas.microsoft.com/office/drawing/2014/main" id="{32F537D7-0B36-4D07-8455-5D584302E5FD}"/>
                </a:ext>
              </a:extLst>
            </p:cNvPr>
            <p:cNvGrpSpPr/>
            <p:nvPr/>
          </p:nvGrpSpPr>
          <p:grpSpPr>
            <a:xfrm>
              <a:off x="6392364" y="5663946"/>
              <a:ext cx="796933" cy="185801"/>
              <a:chOff x="3321050" y="1066800"/>
              <a:chExt cx="6505573" cy="1508125"/>
            </a:xfrm>
          </p:grpSpPr>
          <p:sp>
            <p:nvSpPr>
              <p:cNvPr id="22" name="Google Shape;1514;p41">
                <a:extLst>
                  <a:ext uri="{FF2B5EF4-FFF2-40B4-BE49-F238E27FC236}">
                    <a16:creationId xmlns:a16="http://schemas.microsoft.com/office/drawing/2014/main" id="{2BA828A8-D99D-4910-85CE-A9E14C624AED}"/>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A5CD93"/>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23" name="Google Shape;1515;p41">
                <a:extLst>
                  <a:ext uri="{FF2B5EF4-FFF2-40B4-BE49-F238E27FC236}">
                    <a16:creationId xmlns:a16="http://schemas.microsoft.com/office/drawing/2014/main" id="{6F83EBA3-29FF-49C3-BFE1-48B7F1F4741A}"/>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51A82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p:nvGrpSpPr>
            <p:cNvPr id="16" name="Google Shape;1516;p41">
              <a:extLst>
                <a:ext uri="{FF2B5EF4-FFF2-40B4-BE49-F238E27FC236}">
                  <a16:creationId xmlns:a16="http://schemas.microsoft.com/office/drawing/2014/main" id="{13262E52-64BD-4FE1-BC87-E5B7D658E09C}"/>
                </a:ext>
              </a:extLst>
            </p:cNvPr>
            <p:cNvGrpSpPr/>
            <p:nvPr/>
          </p:nvGrpSpPr>
          <p:grpSpPr>
            <a:xfrm flipH="1">
              <a:off x="6332670" y="5868403"/>
              <a:ext cx="796933" cy="185801"/>
              <a:chOff x="3321050" y="1066800"/>
              <a:chExt cx="6505573" cy="1508125"/>
            </a:xfrm>
          </p:grpSpPr>
          <p:sp>
            <p:nvSpPr>
              <p:cNvPr id="20" name="Google Shape;1517;p41">
                <a:extLst>
                  <a:ext uri="{FF2B5EF4-FFF2-40B4-BE49-F238E27FC236}">
                    <a16:creationId xmlns:a16="http://schemas.microsoft.com/office/drawing/2014/main" id="{E6385AEB-A536-4DE2-BA88-67E3DA34792B}"/>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21" name="Google Shape;1518;p41">
                <a:extLst>
                  <a:ext uri="{FF2B5EF4-FFF2-40B4-BE49-F238E27FC236}">
                    <a16:creationId xmlns:a16="http://schemas.microsoft.com/office/drawing/2014/main" id="{C138C20F-66DF-4BFE-AB8E-F6BAB8EF4376}"/>
                  </a:ext>
                </a:extLst>
              </p:cNvPr>
              <p:cNvSpPr/>
              <p:nvPr/>
            </p:nvSpPr>
            <p:spPr>
              <a:xfrm>
                <a:off x="3334964" y="1801813"/>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180575" y="1743551"/>
                <a:ext cx="3376200" cy="1643049"/>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cs typeface="Source Sans Pro"/>
                              <a:sym typeface="Source Sans Pro"/>
                            </a:rPr>
                          </m:ctrlPr>
                        </m:sSubPr>
                        <m:e>
                          <m:r>
                            <a:rPr lang="en-US" b="0" i="1" smtClean="0">
                              <a:solidFill>
                                <a:srgbClr val="28324A"/>
                              </a:solidFill>
                              <a:latin typeface="Cambria Math" panose="02040503050406030204" pitchFamily="18" charset="0"/>
                              <a:ea typeface="Source Sans Pro"/>
                              <a:cs typeface="Source Sans Pro"/>
                              <a:sym typeface="Source Sans Pro"/>
                            </a:rPr>
                            <m:t>𝑓</m:t>
                          </m:r>
                        </m:e>
                        <m:sub>
                          <m:r>
                            <a:rPr lang="en-US" b="0" i="1" smtClean="0">
                              <a:solidFill>
                                <a:srgbClr val="28324A"/>
                              </a:solidFill>
                              <a:latin typeface="Cambria Math" panose="02040503050406030204" pitchFamily="18" charset="0"/>
                              <a:ea typeface="Source Sans Pro"/>
                              <a:cs typeface="Source Sans Pro"/>
                              <a:sym typeface="Source Sans Pro"/>
                            </a:rPr>
                            <m:t>2</m:t>
                          </m:r>
                        </m:sub>
                      </m:sSub>
                      <m:d>
                        <m:dPr>
                          <m:ctrlPr>
                            <a:rPr lang="en-US" b="0" i="1" smtClean="0">
                              <a:solidFill>
                                <a:srgbClr val="28324A"/>
                              </a:solidFill>
                              <a:latin typeface="Cambria Math" panose="02040503050406030204" pitchFamily="18" charset="0"/>
                              <a:ea typeface="Source Sans Pro"/>
                              <a:cs typeface="Source Sans Pro"/>
                              <a:sym typeface="Source Sans Pro"/>
                            </a:rPr>
                          </m:ctrlPr>
                        </m:dPr>
                        <m:e>
                          <m:r>
                            <a:rPr lang="en-US" b="0" i="1" smtClean="0">
                              <a:solidFill>
                                <a:srgbClr val="28324A"/>
                              </a:solidFill>
                              <a:latin typeface="Cambria Math" panose="02040503050406030204" pitchFamily="18" charset="0"/>
                              <a:ea typeface="Source Sans Pro"/>
                              <a:cs typeface="Source Sans Pro"/>
                              <a:sym typeface="Source Sans Pro"/>
                            </a:rPr>
                            <m:t>𝑦</m:t>
                          </m:r>
                        </m:e>
                        <m:e>
                          <m:r>
                            <a:rPr lang="en-US" b="0" i="1" smtClean="0">
                              <a:solidFill>
                                <a:srgbClr val="28324A"/>
                              </a:solidFill>
                              <a:latin typeface="Cambria Math" panose="02040503050406030204" pitchFamily="18" charset="0"/>
                              <a:ea typeface="Source Sans Pro"/>
                              <a:cs typeface="Source Sans Pro"/>
                              <a:sym typeface="Source Sans Pro"/>
                            </a:rPr>
                            <m:t>𝑥</m:t>
                          </m:r>
                        </m:e>
                      </m:d>
                      <m:r>
                        <a:rPr lang="en-US" b="0" i="1" smtClean="0">
                          <a:solidFill>
                            <a:srgbClr val="28324A"/>
                          </a:solidFill>
                          <a:latin typeface="Cambria Math" panose="02040503050406030204" pitchFamily="18" charset="0"/>
                          <a:ea typeface="Source Sans Pro"/>
                          <a:cs typeface="Source Sans Pro"/>
                          <a:sym typeface="Source Sans Pro"/>
                        </a:rPr>
                        <m:t>=</m:t>
                      </m:r>
                      <m:nary>
                        <m:naryPr>
                          <m:chr m:val="∑"/>
                          <m:ctrlPr>
                            <a:rPr lang="en-US" b="0" i="1" smtClean="0">
                              <a:solidFill>
                                <a:srgbClr val="28324A"/>
                              </a:solidFill>
                              <a:latin typeface="Cambria Math" panose="02040503050406030204" pitchFamily="18" charset="0"/>
                              <a:ea typeface="Source Sans Pro"/>
                              <a:sym typeface="Source Sans Pro"/>
                            </a:rPr>
                          </m:ctrlPr>
                        </m:naryPr>
                        <m:sub>
                          <m:r>
                            <m:rPr>
                              <m:brk m:alnAt="7"/>
                            </m:rPr>
                            <a:rPr lang="en-US" b="0" i="1" smtClean="0">
                              <a:solidFill>
                                <a:srgbClr val="28324A"/>
                              </a:solidFill>
                              <a:latin typeface="Cambria Math" panose="02040503050406030204" pitchFamily="18" charset="0"/>
                              <a:ea typeface="Source Sans Pro"/>
                              <a:sym typeface="Source Sans Pro"/>
                            </a:rPr>
                            <m:t>𝑘</m:t>
                          </m:r>
                          <m:r>
                            <a:rPr lang="en-US" b="0" i="1" smtClean="0">
                              <a:solidFill>
                                <a:srgbClr val="28324A"/>
                              </a:solidFill>
                              <a:latin typeface="Cambria Math" panose="02040503050406030204" pitchFamily="18" charset="0"/>
                              <a:ea typeface="Source Sans Pro"/>
                              <a:sym typeface="Source Sans Pro"/>
                            </a:rPr>
                            <m:t>=</m:t>
                          </m:r>
                          <m:r>
                            <m:rPr>
                              <m:brk m:alnAt="7"/>
                            </m:rPr>
                            <a:rPr lang="en-US" b="0" i="1" smtClean="0">
                              <a:solidFill>
                                <a:srgbClr val="28324A"/>
                              </a:solidFill>
                              <a:latin typeface="Cambria Math" panose="02040503050406030204" pitchFamily="18" charset="0"/>
                              <a:ea typeface="Source Sans Pro"/>
                              <a:sym typeface="Source Sans Pro"/>
                            </a:rPr>
                            <m:t>1</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𝜂</m:t>
                          </m:r>
                        </m:sub>
                        <m:sup>
                          <m:r>
                            <a:rPr lang="en-US" b="0" i="1" smtClean="0">
                              <a:solidFill>
                                <a:srgbClr val="28324A"/>
                              </a:solidFill>
                              <a:latin typeface="Cambria Math" panose="02040503050406030204" pitchFamily="18" charset="0"/>
                              <a:ea typeface="Source Sans Pro"/>
                              <a:sym typeface="Source Sans Pro"/>
                            </a:rPr>
                            <m:t>𝜂</m:t>
                          </m:r>
                        </m:sup>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𝐷</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sSub>
                            <m:sSubPr>
                              <m:ctrlPr>
                                <a:rPr lang="en-US" i="1">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𝜙</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e>
                      </m:nary>
                    </m:oMath>
                  </m:oMathPara>
                </a14:m>
                <a:endParaRPr lang="en" dirty="0">
                  <a:solidFill>
                    <a:srgbClr val="28324A"/>
                  </a:solidFill>
                  <a:latin typeface="Source Sans Pro"/>
                  <a:ea typeface="Source Sans Pro"/>
                  <a:cs typeface="Source Sans Pro"/>
                  <a:sym typeface="Source Sans Pro"/>
                </a:endParaRPr>
              </a:p>
              <a:p>
                <a:pPr lvl="0" algn="ctr">
                  <a:spcBef>
                    <a:spcPts val="600"/>
                  </a:spcBef>
                </a:pPr>
                <a:endParaRPr lang="en" sz="1000" dirty="0">
                  <a:solidFill>
                    <a:srgbClr val="28324A"/>
                  </a:solidFill>
                  <a:latin typeface="Source Sans Pro"/>
                  <a:ea typeface="Source Sans Pro"/>
                  <a:cs typeface="Source Sans Pro"/>
                  <a:sym typeface="Source Sans Pro"/>
                </a:endParaRPr>
              </a:p>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2</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limLoc m:val="undOvr"/>
                          <m:ctrlPr>
                            <a:rPr lang="en-US" b="0" i="1" smtClean="0">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sym typeface="Source Sans Pro"/>
                            </a:rPr>
                            <m:t>ℝ</m:t>
                          </m:r>
                        </m:sub>
                        <m:sup/>
                        <m:e>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𝑓</m:t>
                              </m:r>
                            </m:e>
                            <m:sub>
                              <m:r>
                                <a:rPr lang="en-US" b="0" i="1" smtClean="0">
                                  <a:solidFill>
                                    <a:srgbClr val="28324A"/>
                                  </a:solidFill>
                                  <a:latin typeface="Cambria Math" panose="02040503050406030204" pitchFamily="18" charset="0"/>
                                  <a:ea typeface="Source Sans Pro"/>
                                  <a:sym typeface="Source Sans Pro"/>
                                </a:rPr>
                                <m:t>2</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e>
                            <m:e>
                              <m:r>
                                <a:rPr lang="en-US" b="0" i="1" smtClean="0">
                                  <a:solidFill>
                                    <a:srgbClr val="28324A"/>
                                  </a:solidFill>
                                  <a:latin typeface="Cambria Math" panose="02040503050406030204" pitchFamily="18" charset="0"/>
                                  <a:ea typeface="Source Sans Pro"/>
                                  <a:sym typeface="Source Sans Pro"/>
                                </a:rPr>
                                <m:t>𝑥</m:t>
                              </m:r>
                            </m:e>
                          </m:d>
                          <m:r>
                            <a:rPr lang="en-US" b="0" i="1" smtClean="0">
                              <a:solidFill>
                                <a:srgbClr val="28324A"/>
                              </a:solidFill>
                              <a:latin typeface="Cambria Math" panose="02040503050406030204" pitchFamily="18" charset="0"/>
                              <a:ea typeface="Source Sans Pro"/>
                              <a:sym typeface="Source Sans Pro"/>
                            </a:rPr>
                            <m:t>𝑣</m:t>
                          </m:r>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𝑦</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0</m:t>
                              </m:r>
                            </m:e>
                          </m:d>
                          <m:r>
                            <a:rPr lang="en-US" b="0" i="1" smtClean="0">
                              <a:solidFill>
                                <a:srgbClr val="28324A"/>
                              </a:solidFill>
                              <a:latin typeface="Cambria Math" panose="02040503050406030204" pitchFamily="18" charset="0"/>
                              <a:ea typeface="Source Sans Pro"/>
                              <a:sym typeface="Source Sans Pro"/>
                            </a:rPr>
                            <m:t>𝑑𝑦</m:t>
                          </m:r>
                        </m:e>
                      </m:nary>
                    </m:oMath>
                  </m:oMathPara>
                </a14:m>
                <a:endParaRPr lang="en" dirty="0">
                  <a:solidFill>
                    <a:srgbClr val="28324A"/>
                  </a:solidFill>
                  <a:latin typeface="Source Sans Pro"/>
                  <a:ea typeface="Source Sans Pro"/>
                  <a:cs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180575" y="1743551"/>
                <a:ext cx="3376200" cy="1643049"/>
              </a:xfrm>
              <a:prstGeom prst="rect">
                <a:avLst/>
              </a:prstGeom>
              <a:blipFill>
                <a:blip r:embed="rId3"/>
                <a:stretch>
                  <a:fillRect/>
                </a:stretch>
              </a:blipFill>
              <a:ln>
                <a:noFill/>
              </a:ln>
            </p:spPr>
            <p:txBody>
              <a:bodyPr/>
              <a:lstStyle/>
              <a:p>
                <a:r>
                  <a:rPr lang="en-US">
                    <a:noFill/>
                  </a:rPr>
                  <a:t> </a:t>
                </a:r>
              </a:p>
            </p:txBody>
          </p:sp>
        </mc:Fallback>
      </mc:AlternateContent>
      <p:sp>
        <p:nvSpPr>
          <p:cNvPr id="28" name="Google Shape;1520;p41">
            <a:extLst>
              <a:ext uri="{FF2B5EF4-FFF2-40B4-BE49-F238E27FC236}">
                <a16:creationId xmlns:a16="http://schemas.microsoft.com/office/drawing/2014/main" id="{E5126FE6-C50C-4542-B0DE-43241FD0116D}"/>
              </a:ext>
            </a:extLst>
          </p:cNvPr>
          <p:cNvSpPr/>
          <p:nvPr/>
        </p:nvSpPr>
        <p:spPr>
          <a:xfrm>
            <a:off x="1001722" y="2598681"/>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2">
              <a:lumMod val="60000"/>
              <a:lumOff val="4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30" name="Google Shape;1517;p41">
            <a:extLst>
              <a:ext uri="{FF2B5EF4-FFF2-40B4-BE49-F238E27FC236}">
                <a16:creationId xmlns:a16="http://schemas.microsoft.com/office/drawing/2014/main" id="{B8535976-DF19-4201-89D2-AB375C09E114}"/>
              </a:ext>
            </a:extLst>
          </p:cNvPr>
          <p:cNvSpPr/>
          <p:nvPr/>
        </p:nvSpPr>
        <p:spPr>
          <a:xfrm flipH="1">
            <a:off x="737283" y="3326949"/>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31" name="Google Shape;1518;p41">
            <a:extLst>
              <a:ext uri="{FF2B5EF4-FFF2-40B4-BE49-F238E27FC236}">
                <a16:creationId xmlns:a16="http://schemas.microsoft.com/office/drawing/2014/main" id="{A86BEF99-D5F2-4962-A661-C267FC0017D6}"/>
              </a:ext>
            </a:extLst>
          </p:cNvPr>
          <p:cNvSpPr/>
          <p:nvPr/>
        </p:nvSpPr>
        <p:spPr>
          <a:xfrm flipH="1">
            <a:off x="3878134" y="3645132"/>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2" name="Google Shape;1521;p41">
            <a:extLst>
              <a:ext uri="{FF2B5EF4-FFF2-40B4-BE49-F238E27FC236}">
                <a16:creationId xmlns:a16="http://schemas.microsoft.com/office/drawing/2014/main" id="{76699367-0942-4D79-B78B-6600865616B6}"/>
              </a:ext>
            </a:extLst>
          </p:cNvPr>
          <p:cNvSpPr/>
          <p:nvPr/>
        </p:nvSpPr>
        <p:spPr>
          <a:xfrm>
            <a:off x="1001722" y="2916334"/>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162B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9387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17" name="Google Shape;1519;p41">
            <a:extLst>
              <a:ext uri="{FF2B5EF4-FFF2-40B4-BE49-F238E27FC236}">
                <a16:creationId xmlns:a16="http://schemas.microsoft.com/office/drawing/2014/main" id="{9981564A-BD4D-4E63-B82C-8B781E442CF0}"/>
              </a:ext>
            </a:extLst>
          </p:cNvPr>
          <p:cNvGrpSpPr/>
          <p:nvPr/>
        </p:nvGrpSpPr>
        <p:grpSpPr>
          <a:xfrm>
            <a:off x="1001718" y="2598677"/>
            <a:ext cx="3570278" cy="651773"/>
            <a:chOff x="3321050" y="1066800"/>
            <a:chExt cx="6505573" cy="1508125"/>
          </a:xfrm>
        </p:grpSpPr>
        <p:sp>
          <p:nvSpPr>
            <p:cNvPr id="18" name="Google Shape;1520;p41">
              <a:extLst>
                <a:ext uri="{FF2B5EF4-FFF2-40B4-BE49-F238E27FC236}">
                  <a16:creationId xmlns:a16="http://schemas.microsoft.com/office/drawing/2014/main" id="{3303B0E6-4F08-4413-B1E0-AF8F62759E13}"/>
                </a:ext>
              </a:extLst>
            </p:cNvPr>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19" name="Google Shape;1521;p41">
              <a:extLst>
                <a:ext uri="{FF2B5EF4-FFF2-40B4-BE49-F238E27FC236}">
                  <a16:creationId xmlns:a16="http://schemas.microsoft.com/office/drawing/2014/main" id="{D9434BC1-E821-4782-96AA-E77EB852810B}"/>
                </a:ext>
              </a:extLst>
            </p:cNvPr>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030517" y="1311360"/>
                <a:ext cx="3376200" cy="2528098"/>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i="1" smtClean="0">
                              <a:solidFill>
                                <a:srgbClr val="28324A"/>
                              </a:solidFill>
                              <a:latin typeface="Cambria Math" panose="02040503050406030204" pitchFamily="18" charset="0"/>
                              <a:ea typeface="Source Sans Pro"/>
                              <a:cs typeface="Source Sans Pro"/>
                              <a:sym typeface="Source Sans Pro"/>
                            </a:rPr>
                          </m:ctrlPr>
                        </m:sSubPr>
                        <m:e>
                          <m:r>
                            <a:rPr lang="en-US" i="1">
                              <a:solidFill>
                                <a:srgbClr val="28324A"/>
                              </a:solidFill>
                              <a:latin typeface="Cambria Math" panose="02040503050406030204" pitchFamily="18" charset="0"/>
                              <a:ea typeface="Source Sans Pro"/>
                              <a:cs typeface="Source Sans Pro"/>
                              <a:sym typeface="Source Sans Pro"/>
                            </a:rPr>
                            <m:t>𝑓</m:t>
                          </m:r>
                        </m:e>
                        <m:sub>
                          <m:r>
                            <a:rPr lang="en-US" b="0" i="1" smtClean="0">
                              <a:solidFill>
                                <a:srgbClr val="28324A"/>
                              </a:solidFill>
                              <a:latin typeface="Cambria Math" panose="02040503050406030204" pitchFamily="18" charset="0"/>
                              <a:ea typeface="Source Sans Pro"/>
                              <a:cs typeface="Source Sans Pro"/>
                              <a:sym typeface="Source Sans Pro"/>
                            </a:rPr>
                            <m:t>3</m:t>
                          </m:r>
                        </m:sub>
                      </m:sSub>
                      <m:d>
                        <m:dPr>
                          <m:ctrlPr>
                            <a:rPr lang="en-US" i="1">
                              <a:solidFill>
                                <a:srgbClr val="28324A"/>
                              </a:solidFill>
                              <a:latin typeface="Cambria Math" panose="02040503050406030204" pitchFamily="18" charset="0"/>
                              <a:ea typeface="Source Sans Pro"/>
                              <a:cs typeface="Source Sans Pro"/>
                              <a:sym typeface="Source Sans Pro"/>
                            </a:rPr>
                          </m:ctrlPr>
                        </m:dPr>
                        <m:e>
                          <m:r>
                            <a:rPr lang="en-US" i="1">
                              <a:solidFill>
                                <a:srgbClr val="28324A"/>
                              </a:solidFill>
                              <a:latin typeface="Cambria Math" panose="02040503050406030204" pitchFamily="18" charset="0"/>
                              <a:ea typeface="Source Sans Pro"/>
                              <a:cs typeface="Source Sans Pro"/>
                              <a:sym typeface="Source Sans Pro"/>
                            </a:rPr>
                            <m:t>𝑦</m:t>
                          </m:r>
                        </m:e>
                        <m:e>
                          <m:r>
                            <a:rPr lang="en-US" i="1">
                              <a:solidFill>
                                <a:srgbClr val="28324A"/>
                              </a:solidFill>
                              <a:latin typeface="Cambria Math" panose="02040503050406030204" pitchFamily="18" charset="0"/>
                              <a:ea typeface="Source Sans Pro"/>
                              <a:cs typeface="Source Sans Pro"/>
                              <a:sym typeface="Source Sans Pro"/>
                            </a:rPr>
                            <m:t>𝑥</m:t>
                          </m:r>
                        </m:e>
                      </m:d>
                      <m:r>
                        <a:rPr lang="en-US" i="1">
                          <a:solidFill>
                            <a:srgbClr val="28324A"/>
                          </a:solidFill>
                          <a:latin typeface="Cambria Math" panose="02040503050406030204" pitchFamily="18" charset="0"/>
                          <a:ea typeface="Source Sans Pro"/>
                          <a:cs typeface="Source Sans Pro"/>
                          <a:sym typeface="Source Sans Pro"/>
                        </a:rPr>
                        <m:t>=</m:t>
                      </m:r>
                      <m:nary>
                        <m:naryPr>
                          <m:chr m:val="∑"/>
                          <m:ctrlPr>
                            <a:rPr lang="en-US" i="1">
                              <a:solidFill>
                                <a:srgbClr val="28324A"/>
                              </a:solidFill>
                              <a:latin typeface="Cambria Math" panose="02040503050406030204" pitchFamily="18" charset="0"/>
                              <a:ea typeface="Source Sans Pro"/>
                              <a:sym typeface="Source Sans Pro"/>
                            </a:rPr>
                          </m:ctrlPr>
                        </m:naryPr>
                        <m:sub>
                          <m:r>
                            <m:rPr>
                              <m:brk m:alnAt="7"/>
                            </m:rPr>
                            <a:rPr lang="en-US" i="1">
                              <a:solidFill>
                                <a:srgbClr val="28324A"/>
                              </a:solidFill>
                              <a:latin typeface="Cambria Math" panose="02040503050406030204" pitchFamily="18" charset="0"/>
                              <a:ea typeface="Source Sans Pro"/>
                              <a:sym typeface="Source Sans Pro"/>
                            </a:rPr>
                            <m:t>𝑘</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𝜂</m:t>
                          </m:r>
                        </m:sub>
                        <m:sup>
                          <m:r>
                            <a:rPr lang="en-US" i="1">
                              <a:solidFill>
                                <a:srgbClr val="28324A"/>
                              </a:solidFill>
                              <a:latin typeface="Cambria Math" panose="02040503050406030204" pitchFamily="18" charset="0"/>
                              <a:ea typeface="Source Sans Pro"/>
                              <a:sym typeface="Source Sans Pro"/>
                            </a:rPr>
                            <m:t>𝜂</m:t>
                          </m:r>
                        </m:sup>
                        <m:e>
                          <m:sSubSup>
                            <m:sSubSupPr>
                              <m:ctrlPr>
                                <a:rPr lang="en-US" i="1" smtClean="0">
                                  <a:solidFill>
                                    <a:srgbClr val="28324A"/>
                                  </a:solidFill>
                                  <a:latin typeface="Cambria Math" panose="02040503050406030204" pitchFamily="18" charset="0"/>
                                  <a:ea typeface="Source Sans Pro"/>
                                  <a:sym typeface="Source Sans Pro"/>
                                </a:rPr>
                              </m:ctrlPr>
                            </m:sSubSupPr>
                            <m:e>
                              <m:r>
                                <a:rPr lang="en-US" b="0" i="1" smtClean="0">
                                  <a:solidFill>
                                    <a:srgbClr val="28324A"/>
                                  </a:solidFill>
                                  <a:latin typeface="Cambria Math" panose="02040503050406030204" pitchFamily="18" charset="0"/>
                                  <a:ea typeface="Source Sans Pro"/>
                                  <a:sym typeface="Source Sans Pro"/>
                                </a:rPr>
                                <m:t>𝐷</m:t>
                              </m:r>
                            </m:e>
                            <m:sub>
                              <m:r>
                                <a:rPr lang="en-US" b="0" i="1" smtClean="0">
                                  <a:solidFill>
                                    <a:srgbClr val="28324A"/>
                                  </a:solidFill>
                                  <a:latin typeface="Cambria Math" panose="02040503050406030204" pitchFamily="18" charset="0"/>
                                  <a:ea typeface="Source Sans Pro"/>
                                  <a:sym typeface="Source Sans Pro"/>
                                </a:rPr>
                                <m:t>𝑚</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𝑘</m:t>
                              </m:r>
                            </m:sub>
                            <m:sup>
                              <m:r>
                                <a:rPr lang="en-US" b="0" i="1" smtClean="0">
                                  <a:solidFill>
                                    <a:srgbClr val="28324A"/>
                                  </a:solidFill>
                                  <a:latin typeface="Cambria Math" panose="02040503050406030204" pitchFamily="18" charset="0"/>
                                  <a:ea typeface="Source Sans Pro"/>
                                  <a:sym typeface="Source Sans Pro"/>
                                </a:rPr>
                                <m:t>∗</m:t>
                              </m:r>
                            </m:sup>
                          </m:sSubSup>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𝜙</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e>
                      </m:nary>
                    </m:oMath>
                  </m:oMathPara>
                </a14:m>
                <a:endParaRPr lang="en" dirty="0">
                  <a:solidFill>
                    <a:srgbClr val="28324A"/>
                  </a:solidFill>
                  <a:latin typeface="Source Sans Pro"/>
                  <a:ea typeface="Source Sans Pro"/>
                  <a:cs typeface="Source Sans Pro"/>
                  <a:sym typeface="Source Sans Pro"/>
                </a:endParaRPr>
              </a:p>
              <a:p>
                <a:pPr lvl="0" algn="ctr">
                  <a:spcBef>
                    <a:spcPts val="600"/>
                  </a:spcBef>
                </a:pPr>
                <a:endParaRPr lang="en" sz="1000" dirty="0">
                  <a:solidFill>
                    <a:srgbClr val="28324A"/>
                  </a:solidFill>
                  <a:latin typeface="Source Sans Pro"/>
                  <a:ea typeface="Source Sans Pro"/>
                  <a:cs typeface="Source Sans Pro"/>
                  <a:sym typeface="Source Sans Pro"/>
                </a:endParaRPr>
              </a:p>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3</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chr m:val="∑"/>
                          <m:ctrlPr>
                            <a:rPr lang="en-US" i="1">
                              <a:solidFill>
                                <a:srgbClr val="28324A"/>
                              </a:solidFill>
                              <a:latin typeface="Cambria Math" panose="02040503050406030204" pitchFamily="18" charset="0"/>
                              <a:ea typeface="Source Sans Pro"/>
                              <a:sym typeface="Source Sans Pro"/>
                            </a:rPr>
                          </m:ctrlPr>
                        </m:naryPr>
                        <m:sub>
                          <m:r>
                            <m:rPr>
                              <m:brk m:alnAt="7"/>
                            </m:rPr>
                            <a:rPr lang="en-US" i="1">
                              <a:solidFill>
                                <a:srgbClr val="28324A"/>
                              </a:solidFill>
                              <a:latin typeface="Cambria Math" panose="02040503050406030204" pitchFamily="18" charset="0"/>
                              <a:ea typeface="Source Sans Pro"/>
                              <a:sym typeface="Source Sans Pro"/>
                            </a:rPr>
                            <m:t>𝑘</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𝜂</m:t>
                          </m:r>
                        </m:sub>
                        <m:sup>
                          <m:r>
                            <a:rPr lang="en-US" i="1">
                              <a:solidFill>
                                <a:srgbClr val="28324A"/>
                              </a:solidFill>
                              <a:latin typeface="Cambria Math" panose="02040503050406030204" pitchFamily="18" charset="0"/>
                              <a:ea typeface="Source Sans Pro"/>
                              <a:sym typeface="Source Sans Pro"/>
                            </a:rPr>
                            <m:t>𝜂</m:t>
                          </m:r>
                        </m:sup>
                        <m:e>
                          <m:sSubSup>
                            <m:sSubSupPr>
                              <m:ctrlPr>
                                <a:rPr lang="en-US" i="1">
                                  <a:solidFill>
                                    <a:srgbClr val="28324A"/>
                                  </a:solidFill>
                                  <a:latin typeface="Cambria Math" panose="02040503050406030204" pitchFamily="18" charset="0"/>
                                  <a:ea typeface="Source Sans Pro"/>
                                  <a:sym typeface="Source Sans Pro"/>
                                </a:rPr>
                              </m:ctrlPr>
                            </m:sSubSupPr>
                            <m:e>
                              <m:r>
                                <a:rPr lang="en-US" i="1">
                                  <a:solidFill>
                                    <a:srgbClr val="28324A"/>
                                  </a:solidFill>
                                  <a:latin typeface="Cambria Math" panose="02040503050406030204" pitchFamily="18" charset="0"/>
                                  <a:ea typeface="Source Sans Pro"/>
                                  <a:sym typeface="Source Sans Pro"/>
                                </a:rPr>
                                <m:t>𝐷</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up>
                              <m:r>
                                <a:rPr lang="en-US" i="1">
                                  <a:solidFill>
                                    <a:srgbClr val="28324A"/>
                                  </a:solidFill>
                                  <a:latin typeface="Cambria Math" panose="02040503050406030204" pitchFamily="18" charset="0"/>
                                  <a:ea typeface="Source Sans Pro"/>
                                  <a:sym typeface="Source Sans Pro"/>
                                </a:rPr>
                                <m:t>∗</m:t>
                              </m:r>
                            </m:sup>
                          </m:sSubSup>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𝑉</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e>
                      </m:nary>
                    </m:oMath>
                  </m:oMathPara>
                </a14:m>
                <a:endParaRPr lang="en-US" b="0" dirty="0">
                  <a:solidFill>
                    <a:srgbClr val="28324A"/>
                  </a:solidFill>
                  <a:latin typeface="Source Sans Pro"/>
                  <a:ea typeface="Source Sans Pro"/>
                  <a:sym typeface="Source Sans Pro"/>
                </a:endParaRPr>
              </a:p>
              <a:p>
                <a:pPr lvl="0" algn="ctr">
                  <a:spcBef>
                    <a:spcPts val="600"/>
                  </a:spcBef>
                </a:pPr>
                <a:endParaRPr lang="en" sz="1000" dirty="0">
                  <a:solidFill>
                    <a:srgbClr val="28324A"/>
                  </a:solidFill>
                  <a:latin typeface="Source Sans Pro"/>
                  <a:ea typeface="Source Sans Pro"/>
                  <a:cs typeface="Source Sans Pro"/>
                  <a:sym typeface="Source Sans Pro"/>
                </a:endParaRPr>
              </a:p>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cs typeface="Source Sans Pro"/>
                              <a:sym typeface="Source Sans Pro"/>
                            </a:rPr>
                          </m:ctrlPr>
                        </m:sSubPr>
                        <m:e>
                          <m:r>
                            <a:rPr lang="en-US" b="0" i="1" smtClean="0">
                              <a:solidFill>
                                <a:srgbClr val="28324A"/>
                              </a:solidFill>
                              <a:latin typeface="Cambria Math" panose="02040503050406030204" pitchFamily="18" charset="0"/>
                              <a:ea typeface="Source Sans Pro"/>
                              <a:cs typeface="Source Sans Pro"/>
                              <a:sym typeface="Source Sans Pro"/>
                            </a:rPr>
                            <m:t>𝑉</m:t>
                          </m:r>
                        </m:e>
                        <m:sub>
                          <m:r>
                            <a:rPr lang="en-US" b="0" i="1" smtClean="0">
                              <a:solidFill>
                                <a:srgbClr val="28324A"/>
                              </a:solidFill>
                              <a:latin typeface="Cambria Math" panose="02040503050406030204" pitchFamily="18" charset="0"/>
                              <a:ea typeface="Source Sans Pro"/>
                              <a:cs typeface="Source Sans Pro"/>
                              <a:sym typeface="Source Sans Pro"/>
                            </a:rPr>
                            <m:t>𝑚</m:t>
                          </m:r>
                          <m:r>
                            <a:rPr lang="en-US" b="0" i="1" smtClean="0">
                              <a:solidFill>
                                <a:srgbClr val="28324A"/>
                              </a:solidFill>
                              <a:latin typeface="Cambria Math" panose="02040503050406030204" pitchFamily="18" charset="0"/>
                              <a:ea typeface="Source Sans Pro"/>
                              <a:cs typeface="Source Sans Pro"/>
                              <a:sym typeface="Source Sans Pro"/>
                            </a:rPr>
                            <m:t>,</m:t>
                          </m:r>
                          <m:r>
                            <a:rPr lang="en-US" b="0" i="1" smtClean="0">
                              <a:solidFill>
                                <a:srgbClr val="28324A"/>
                              </a:solidFill>
                              <a:latin typeface="Cambria Math" panose="02040503050406030204" pitchFamily="18" charset="0"/>
                              <a:ea typeface="Source Sans Pro"/>
                              <a:cs typeface="Source Sans Pro"/>
                              <a:sym typeface="Source Sans Pro"/>
                            </a:rPr>
                            <m:t>𝑘</m:t>
                          </m:r>
                        </m:sub>
                      </m:sSub>
                      <m:r>
                        <a:rPr lang="en-US" b="0" i="1" smtClean="0">
                          <a:solidFill>
                            <a:srgbClr val="28324A"/>
                          </a:solidFill>
                          <a:latin typeface="Cambria Math" panose="02040503050406030204" pitchFamily="18" charset="0"/>
                          <a:ea typeface="Source Sans Pro"/>
                          <a:cs typeface="Source Sans Pro"/>
                          <a:sym typeface="Source Sans Pro"/>
                        </a:rPr>
                        <m:t>=</m:t>
                      </m:r>
                      <m:nary>
                        <m:naryPr>
                          <m:limLoc m:val="undOvr"/>
                          <m:ctrlPr>
                            <a:rPr lang="en-US" i="1">
                              <a:solidFill>
                                <a:srgbClr val="28324A"/>
                              </a:solidFill>
                              <a:latin typeface="Cambria Math" panose="02040503050406030204" pitchFamily="18" charset="0"/>
                              <a:ea typeface="Source Sans Pro"/>
                              <a:sym typeface="Source Sans Pro"/>
                            </a:rPr>
                          </m:ctrlPr>
                        </m:naryPr>
                        <m:sub>
                          <m:r>
                            <a:rPr lang="en-US" i="1">
                              <a:solidFill>
                                <a:srgbClr val="28324A"/>
                              </a:solidFill>
                              <a:latin typeface="Cambria Math" panose="02040503050406030204" pitchFamily="18" charset="0"/>
                              <a:sym typeface="Source Sans Pro"/>
                            </a:rPr>
                            <m:t>ℝ</m:t>
                          </m:r>
                        </m:sub>
                        <m:sup/>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𝜙</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Sub>
                          <m:r>
                            <a:rPr lang="en-US" b="0" i="1" smtClean="0">
                              <a:solidFill>
                                <a:srgbClr val="28324A"/>
                              </a:solidFill>
                              <a:latin typeface="Cambria Math" panose="02040503050406030204" pitchFamily="18" charset="0"/>
                              <a:ea typeface="Source Sans Pro"/>
                              <a:sym typeface="Source Sans Pro"/>
                            </a:rPr>
                            <m:t>𝑣</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𝑦</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0</m:t>
                          </m:r>
                          <m:r>
                            <a:rPr lang="en-US" b="0" i="1" smtClean="0">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𝑑𝑦</m:t>
                          </m:r>
                        </m:e>
                      </m:nary>
                    </m:oMath>
                  </m:oMathPara>
                </a14:m>
                <a:endParaRPr lang="en" dirty="0">
                  <a:solidFill>
                    <a:srgbClr val="28324A"/>
                  </a:solidFill>
                  <a:latin typeface="Source Sans Pro"/>
                  <a:ea typeface="Source Sans Pro"/>
                  <a:cs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030517" y="1311360"/>
                <a:ext cx="3376200" cy="2528098"/>
              </a:xfrm>
              <a:prstGeom prst="rect">
                <a:avLst/>
              </a:prstGeom>
              <a:blipFill>
                <a:blip r:embed="rId3"/>
                <a:stretch>
                  <a:fillRect/>
                </a:stretch>
              </a:blipFill>
              <a:ln>
                <a:noFill/>
              </a:ln>
            </p:spPr>
            <p:txBody>
              <a:bodyPr/>
              <a:lstStyle/>
              <a:p>
                <a:r>
                  <a:rPr lang="en-US">
                    <a:noFill/>
                  </a:rPr>
                  <a:t> </a:t>
                </a:r>
              </a:p>
            </p:txBody>
          </p:sp>
        </mc:Fallback>
      </mc:AlternateContent>
      <p:sp>
        <p:nvSpPr>
          <p:cNvPr id="26" name="Google Shape;1517;p41">
            <a:extLst>
              <a:ext uri="{FF2B5EF4-FFF2-40B4-BE49-F238E27FC236}">
                <a16:creationId xmlns:a16="http://schemas.microsoft.com/office/drawing/2014/main" id="{BF2E307B-E324-4B50-890A-454DD6F454CB}"/>
              </a:ext>
            </a:extLst>
          </p:cNvPr>
          <p:cNvSpPr/>
          <p:nvPr/>
        </p:nvSpPr>
        <p:spPr>
          <a:xfrm flipH="1">
            <a:off x="737283" y="3326949"/>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28" name="Google Shape;1518;p41">
            <a:extLst>
              <a:ext uri="{FF2B5EF4-FFF2-40B4-BE49-F238E27FC236}">
                <a16:creationId xmlns:a16="http://schemas.microsoft.com/office/drawing/2014/main" id="{C6C550A6-B67E-434D-8FC0-36948969C407}"/>
              </a:ext>
            </a:extLst>
          </p:cNvPr>
          <p:cNvSpPr/>
          <p:nvPr/>
        </p:nvSpPr>
        <p:spPr>
          <a:xfrm flipH="1">
            <a:off x="3878134" y="3645132"/>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75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9" name="Google Shape;1517;p41">
            <a:extLst>
              <a:ext uri="{FF2B5EF4-FFF2-40B4-BE49-F238E27FC236}">
                <a16:creationId xmlns:a16="http://schemas.microsoft.com/office/drawing/2014/main" id="{F70EB8D5-3CCF-4C20-9381-490ACE3717C3}"/>
              </a:ext>
            </a:extLst>
          </p:cNvPr>
          <p:cNvSpPr/>
          <p:nvPr/>
        </p:nvSpPr>
        <p:spPr>
          <a:xfrm flipH="1">
            <a:off x="734291" y="1881465"/>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FADB9"/>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30" name="Google Shape;1518;p41">
            <a:extLst>
              <a:ext uri="{FF2B5EF4-FFF2-40B4-BE49-F238E27FC236}">
                <a16:creationId xmlns:a16="http://schemas.microsoft.com/office/drawing/2014/main" id="{C271946C-BFDC-4536-BDFE-5AB99E5790E7}"/>
              </a:ext>
            </a:extLst>
          </p:cNvPr>
          <p:cNvSpPr/>
          <p:nvPr/>
        </p:nvSpPr>
        <p:spPr>
          <a:xfrm flipH="1">
            <a:off x="3874389" y="2199119"/>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E829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1" name="Google Shape;1514;p41">
            <a:extLst>
              <a:ext uri="{FF2B5EF4-FFF2-40B4-BE49-F238E27FC236}">
                <a16:creationId xmlns:a16="http://schemas.microsoft.com/office/drawing/2014/main" id="{C4399A56-B169-46BA-BEFC-92B63DEFCC65}"/>
              </a:ext>
            </a:extLst>
          </p:cNvPr>
          <p:cNvSpPr/>
          <p:nvPr/>
        </p:nvSpPr>
        <p:spPr>
          <a:xfrm>
            <a:off x="1001722" y="1164241"/>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A5CD93"/>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32" name="Google Shape;1515;p41">
            <a:extLst>
              <a:ext uri="{FF2B5EF4-FFF2-40B4-BE49-F238E27FC236}">
                <a16:creationId xmlns:a16="http://schemas.microsoft.com/office/drawing/2014/main" id="{9884E3C1-E22A-4A9C-9021-65490B42C72F}"/>
              </a:ext>
            </a:extLst>
          </p:cNvPr>
          <p:cNvSpPr/>
          <p:nvPr/>
        </p:nvSpPr>
        <p:spPr>
          <a:xfrm>
            <a:off x="1001722" y="1481894"/>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51A82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76749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SWIFT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6" name="Group 5">
            <a:extLst>
              <a:ext uri="{FF2B5EF4-FFF2-40B4-BE49-F238E27FC236}">
                <a16:creationId xmlns:a16="http://schemas.microsoft.com/office/drawing/2014/main" id="{5AEC5AC8-582D-4A4F-AEBA-F9F26B71163D}"/>
              </a:ext>
            </a:extLst>
          </p:cNvPr>
          <p:cNvGrpSpPr/>
          <p:nvPr/>
        </p:nvGrpSpPr>
        <p:grpSpPr>
          <a:xfrm>
            <a:off x="737283" y="3326949"/>
            <a:ext cx="3570279" cy="652302"/>
            <a:chOff x="1076692" y="3137695"/>
            <a:chExt cx="3570279" cy="652302"/>
          </a:xfrm>
        </p:grpSpPr>
        <p:sp>
          <p:nvSpPr>
            <p:cNvPr id="24" name="Google Shape;1517;p41">
              <a:extLst>
                <a:ext uri="{FF2B5EF4-FFF2-40B4-BE49-F238E27FC236}">
                  <a16:creationId xmlns:a16="http://schemas.microsoft.com/office/drawing/2014/main" id="{CAB25B95-C999-4777-A98A-E67BC4C04B5B}"/>
                </a:ext>
              </a:extLst>
            </p:cNvPr>
            <p:cNvSpPr/>
            <p:nvPr/>
          </p:nvSpPr>
          <p:spPr>
            <a:xfrm flipH="1">
              <a:off x="1076692" y="3137695"/>
              <a:ext cx="3570279"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Payoff coefficients approximation</a:t>
              </a:r>
            </a:p>
          </p:txBody>
        </p:sp>
        <p:sp>
          <p:nvSpPr>
            <p:cNvPr id="27" name="Google Shape;1518;p41">
              <a:extLst>
                <a:ext uri="{FF2B5EF4-FFF2-40B4-BE49-F238E27FC236}">
                  <a16:creationId xmlns:a16="http://schemas.microsoft.com/office/drawing/2014/main" id="{A58F8BB7-42E1-4C1C-A0E4-26C060F96B72}"/>
                </a:ext>
              </a:extLst>
            </p:cNvPr>
            <p:cNvSpPr/>
            <p:nvPr/>
          </p:nvSpPr>
          <p:spPr>
            <a:xfrm flipH="1">
              <a:off x="4217543" y="3455878"/>
              <a:ext cx="422543"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4">
                <a:lumMod val="5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5" name="Google Shape;471;p14">
                <a:extLst>
                  <a:ext uri="{FF2B5EF4-FFF2-40B4-BE49-F238E27FC236}">
                    <a16:creationId xmlns:a16="http://schemas.microsoft.com/office/drawing/2014/main" id="{B44FFA9C-9BA9-4C5D-9B2A-06651296CC27}"/>
                  </a:ext>
                </a:extLst>
              </p:cNvPr>
              <p:cNvSpPr txBox="1"/>
              <p:nvPr/>
            </p:nvSpPr>
            <p:spPr>
              <a:xfrm>
                <a:off x="5180575" y="2213849"/>
                <a:ext cx="3376200" cy="715801"/>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4</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nary>
                        <m:naryPr>
                          <m:chr m:val="∑"/>
                          <m:ctrlPr>
                            <a:rPr lang="en-US" i="1">
                              <a:solidFill>
                                <a:srgbClr val="28324A"/>
                              </a:solidFill>
                              <a:latin typeface="Cambria Math" panose="02040503050406030204" pitchFamily="18" charset="0"/>
                              <a:ea typeface="Source Sans Pro"/>
                              <a:sym typeface="Source Sans Pro"/>
                            </a:rPr>
                          </m:ctrlPr>
                        </m:naryPr>
                        <m:sub>
                          <m:r>
                            <m:rPr>
                              <m:brk m:alnAt="7"/>
                            </m:rPr>
                            <a:rPr lang="en-US" i="1">
                              <a:solidFill>
                                <a:srgbClr val="28324A"/>
                              </a:solidFill>
                              <a:latin typeface="Cambria Math" panose="02040503050406030204" pitchFamily="18" charset="0"/>
                              <a:ea typeface="Source Sans Pro"/>
                              <a:sym typeface="Source Sans Pro"/>
                            </a:rPr>
                            <m:t>𝑘</m:t>
                          </m:r>
                          <m:r>
                            <a:rPr lang="en-US" i="1">
                              <a:solidFill>
                                <a:srgbClr val="28324A"/>
                              </a:solidFill>
                              <a:latin typeface="Cambria Math" panose="02040503050406030204" pitchFamily="18" charset="0"/>
                              <a:ea typeface="Source Sans Pro"/>
                              <a:sym typeface="Source Sans Pro"/>
                            </a:rPr>
                            <m:t>=1−</m:t>
                          </m:r>
                          <m:r>
                            <a:rPr lang="en-US" i="1">
                              <a:solidFill>
                                <a:srgbClr val="28324A"/>
                              </a:solidFill>
                              <a:latin typeface="Cambria Math" panose="02040503050406030204" pitchFamily="18" charset="0"/>
                              <a:ea typeface="Source Sans Pro"/>
                              <a:sym typeface="Source Sans Pro"/>
                            </a:rPr>
                            <m:t>𝜂</m:t>
                          </m:r>
                        </m:sub>
                        <m:sup>
                          <m:r>
                            <a:rPr lang="en-US" i="1">
                              <a:solidFill>
                                <a:srgbClr val="28324A"/>
                              </a:solidFill>
                              <a:latin typeface="Cambria Math" panose="02040503050406030204" pitchFamily="18" charset="0"/>
                              <a:ea typeface="Source Sans Pro"/>
                              <a:sym typeface="Source Sans Pro"/>
                            </a:rPr>
                            <m:t>𝜂</m:t>
                          </m:r>
                        </m:sup>
                        <m:e>
                          <m:sSubSup>
                            <m:sSubSupPr>
                              <m:ctrlPr>
                                <a:rPr lang="en-US" i="1">
                                  <a:solidFill>
                                    <a:srgbClr val="28324A"/>
                                  </a:solidFill>
                                  <a:latin typeface="Cambria Math" panose="02040503050406030204" pitchFamily="18" charset="0"/>
                                  <a:ea typeface="Source Sans Pro"/>
                                  <a:sym typeface="Source Sans Pro"/>
                                </a:rPr>
                              </m:ctrlPr>
                            </m:sSubSupPr>
                            <m:e>
                              <m:r>
                                <a:rPr lang="en-US" i="1">
                                  <a:solidFill>
                                    <a:srgbClr val="28324A"/>
                                  </a:solidFill>
                                  <a:latin typeface="Cambria Math" panose="02040503050406030204" pitchFamily="18" charset="0"/>
                                  <a:ea typeface="Source Sans Pro"/>
                                  <a:sym typeface="Source Sans Pro"/>
                                </a:rPr>
                                <m:t>𝐷</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up>
                              <m:r>
                                <a:rPr lang="en-US" i="1">
                                  <a:solidFill>
                                    <a:srgbClr val="28324A"/>
                                  </a:solidFill>
                                  <a:latin typeface="Cambria Math" panose="02040503050406030204" pitchFamily="18" charset="0"/>
                                  <a:ea typeface="Source Sans Pro"/>
                                  <a:sym typeface="Source Sans Pro"/>
                                </a:rPr>
                                <m:t>∗</m:t>
                              </m:r>
                            </m:sup>
                          </m:sSubSup>
                          <m:sSubSup>
                            <m:sSubSupPr>
                              <m:ctrlPr>
                                <a:rPr lang="en-US" i="1">
                                  <a:solidFill>
                                    <a:srgbClr val="28324A"/>
                                  </a:solidFill>
                                  <a:latin typeface="Cambria Math" panose="02040503050406030204" pitchFamily="18" charset="0"/>
                                  <a:ea typeface="Source Sans Pro"/>
                                  <a:sym typeface="Source Sans Pro"/>
                                </a:rPr>
                              </m:ctrlPr>
                            </m:sSubSupPr>
                            <m:e>
                              <m:r>
                                <a:rPr lang="en-US" b="0" i="1" smtClean="0">
                                  <a:solidFill>
                                    <a:srgbClr val="28324A"/>
                                  </a:solidFill>
                                  <a:latin typeface="Cambria Math" panose="02040503050406030204" pitchFamily="18" charset="0"/>
                                  <a:ea typeface="Source Sans Pro"/>
                                  <a:sym typeface="Source Sans Pro"/>
                                </a:rPr>
                                <m:t>𝑉</m:t>
                              </m:r>
                            </m:e>
                            <m:sub>
                              <m:r>
                                <a:rPr lang="en-US" i="1">
                                  <a:solidFill>
                                    <a:srgbClr val="28324A"/>
                                  </a:solidFill>
                                  <a:latin typeface="Cambria Math" panose="02040503050406030204" pitchFamily="18" charset="0"/>
                                  <a:ea typeface="Source Sans Pro"/>
                                  <a:sym typeface="Source Sans Pro"/>
                                </a:rPr>
                                <m:t>𝑚</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𝑘</m:t>
                              </m:r>
                            </m:sub>
                            <m:sup>
                              <m:r>
                                <a:rPr lang="en-US" i="1">
                                  <a:solidFill>
                                    <a:srgbClr val="28324A"/>
                                  </a:solidFill>
                                  <a:latin typeface="Cambria Math" panose="02040503050406030204" pitchFamily="18" charset="0"/>
                                  <a:ea typeface="Source Sans Pro"/>
                                  <a:sym typeface="Source Sans Pro"/>
                                </a:rPr>
                                <m:t>∗</m:t>
                              </m:r>
                            </m:sup>
                          </m:sSubSup>
                        </m:e>
                      </m:nary>
                    </m:oMath>
                  </m:oMathPara>
                </a14:m>
                <a:endParaRPr lang="en-US" b="0" dirty="0">
                  <a:solidFill>
                    <a:srgbClr val="28324A"/>
                  </a:solidFill>
                  <a:latin typeface="Source Sans Pro"/>
                  <a:ea typeface="Source Sans Pro"/>
                  <a:sym typeface="Source Sans Pro"/>
                </a:endParaRPr>
              </a:p>
            </p:txBody>
          </p:sp>
        </mc:Choice>
        <mc:Fallback xmlns="">
          <p:sp>
            <p:nvSpPr>
              <p:cNvPr id="25" name="Google Shape;471;p14">
                <a:extLst>
                  <a:ext uri="{FF2B5EF4-FFF2-40B4-BE49-F238E27FC236}">
                    <a16:creationId xmlns:a16="http://schemas.microsoft.com/office/drawing/2014/main" id="{B44FFA9C-9BA9-4C5D-9B2A-06651296CC27}"/>
                  </a:ext>
                </a:extLst>
              </p:cNvPr>
              <p:cNvSpPr txBox="1">
                <a:spLocks noRot="1" noChangeAspect="1" noMove="1" noResize="1" noEditPoints="1" noAdjustHandles="1" noChangeArrowheads="1" noChangeShapeType="1" noTextEdit="1"/>
              </p:cNvSpPr>
              <p:nvPr/>
            </p:nvSpPr>
            <p:spPr>
              <a:xfrm>
                <a:off x="5180575" y="2213849"/>
                <a:ext cx="3376200" cy="715801"/>
              </a:xfrm>
              <a:prstGeom prst="rect">
                <a:avLst/>
              </a:prstGeom>
              <a:blipFill>
                <a:blip r:embed="rId3"/>
                <a:stretch>
                  <a:fillRect/>
                </a:stretch>
              </a:blipFill>
              <a:ln>
                <a:noFill/>
              </a:ln>
            </p:spPr>
            <p:txBody>
              <a:bodyPr/>
              <a:lstStyle/>
              <a:p>
                <a:r>
                  <a:rPr lang="en-US">
                    <a:noFill/>
                  </a:rPr>
                  <a:t> </a:t>
                </a:r>
              </a:p>
            </p:txBody>
          </p:sp>
        </mc:Fallback>
      </mc:AlternateContent>
      <p:sp>
        <p:nvSpPr>
          <p:cNvPr id="26" name="Google Shape;1520;p41">
            <a:extLst>
              <a:ext uri="{FF2B5EF4-FFF2-40B4-BE49-F238E27FC236}">
                <a16:creationId xmlns:a16="http://schemas.microsoft.com/office/drawing/2014/main" id="{FCC07D8A-D8CA-4FEF-A924-D0BE63DC957F}"/>
              </a:ext>
            </a:extLst>
          </p:cNvPr>
          <p:cNvSpPr/>
          <p:nvPr/>
        </p:nvSpPr>
        <p:spPr>
          <a:xfrm>
            <a:off x="1001722" y="2598681"/>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2">
              <a:lumMod val="60000"/>
              <a:lumOff val="40000"/>
            </a:schemeClr>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Density coefficients approximation</a:t>
            </a:r>
          </a:p>
        </p:txBody>
      </p:sp>
      <p:sp>
        <p:nvSpPr>
          <p:cNvPr id="28" name="Google Shape;1521;p41">
            <a:extLst>
              <a:ext uri="{FF2B5EF4-FFF2-40B4-BE49-F238E27FC236}">
                <a16:creationId xmlns:a16="http://schemas.microsoft.com/office/drawing/2014/main" id="{3F8A9D8C-B9EB-4FFC-BB0A-20AD9AB6F9D0}"/>
              </a:ext>
            </a:extLst>
          </p:cNvPr>
          <p:cNvSpPr/>
          <p:nvPr/>
        </p:nvSpPr>
        <p:spPr>
          <a:xfrm>
            <a:off x="1001722" y="2916334"/>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162B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29" name="Google Shape;1517;p41">
            <a:extLst>
              <a:ext uri="{FF2B5EF4-FFF2-40B4-BE49-F238E27FC236}">
                <a16:creationId xmlns:a16="http://schemas.microsoft.com/office/drawing/2014/main" id="{FDBBED18-8B7D-4405-9A89-6531878990D0}"/>
              </a:ext>
            </a:extLst>
          </p:cNvPr>
          <p:cNvSpPr/>
          <p:nvPr/>
        </p:nvSpPr>
        <p:spPr>
          <a:xfrm flipH="1">
            <a:off x="734291" y="1881465"/>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FADB9"/>
          </a:solidFill>
          <a:ln>
            <a:noFill/>
          </a:ln>
        </p:spPr>
        <p:txBody>
          <a:bodyPr spcFirstLastPara="1" wrap="square" lIns="68575" tIns="34275" rIns="68575" bIns="34275" anchor="ctr" anchorCtr="0">
            <a:noAutofit/>
          </a:bodyPr>
          <a:lstStyle/>
          <a:p>
            <a:pPr algn="ctr">
              <a:buClr>
                <a:schemeClr val="dk1"/>
              </a:buClr>
              <a:buSzPts val="1400"/>
            </a:pPr>
            <a:r>
              <a:rPr lang="en-US" b="1" dirty="0">
                <a:solidFill>
                  <a:srgbClr val="FFFFFF"/>
                </a:solidFill>
                <a:latin typeface="Source Sans Pro"/>
                <a:ea typeface="Source Sans Pro"/>
                <a:cs typeface="Source Sans Pro"/>
                <a:sym typeface="Source Sans Pro"/>
              </a:rPr>
              <a:t>Series truncation</a:t>
            </a:r>
          </a:p>
        </p:txBody>
      </p:sp>
      <p:sp>
        <p:nvSpPr>
          <p:cNvPr id="30" name="Google Shape;1518;p41">
            <a:extLst>
              <a:ext uri="{FF2B5EF4-FFF2-40B4-BE49-F238E27FC236}">
                <a16:creationId xmlns:a16="http://schemas.microsoft.com/office/drawing/2014/main" id="{D012CF36-2CDF-4717-A041-59E8BF687B03}"/>
              </a:ext>
            </a:extLst>
          </p:cNvPr>
          <p:cNvSpPr/>
          <p:nvPr/>
        </p:nvSpPr>
        <p:spPr>
          <a:xfrm flipH="1">
            <a:off x="3874389" y="2199119"/>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E829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31" name="Google Shape;1514;p41">
            <a:extLst>
              <a:ext uri="{FF2B5EF4-FFF2-40B4-BE49-F238E27FC236}">
                <a16:creationId xmlns:a16="http://schemas.microsoft.com/office/drawing/2014/main" id="{C0DC14CA-5662-425D-AA6C-6D1430073A7F}"/>
              </a:ext>
            </a:extLst>
          </p:cNvPr>
          <p:cNvSpPr/>
          <p:nvPr/>
        </p:nvSpPr>
        <p:spPr>
          <a:xfrm>
            <a:off x="1001722" y="1164241"/>
            <a:ext cx="3570278" cy="651773"/>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A5CD93"/>
          </a:solidFill>
          <a:ln>
            <a:noFill/>
          </a:ln>
        </p:spPr>
        <p:txBody>
          <a:bodyPr spcFirstLastPara="1" wrap="square" lIns="68575" tIns="34275" rIns="68575" bIns="34275" anchor="ctr" anchorCtr="0">
            <a:noAutofit/>
          </a:bodyPr>
          <a:lstStyle/>
          <a:p>
            <a:pPr lvl="0" algn="ctr"/>
            <a:r>
              <a:rPr lang="en-US" b="1" dirty="0">
                <a:solidFill>
                  <a:srgbClr val="FFFFFF"/>
                </a:solidFill>
                <a:latin typeface="Source Sans Pro"/>
                <a:ea typeface="Source Sans Pro"/>
                <a:cs typeface="Source Sans Pro"/>
                <a:sym typeface="Source Sans Pro"/>
              </a:rPr>
              <a:t>Wavelet projection </a:t>
            </a:r>
          </a:p>
        </p:txBody>
      </p:sp>
      <p:sp>
        <p:nvSpPr>
          <p:cNvPr id="32" name="Google Shape;1515;p41">
            <a:extLst>
              <a:ext uri="{FF2B5EF4-FFF2-40B4-BE49-F238E27FC236}">
                <a16:creationId xmlns:a16="http://schemas.microsoft.com/office/drawing/2014/main" id="{C4164D11-F348-4180-BB4B-FCB17FC716DE}"/>
              </a:ext>
            </a:extLst>
          </p:cNvPr>
          <p:cNvSpPr/>
          <p:nvPr/>
        </p:nvSpPr>
        <p:spPr>
          <a:xfrm>
            <a:off x="1001722" y="1481894"/>
            <a:ext cx="422544" cy="334119"/>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51A82A"/>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0089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36" y="1238850"/>
            <a:ext cx="4006229"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accent1"/>
                </a:solidFill>
              </a:rPr>
              <a:t>Gradient computation</a:t>
            </a:r>
          </a:p>
          <a:p>
            <a:pPr marL="0" lvl="0" indent="0" algn="l" rtl="0">
              <a:spcBef>
                <a:spcPts val="600"/>
              </a:spcBef>
              <a:spcAft>
                <a:spcPts val="0"/>
              </a:spcAft>
              <a:buNone/>
            </a:pPr>
            <a:endParaRPr lang="en-US" sz="1000" b="1" dirty="0">
              <a:solidFill>
                <a:schemeClr val="accent1"/>
              </a:solidFill>
            </a:endParaRPr>
          </a:p>
          <a:p>
            <a:pPr lvl="0" indent="-355600">
              <a:buClr>
                <a:srgbClr val="3468BC"/>
              </a:buClr>
              <a:buSzPct val="140000"/>
            </a:pPr>
            <a:r>
              <a:rPr lang="en-US" sz="1200" dirty="0">
                <a:solidFill>
                  <a:srgbClr val="28324A"/>
                </a:solidFill>
              </a:rPr>
              <a:t>Invariant parameters assumption.</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Alternative SWIFT formulation for multiple strikes</a:t>
            </a:r>
          </a:p>
        </p:txBody>
      </p:sp>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New contributions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mc:AlternateContent xmlns:mc="http://schemas.openxmlformats.org/markup-compatibility/2006" xmlns:a14="http://schemas.microsoft.com/office/drawing/2010/main">
        <mc:Choice Requires="a14">
          <p:sp>
            <p:nvSpPr>
              <p:cNvPr id="6" name="Google Shape;471;p14">
                <a:extLst>
                  <a:ext uri="{FF2B5EF4-FFF2-40B4-BE49-F238E27FC236}">
                    <a16:creationId xmlns:a16="http://schemas.microsoft.com/office/drawing/2014/main" id="{2C23C847-1B10-427A-AB3B-57E20ACAD051}"/>
                  </a:ext>
                </a:extLst>
              </p:cNvPr>
              <p:cNvSpPr txBox="1"/>
              <p:nvPr/>
            </p:nvSpPr>
            <p:spPr>
              <a:xfrm>
                <a:off x="465203" y="2872099"/>
                <a:ext cx="4672562" cy="715801"/>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sSub>
                            <m:sSubPr>
                              <m:ctrlPr>
                                <a:rPr lang="en-US" b="0" i="1" smtClean="0">
                                  <a:solidFill>
                                    <a:srgbClr val="28324A"/>
                                  </a:solidFill>
                                  <a:latin typeface="Cambria Math" panose="02040503050406030204" pitchFamily="18" charset="0"/>
                                  <a:ea typeface="Source Sans Pro"/>
                                  <a:sym typeface="Source Sans Pro"/>
                                </a:rPr>
                              </m:ctrlPr>
                            </m:sSubPr>
                            <m:e>
                              <m:r>
                                <m:rPr>
                                  <m:sty m:val="p"/>
                                </m:rPr>
                                <a:rPr lang="en-US" b="0" i="0" smtClean="0">
                                  <a:solidFill>
                                    <a:srgbClr val="28324A"/>
                                  </a:solidFill>
                                  <a:latin typeface="Cambria Math" panose="02040503050406030204" pitchFamily="18" charset="0"/>
                                  <a:ea typeface="Source Sans Pro"/>
                                  <a:sym typeface="Source Sans Pro"/>
                                </a:rPr>
                                <m:t>∇</m:t>
                              </m:r>
                            </m:e>
                            <m:sub>
                              <m:r>
                                <a:rPr lang="en-US" b="0" i="1" smtClean="0">
                                  <a:solidFill>
                                    <a:srgbClr val="28324A"/>
                                  </a:solidFill>
                                  <a:latin typeface="Cambria Math" panose="02040503050406030204" pitchFamily="18" charset="0"/>
                                  <a:ea typeface="Source Sans Pro"/>
                                  <a:sym typeface="Source Sans Pro"/>
                                </a:rPr>
                                <m:t>𝜃</m:t>
                              </m:r>
                            </m:sub>
                          </m:sSub>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4</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r>
                        <a:rPr lang="en-US" b="0" i="1" smtClean="0">
                          <a:solidFill>
                            <a:srgbClr val="28324A"/>
                          </a:solidFill>
                          <a:latin typeface="Cambria Math" panose="02040503050406030204" pitchFamily="18" charset="0"/>
                          <a:ea typeface="Source Sans Pro"/>
                          <a:sym typeface="Source Sans Pro"/>
                        </a:rPr>
                        <m:t>𝐾</m:t>
                      </m:r>
                      <m:nary>
                        <m:naryPr>
                          <m:chr m:val="∑"/>
                          <m:ctrlPr>
                            <a:rPr lang="en-US" i="1">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ea typeface="Source Sans Pro"/>
                              <a:sym typeface="Source Sans Pro"/>
                            </a:rPr>
                            <m:t>𝑗</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sub>
                        <m:sup>
                          <m:sSub>
                            <m:sSubPr>
                              <m:ctrlPr>
                                <a:rPr lang="en-US"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𝐽</m:t>
                              </m:r>
                            </m:e>
                            <m:sub>
                              <m:r>
                                <a:rPr lang="en-US" b="0" i="1" smtClean="0">
                                  <a:solidFill>
                                    <a:srgbClr val="28324A"/>
                                  </a:solidFill>
                                  <a:latin typeface="Cambria Math" panose="02040503050406030204" pitchFamily="18" charset="0"/>
                                  <a:ea typeface="Source Sans Pro"/>
                                  <a:sym typeface="Source Sans Pro"/>
                                </a:rPr>
                                <m:t>𝑑</m:t>
                              </m:r>
                            </m:sub>
                          </m:sSub>
                        </m:sup>
                        <m:e>
                          <m:r>
                            <a:rPr lang="en-US" i="1">
                              <a:solidFill>
                                <a:srgbClr val="28324A"/>
                              </a:solidFill>
                              <a:latin typeface="Cambria Math" panose="02040503050406030204" pitchFamily="18" charset="0"/>
                              <a:ea typeface="Source Sans Pro"/>
                              <a:sym typeface="Source Sans Pro"/>
                            </a:rPr>
                            <m:t>𝑅𝑒</m:t>
                          </m:r>
                          <m:d>
                            <m:dPr>
                              <m:begChr m:val="{"/>
                              <m:endChr m:val="}"/>
                              <m:ctrlPr>
                                <a:rPr lang="en-US" i="1">
                                  <a:solidFill>
                                    <a:srgbClr val="28324A"/>
                                  </a:solidFill>
                                  <a:latin typeface="Cambria Math" panose="02040503050406030204" pitchFamily="18" charset="0"/>
                                  <a:ea typeface="Source Sans Pro"/>
                                  <a:sym typeface="Source Sans Pro"/>
                                </a:rPr>
                              </m:ctrlPr>
                            </m:dPr>
                            <m:e>
                              <m:r>
                                <a:rPr lang="en-US" i="1">
                                  <a:solidFill>
                                    <a:srgbClr val="28324A"/>
                                  </a:solidFill>
                                  <a:latin typeface="Cambria Math" panose="02040503050406030204" pitchFamily="18" charset="0"/>
                                  <a:ea typeface="Source Sans Pro"/>
                                  <a:sym typeface="Source Sans Pro"/>
                                </a:rPr>
                                <m:t>h</m:t>
                              </m:r>
                              <m:d>
                                <m:dPr>
                                  <m:ctrlPr>
                                    <a:rPr lang="en-US" i="1">
                                      <a:solidFill>
                                        <a:srgbClr val="28324A"/>
                                      </a:solidFill>
                                      <a:latin typeface="Cambria Math" panose="02040503050406030204" pitchFamily="18" charset="0"/>
                                      <a:ea typeface="Source Sans Pro"/>
                                      <a:sym typeface="Source Sans Pro"/>
                                    </a:rPr>
                                  </m:ctrlPr>
                                </m:dPr>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e>
                              </m:d>
                              <m:acc>
                                <m:accPr>
                                  <m:chr m:val="̂"/>
                                  <m:ctrlPr>
                                    <a:rPr lang="en-US" i="1">
                                      <a:solidFill>
                                        <a:srgbClr val="28324A"/>
                                      </a:solidFill>
                                      <a:latin typeface="Cambria Math" panose="02040503050406030204" pitchFamily="18" charset="0"/>
                                      <a:ea typeface="Source Sans Pro"/>
                                      <a:sym typeface="Source Sans Pro"/>
                                    </a:rPr>
                                  </m:ctrlPr>
                                </m:accPr>
                                <m:e>
                                  <m:r>
                                    <a:rPr lang="en-US" i="1">
                                      <a:solidFill>
                                        <a:srgbClr val="28324A"/>
                                      </a:solidFill>
                                      <a:latin typeface="Cambria Math" panose="02040503050406030204" pitchFamily="18" charset="0"/>
                                      <a:ea typeface="Source Sans Pro"/>
                                      <a:sym typeface="Source Sans Pro"/>
                                    </a:rPr>
                                    <m:t>𝑓</m:t>
                                  </m:r>
                                </m:e>
                              </m:acc>
                              <m:d>
                                <m:dPr>
                                  <m:ctrlPr>
                                    <a:rPr lang="en-US" i="1">
                                      <a:solidFill>
                                        <a:srgbClr val="28324A"/>
                                      </a:solidFill>
                                      <a:latin typeface="Cambria Math" panose="02040503050406030204" pitchFamily="18" charset="0"/>
                                      <a:ea typeface="Source Sans Pro"/>
                                      <a:sym typeface="Source Sans Pro"/>
                                    </a:rPr>
                                  </m:ctrlPr>
                                </m:dPr>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e>
                              </m:d>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𝑒</m:t>
                                  </m:r>
                                </m:e>
                                <m:sup>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𝑖</m:t>
                                  </m:r>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r>
                                    <a:rPr lang="en-US" i="1">
                                      <a:solidFill>
                                        <a:srgbClr val="28324A"/>
                                      </a:solidFill>
                                      <a:latin typeface="Cambria Math" panose="02040503050406030204" pitchFamily="18" charset="0"/>
                                      <a:ea typeface="Source Sans Pro"/>
                                      <a:sym typeface="Source Sans Pro"/>
                                    </a:rPr>
                                    <m:t>𝑥</m:t>
                                  </m:r>
                                </m:sup>
                              </m:sSup>
                              <m:sSub>
                                <m:sSubPr>
                                  <m:ctrlPr>
                                    <a:rPr lang="en-US" i="1">
                                      <a:solidFill>
                                        <a:srgbClr val="28324A"/>
                                      </a:solidFill>
                                      <a:latin typeface="Cambria Math" panose="02040503050406030204" pitchFamily="18" charset="0"/>
                                      <a:ea typeface="Source Sans Pro"/>
                                      <a:sym typeface="Source Sans Pro"/>
                                    </a:rPr>
                                  </m:ctrlPr>
                                </m:sSubPr>
                                <m:e>
                                  <m:acc>
                                    <m:accPr>
                                      <m:chr m:val="̅"/>
                                      <m:ctrlPr>
                                        <a:rPr lang="en-US" i="1">
                                          <a:solidFill>
                                            <a:srgbClr val="28324A"/>
                                          </a:solidFill>
                                          <a:latin typeface="Cambria Math" panose="02040503050406030204" pitchFamily="18" charset="0"/>
                                          <a:ea typeface="Source Sans Pro"/>
                                          <a:sym typeface="Source Sans Pro"/>
                                        </a:rPr>
                                      </m:ctrlPr>
                                    </m:accPr>
                                    <m:e>
                                      <m:r>
                                        <a:rPr lang="en-US" i="1">
                                          <a:solidFill>
                                            <a:srgbClr val="28324A"/>
                                          </a:solidFill>
                                          <a:latin typeface="Cambria Math" panose="02040503050406030204" pitchFamily="18" charset="0"/>
                                          <a:ea typeface="Source Sans Pro"/>
                                          <a:sym typeface="Source Sans Pro"/>
                                        </a:rPr>
                                        <m:t>𝑈</m:t>
                                      </m:r>
                                    </m:e>
                                  </m:acc>
                                </m:e>
                                <m:sub>
                                  <m:r>
                                    <a:rPr lang="en-US" i="1">
                                      <a:solidFill>
                                        <a:srgbClr val="28324A"/>
                                      </a:solidFill>
                                      <a:latin typeface="Cambria Math" panose="02040503050406030204" pitchFamily="18" charset="0"/>
                                      <a:ea typeface="Source Sans Pro"/>
                                      <a:sym typeface="Source Sans Pro"/>
                                    </a:rPr>
                                    <m:t>𝑗</m:t>
                                  </m:r>
                                </m:sub>
                              </m:sSub>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𝑐</m:t>
                              </m:r>
                              <m:r>
                                <a:rPr lang="en-US" i="1">
                                  <a:solidFill>
                                    <a:srgbClr val="28324A"/>
                                  </a:solidFill>
                                  <a:latin typeface="Cambria Math" panose="02040503050406030204" pitchFamily="18" charset="0"/>
                                  <a:ea typeface="Source Sans Pro"/>
                                  <a:sym typeface="Source Sans Pro"/>
                                </a:rPr>
                                <m:t>)</m:t>
                              </m:r>
                            </m:e>
                          </m:d>
                        </m:e>
                      </m:nary>
                    </m:oMath>
                  </m:oMathPara>
                </a14:m>
                <a:endParaRPr lang="en-US" b="0" dirty="0">
                  <a:solidFill>
                    <a:srgbClr val="28324A"/>
                  </a:solidFill>
                  <a:latin typeface="Source Sans Pro"/>
                  <a:ea typeface="Source Sans Pro"/>
                  <a:sym typeface="Source Sans Pro"/>
                </a:endParaRPr>
              </a:p>
            </p:txBody>
          </p:sp>
        </mc:Choice>
        <mc:Fallback xmlns="">
          <p:sp>
            <p:nvSpPr>
              <p:cNvPr id="6" name="Google Shape;471;p14">
                <a:extLst>
                  <a:ext uri="{FF2B5EF4-FFF2-40B4-BE49-F238E27FC236}">
                    <a16:creationId xmlns:a16="http://schemas.microsoft.com/office/drawing/2014/main" id="{2C23C847-1B10-427A-AB3B-57E20ACAD051}"/>
                  </a:ext>
                </a:extLst>
              </p:cNvPr>
              <p:cNvSpPr txBox="1">
                <a:spLocks noRot="1" noChangeAspect="1" noMove="1" noResize="1" noEditPoints="1" noAdjustHandles="1" noChangeArrowheads="1" noChangeShapeType="1" noTextEdit="1"/>
              </p:cNvSpPr>
              <p:nvPr/>
            </p:nvSpPr>
            <p:spPr>
              <a:xfrm>
                <a:off x="465203" y="2872099"/>
                <a:ext cx="4672562" cy="715801"/>
              </a:xfrm>
              <a:prstGeom prst="rect">
                <a:avLst/>
              </a:prstGeom>
              <a:blipFill>
                <a:blip r:embed="rId3"/>
                <a:stretch>
                  <a:fillRect b="-84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71013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36" y="1238850"/>
            <a:ext cx="4006229"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accent1"/>
                </a:solidFill>
              </a:rPr>
              <a:t>Gradient computation</a:t>
            </a:r>
          </a:p>
          <a:p>
            <a:pPr marL="0" lvl="0" indent="0" algn="l" rtl="0">
              <a:spcBef>
                <a:spcPts val="600"/>
              </a:spcBef>
              <a:spcAft>
                <a:spcPts val="0"/>
              </a:spcAft>
              <a:buNone/>
            </a:pPr>
            <a:endParaRPr lang="en-US" sz="1000" b="1" dirty="0">
              <a:solidFill>
                <a:schemeClr val="accent1"/>
              </a:solidFill>
            </a:endParaRPr>
          </a:p>
          <a:p>
            <a:pPr lvl="0" indent="-355600">
              <a:buClr>
                <a:srgbClr val="3468BC"/>
              </a:buClr>
              <a:buSzPct val="140000"/>
            </a:pPr>
            <a:r>
              <a:rPr lang="en-US" sz="1200" dirty="0">
                <a:solidFill>
                  <a:srgbClr val="28324A"/>
                </a:solidFill>
              </a:rPr>
              <a:t>Invariant parameters assumption.</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Alternative SWIFT formulation for multiple strikes</a:t>
            </a:r>
          </a:p>
        </p:txBody>
      </p:sp>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New contributions</a:t>
            </a:r>
            <a:endParaRPr dirty="0"/>
          </a:p>
        </p:txBody>
      </p:sp>
      <p:sp>
        <p:nvSpPr>
          <p:cNvPr id="525" name="Google Shape;525;p20"/>
          <p:cNvSpPr txBox="1">
            <a:spLocks noGrp="1"/>
          </p:cNvSpPr>
          <p:nvPr>
            <p:ph type="body" idx="2"/>
          </p:nvPr>
        </p:nvSpPr>
        <p:spPr>
          <a:xfrm>
            <a:off x="5137767" y="1238850"/>
            <a:ext cx="2874695"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chemeClr val="accent1"/>
                </a:solidFill>
              </a:rPr>
              <a:t>Speed-up techniques</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Extension of previous techniques to the gradient computation.</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Reusing computations through all calibration steps.</a:t>
            </a:r>
          </a:p>
          <a:p>
            <a:pPr lvl="0" indent="-355600">
              <a:buClr>
                <a:srgbClr val="3468BC"/>
              </a:buClr>
              <a:buSzPct val="140000"/>
            </a:pPr>
            <a:endParaRPr lang="en-US" sz="1200" dirty="0">
              <a:solidFill>
                <a:srgbClr val="28324A"/>
              </a:solidFill>
            </a:endParaRPr>
          </a:p>
          <a:p>
            <a:pPr lvl="0" indent="-355600">
              <a:buClr>
                <a:srgbClr val="3468BC"/>
              </a:buClr>
              <a:buSzPct val="140000"/>
            </a:pPr>
            <a:r>
              <a:rPr lang="en-US" sz="1200" dirty="0">
                <a:solidFill>
                  <a:srgbClr val="28324A"/>
                </a:solidFill>
              </a:rPr>
              <a:t>Reusing computations between price and gradient.</a:t>
            </a:r>
            <a:endParaRPr sz="1200" b="1" dirty="0">
              <a:solidFill>
                <a:schemeClr val="accent1"/>
              </a:solidFill>
            </a:endParaRP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mc:AlternateContent xmlns:mc="http://schemas.openxmlformats.org/markup-compatibility/2006" xmlns:a14="http://schemas.microsoft.com/office/drawing/2010/main">
        <mc:Choice Requires="a14">
          <p:sp>
            <p:nvSpPr>
              <p:cNvPr id="6" name="Google Shape;471;p14">
                <a:extLst>
                  <a:ext uri="{FF2B5EF4-FFF2-40B4-BE49-F238E27FC236}">
                    <a16:creationId xmlns:a16="http://schemas.microsoft.com/office/drawing/2014/main" id="{2C23C847-1B10-427A-AB3B-57E20ACAD051}"/>
                  </a:ext>
                </a:extLst>
              </p:cNvPr>
              <p:cNvSpPr txBox="1"/>
              <p:nvPr/>
            </p:nvSpPr>
            <p:spPr>
              <a:xfrm>
                <a:off x="465203" y="2872099"/>
                <a:ext cx="4672562" cy="715801"/>
              </a:xfrm>
              <a:prstGeom prst="rect">
                <a:avLst/>
              </a:prstGeom>
              <a:noFill/>
              <a:ln>
                <a:noFill/>
              </a:ln>
            </p:spPr>
            <p:txBody>
              <a:bodyPr spcFirstLastPara="1" wrap="square" lIns="91425" tIns="91425" rIns="91425" bIns="91425" anchor="t" anchorCtr="0">
                <a:noAutofit/>
              </a:bodyPr>
              <a:lstStyle/>
              <a:p>
                <a:pPr lvl="0" algn="ctr">
                  <a:spcBef>
                    <a:spcPts val="600"/>
                  </a:spcBef>
                </a:pPr>
                <a14:m>
                  <m:oMathPara xmlns:m="http://schemas.openxmlformats.org/officeDocument/2006/math">
                    <m:oMathParaPr>
                      <m:jc m:val="centerGroup"/>
                    </m:oMathParaPr>
                    <m:oMath xmlns:m="http://schemas.openxmlformats.org/officeDocument/2006/math">
                      <m:sSub>
                        <m:sSubPr>
                          <m:ctrlPr>
                            <a:rPr lang="en-US" b="0" i="1" smtClean="0">
                              <a:solidFill>
                                <a:srgbClr val="28324A"/>
                              </a:solidFill>
                              <a:latin typeface="Cambria Math" panose="02040503050406030204" pitchFamily="18" charset="0"/>
                              <a:ea typeface="Source Sans Pro"/>
                              <a:sym typeface="Source Sans Pro"/>
                            </a:rPr>
                          </m:ctrlPr>
                        </m:sSubPr>
                        <m:e>
                          <m:sSub>
                            <m:sSubPr>
                              <m:ctrlPr>
                                <a:rPr lang="en-US" b="0" i="1" smtClean="0">
                                  <a:solidFill>
                                    <a:srgbClr val="28324A"/>
                                  </a:solidFill>
                                  <a:latin typeface="Cambria Math" panose="02040503050406030204" pitchFamily="18" charset="0"/>
                                  <a:ea typeface="Source Sans Pro"/>
                                  <a:sym typeface="Source Sans Pro"/>
                                </a:rPr>
                              </m:ctrlPr>
                            </m:sSubPr>
                            <m:e>
                              <m:r>
                                <m:rPr>
                                  <m:sty m:val="p"/>
                                </m:rPr>
                                <a:rPr lang="en-US" b="0" i="0" smtClean="0">
                                  <a:solidFill>
                                    <a:srgbClr val="28324A"/>
                                  </a:solidFill>
                                  <a:latin typeface="Cambria Math" panose="02040503050406030204" pitchFamily="18" charset="0"/>
                                  <a:ea typeface="Source Sans Pro"/>
                                  <a:sym typeface="Source Sans Pro"/>
                                </a:rPr>
                                <m:t>∇</m:t>
                              </m:r>
                            </m:e>
                            <m:sub>
                              <m:r>
                                <a:rPr lang="en-US" b="0" i="1" smtClean="0">
                                  <a:solidFill>
                                    <a:srgbClr val="28324A"/>
                                  </a:solidFill>
                                  <a:latin typeface="Cambria Math" panose="02040503050406030204" pitchFamily="18" charset="0"/>
                                  <a:ea typeface="Source Sans Pro"/>
                                  <a:sym typeface="Source Sans Pro"/>
                                </a:rPr>
                                <m:t>𝜃</m:t>
                              </m:r>
                            </m:sub>
                          </m:sSub>
                          <m:r>
                            <a:rPr lang="en-US" b="0" i="1" smtClean="0">
                              <a:solidFill>
                                <a:srgbClr val="28324A"/>
                              </a:solidFill>
                              <a:latin typeface="Cambria Math" panose="02040503050406030204" pitchFamily="18" charset="0"/>
                              <a:ea typeface="Source Sans Pro"/>
                              <a:sym typeface="Source Sans Pro"/>
                            </a:rPr>
                            <m:t>𝑣</m:t>
                          </m:r>
                        </m:e>
                        <m:sub>
                          <m:r>
                            <a:rPr lang="en-US" b="0" i="1" smtClean="0">
                              <a:solidFill>
                                <a:srgbClr val="28324A"/>
                              </a:solidFill>
                              <a:latin typeface="Cambria Math" panose="02040503050406030204" pitchFamily="18" charset="0"/>
                              <a:ea typeface="Source Sans Pro"/>
                              <a:sym typeface="Source Sans Pro"/>
                            </a:rPr>
                            <m:t>4</m:t>
                          </m:r>
                        </m:sub>
                      </m:sSub>
                      <m:d>
                        <m:dPr>
                          <m:ctrlPr>
                            <a:rPr lang="en-US" b="0" i="1" smtClean="0">
                              <a:solidFill>
                                <a:srgbClr val="28324A"/>
                              </a:solidFill>
                              <a:latin typeface="Cambria Math" panose="02040503050406030204" pitchFamily="18" charset="0"/>
                              <a:ea typeface="Source Sans Pro"/>
                              <a:sym typeface="Source Sans Pro"/>
                            </a:rPr>
                          </m:ctrlPr>
                        </m:dPr>
                        <m:e>
                          <m:r>
                            <a:rPr lang="en-US" b="0" i="1" smtClean="0">
                              <a:solidFill>
                                <a:srgbClr val="28324A"/>
                              </a:solidFill>
                              <a:latin typeface="Cambria Math" panose="02040503050406030204" pitchFamily="18" charset="0"/>
                              <a:ea typeface="Source Sans Pro"/>
                              <a:sym typeface="Source Sans Pro"/>
                            </a:rPr>
                            <m:t>𝑥</m:t>
                          </m:r>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𝜏</m:t>
                          </m:r>
                        </m:e>
                      </m:d>
                      <m:r>
                        <a:rPr lang="en-US" b="0" i="1" smtClean="0">
                          <a:solidFill>
                            <a:srgbClr val="28324A"/>
                          </a:solidFill>
                          <a:latin typeface="Cambria Math" panose="02040503050406030204" pitchFamily="18" charset="0"/>
                          <a:ea typeface="Source Sans Pro"/>
                          <a:sym typeface="Source Sans Pro"/>
                        </a:rPr>
                        <m:t>=</m:t>
                      </m:r>
                      <m:sSup>
                        <m:sSupPr>
                          <m:ctrlPr>
                            <a:rPr lang="en-US" b="0" i="1" smtClean="0">
                              <a:solidFill>
                                <a:srgbClr val="28324A"/>
                              </a:solidFill>
                              <a:latin typeface="Cambria Math" panose="02040503050406030204" pitchFamily="18" charset="0"/>
                              <a:ea typeface="Source Sans Pro"/>
                              <a:sym typeface="Source Sans Pro"/>
                            </a:rPr>
                          </m:ctrlPr>
                        </m:sSupPr>
                        <m:e>
                          <m:r>
                            <a:rPr lang="en-US" b="0" i="1" smtClean="0">
                              <a:solidFill>
                                <a:srgbClr val="28324A"/>
                              </a:solidFill>
                              <a:latin typeface="Cambria Math" panose="02040503050406030204" pitchFamily="18" charset="0"/>
                              <a:ea typeface="Source Sans Pro"/>
                              <a:sym typeface="Source Sans Pro"/>
                            </a:rPr>
                            <m:t>𝑒</m:t>
                          </m:r>
                        </m:e>
                        <m:sup>
                          <m:r>
                            <a:rPr lang="en-US" b="0" i="1" smtClean="0">
                              <a:solidFill>
                                <a:srgbClr val="28324A"/>
                              </a:solidFill>
                              <a:latin typeface="Cambria Math" panose="02040503050406030204" pitchFamily="18" charset="0"/>
                              <a:ea typeface="Source Sans Pro"/>
                              <a:sym typeface="Source Sans Pro"/>
                            </a:rPr>
                            <m:t>−</m:t>
                          </m:r>
                          <m:r>
                            <a:rPr lang="en-US" b="0" i="1" smtClean="0">
                              <a:solidFill>
                                <a:srgbClr val="28324A"/>
                              </a:solidFill>
                              <a:latin typeface="Cambria Math" panose="02040503050406030204" pitchFamily="18" charset="0"/>
                              <a:ea typeface="Source Sans Pro"/>
                              <a:sym typeface="Source Sans Pro"/>
                            </a:rPr>
                            <m:t>𝑟</m:t>
                          </m:r>
                          <m:r>
                            <a:rPr lang="en-US" b="0" i="1" smtClean="0">
                              <a:solidFill>
                                <a:srgbClr val="28324A"/>
                              </a:solidFill>
                              <a:latin typeface="Cambria Math" panose="02040503050406030204" pitchFamily="18" charset="0"/>
                              <a:ea typeface="Source Sans Pro"/>
                              <a:sym typeface="Source Sans Pro"/>
                            </a:rPr>
                            <m:t>𝜏</m:t>
                          </m:r>
                        </m:sup>
                      </m:sSup>
                      <m:r>
                        <a:rPr lang="en-US" b="0" i="1" smtClean="0">
                          <a:solidFill>
                            <a:srgbClr val="28324A"/>
                          </a:solidFill>
                          <a:latin typeface="Cambria Math" panose="02040503050406030204" pitchFamily="18" charset="0"/>
                          <a:ea typeface="Source Sans Pro"/>
                          <a:sym typeface="Source Sans Pro"/>
                        </a:rPr>
                        <m:t>𝐾</m:t>
                      </m:r>
                      <m:nary>
                        <m:naryPr>
                          <m:chr m:val="∑"/>
                          <m:ctrlPr>
                            <a:rPr lang="en-US" i="1">
                              <a:solidFill>
                                <a:srgbClr val="28324A"/>
                              </a:solidFill>
                              <a:latin typeface="Cambria Math" panose="02040503050406030204" pitchFamily="18" charset="0"/>
                              <a:ea typeface="Source Sans Pro"/>
                              <a:sym typeface="Source Sans Pro"/>
                            </a:rPr>
                          </m:ctrlPr>
                        </m:naryPr>
                        <m:sub>
                          <m:r>
                            <a:rPr lang="en-US" b="0" i="1" smtClean="0">
                              <a:solidFill>
                                <a:srgbClr val="28324A"/>
                              </a:solidFill>
                              <a:latin typeface="Cambria Math" panose="02040503050406030204" pitchFamily="18" charset="0"/>
                              <a:ea typeface="Source Sans Pro"/>
                              <a:sym typeface="Source Sans Pro"/>
                            </a:rPr>
                            <m:t>𝑗</m:t>
                          </m:r>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1</m:t>
                          </m:r>
                        </m:sub>
                        <m:sup>
                          <m:sSub>
                            <m:sSubPr>
                              <m:ctrlPr>
                                <a:rPr lang="en-US" i="1" smtClean="0">
                                  <a:solidFill>
                                    <a:srgbClr val="28324A"/>
                                  </a:solidFill>
                                  <a:latin typeface="Cambria Math" panose="02040503050406030204" pitchFamily="18" charset="0"/>
                                  <a:ea typeface="Source Sans Pro"/>
                                  <a:sym typeface="Source Sans Pro"/>
                                </a:rPr>
                              </m:ctrlPr>
                            </m:sSubPr>
                            <m:e>
                              <m:r>
                                <a:rPr lang="en-US" b="0" i="1" smtClean="0">
                                  <a:solidFill>
                                    <a:srgbClr val="28324A"/>
                                  </a:solidFill>
                                  <a:latin typeface="Cambria Math" panose="02040503050406030204" pitchFamily="18" charset="0"/>
                                  <a:ea typeface="Source Sans Pro"/>
                                  <a:sym typeface="Source Sans Pro"/>
                                </a:rPr>
                                <m:t>𝐽</m:t>
                              </m:r>
                            </m:e>
                            <m:sub>
                              <m:r>
                                <a:rPr lang="en-US" b="0" i="1" smtClean="0">
                                  <a:solidFill>
                                    <a:srgbClr val="28324A"/>
                                  </a:solidFill>
                                  <a:latin typeface="Cambria Math" panose="02040503050406030204" pitchFamily="18" charset="0"/>
                                  <a:ea typeface="Source Sans Pro"/>
                                  <a:sym typeface="Source Sans Pro"/>
                                </a:rPr>
                                <m:t>𝑑</m:t>
                              </m:r>
                            </m:sub>
                          </m:sSub>
                        </m:sup>
                        <m:e>
                          <m:r>
                            <a:rPr lang="en-US" i="1">
                              <a:solidFill>
                                <a:srgbClr val="28324A"/>
                              </a:solidFill>
                              <a:latin typeface="Cambria Math" panose="02040503050406030204" pitchFamily="18" charset="0"/>
                              <a:ea typeface="Source Sans Pro"/>
                              <a:sym typeface="Source Sans Pro"/>
                            </a:rPr>
                            <m:t>𝑅𝑒</m:t>
                          </m:r>
                          <m:d>
                            <m:dPr>
                              <m:begChr m:val="{"/>
                              <m:endChr m:val="}"/>
                              <m:ctrlPr>
                                <a:rPr lang="en-US" i="1">
                                  <a:solidFill>
                                    <a:srgbClr val="28324A"/>
                                  </a:solidFill>
                                  <a:latin typeface="Cambria Math" panose="02040503050406030204" pitchFamily="18" charset="0"/>
                                  <a:ea typeface="Source Sans Pro"/>
                                  <a:sym typeface="Source Sans Pro"/>
                                </a:rPr>
                              </m:ctrlPr>
                            </m:dPr>
                            <m:e>
                              <m:r>
                                <a:rPr lang="en-US" i="1">
                                  <a:solidFill>
                                    <a:srgbClr val="28324A"/>
                                  </a:solidFill>
                                  <a:latin typeface="Cambria Math" panose="02040503050406030204" pitchFamily="18" charset="0"/>
                                  <a:ea typeface="Source Sans Pro"/>
                                  <a:sym typeface="Source Sans Pro"/>
                                </a:rPr>
                                <m:t>h</m:t>
                              </m:r>
                              <m:d>
                                <m:dPr>
                                  <m:ctrlPr>
                                    <a:rPr lang="en-US" i="1">
                                      <a:solidFill>
                                        <a:srgbClr val="28324A"/>
                                      </a:solidFill>
                                      <a:latin typeface="Cambria Math" panose="02040503050406030204" pitchFamily="18" charset="0"/>
                                      <a:ea typeface="Source Sans Pro"/>
                                      <a:sym typeface="Source Sans Pro"/>
                                    </a:rPr>
                                  </m:ctrlPr>
                                </m:dPr>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e>
                              </m:d>
                              <m:acc>
                                <m:accPr>
                                  <m:chr m:val="̂"/>
                                  <m:ctrlPr>
                                    <a:rPr lang="en-US" i="1">
                                      <a:solidFill>
                                        <a:srgbClr val="28324A"/>
                                      </a:solidFill>
                                      <a:latin typeface="Cambria Math" panose="02040503050406030204" pitchFamily="18" charset="0"/>
                                      <a:ea typeface="Source Sans Pro"/>
                                      <a:sym typeface="Source Sans Pro"/>
                                    </a:rPr>
                                  </m:ctrlPr>
                                </m:accPr>
                                <m:e>
                                  <m:r>
                                    <a:rPr lang="en-US" i="1">
                                      <a:solidFill>
                                        <a:srgbClr val="28324A"/>
                                      </a:solidFill>
                                      <a:latin typeface="Cambria Math" panose="02040503050406030204" pitchFamily="18" charset="0"/>
                                      <a:ea typeface="Source Sans Pro"/>
                                      <a:sym typeface="Source Sans Pro"/>
                                    </a:rPr>
                                    <m:t>𝑓</m:t>
                                  </m:r>
                                </m:e>
                              </m:acc>
                              <m:d>
                                <m:dPr>
                                  <m:ctrlPr>
                                    <a:rPr lang="en-US" i="1">
                                      <a:solidFill>
                                        <a:srgbClr val="28324A"/>
                                      </a:solidFill>
                                      <a:latin typeface="Cambria Math" panose="02040503050406030204" pitchFamily="18" charset="0"/>
                                      <a:ea typeface="Source Sans Pro"/>
                                      <a:sym typeface="Source Sans Pro"/>
                                    </a:rPr>
                                  </m:ctrlPr>
                                </m:dPr>
                                <m:e>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e>
                              </m:d>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𝑒</m:t>
                                  </m:r>
                                </m:e>
                                <m:sup>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𝑖</m:t>
                                  </m:r>
                                  <m:sSub>
                                    <m:sSubPr>
                                      <m:ctrlPr>
                                        <a:rPr lang="en-US" i="1">
                                          <a:solidFill>
                                            <a:srgbClr val="28324A"/>
                                          </a:solidFill>
                                          <a:latin typeface="Cambria Math" panose="02040503050406030204" pitchFamily="18" charset="0"/>
                                          <a:ea typeface="Source Sans Pro"/>
                                          <a:sym typeface="Source Sans Pro"/>
                                        </a:rPr>
                                      </m:ctrlPr>
                                    </m:sSubPr>
                                    <m:e>
                                      <m:r>
                                        <a:rPr lang="en-US" i="1">
                                          <a:solidFill>
                                            <a:srgbClr val="28324A"/>
                                          </a:solidFill>
                                          <a:latin typeface="Cambria Math" panose="02040503050406030204" pitchFamily="18" charset="0"/>
                                          <a:ea typeface="Source Sans Pro"/>
                                          <a:sym typeface="Source Sans Pro"/>
                                        </a:rPr>
                                        <m:t>𝑢</m:t>
                                      </m:r>
                                    </m:e>
                                    <m:sub>
                                      <m:r>
                                        <a:rPr lang="en-US" i="1">
                                          <a:solidFill>
                                            <a:srgbClr val="28324A"/>
                                          </a:solidFill>
                                          <a:latin typeface="Cambria Math" panose="02040503050406030204" pitchFamily="18" charset="0"/>
                                          <a:ea typeface="Source Sans Pro"/>
                                          <a:sym typeface="Source Sans Pro"/>
                                        </a:rPr>
                                        <m:t>𝑗</m:t>
                                      </m:r>
                                    </m:sub>
                                  </m:sSub>
                                  <m:sSup>
                                    <m:sSupPr>
                                      <m:ctrlPr>
                                        <a:rPr lang="en-US" i="1">
                                          <a:solidFill>
                                            <a:srgbClr val="28324A"/>
                                          </a:solidFill>
                                          <a:latin typeface="Cambria Math" panose="02040503050406030204" pitchFamily="18" charset="0"/>
                                          <a:ea typeface="Source Sans Pro"/>
                                          <a:sym typeface="Source Sans Pro"/>
                                        </a:rPr>
                                      </m:ctrlPr>
                                    </m:sSupPr>
                                    <m:e>
                                      <m:r>
                                        <a:rPr lang="en-US" i="1">
                                          <a:solidFill>
                                            <a:srgbClr val="28324A"/>
                                          </a:solidFill>
                                          <a:latin typeface="Cambria Math" panose="02040503050406030204" pitchFamily="18" charset="0"/>
                                          <a:ea typeface="Source Sans Pro"/>
                                          <a:sym typeface="Source Sans Pro"/>
                                        </a:rPr>
                                        <m:t>2</m:t>
                                      </m:r>
                                    </m:e>
                                    <m:sup>
                                      <m:r>
                                        <a:rPr lang="en-US" i="1">
                                          <a:solidFill>
                                            <a:srgbClr val="28324A"/>
                                          </a:solidFill>
                                          <a:latin typeface="Cambria Math" panose="02040503050406030204" pitchFamily="18" charset="0"/>
                                          <a:ea typeface="Source Sans Pro"/>
                                          <a:sym typeface="Source Sans Pro"/>
                                        </a:rPr>
                                        <m:t>𝑚</m:t>
                                      </m:r>
                                    </m:sup>
                                  </m:sSup>
                                  <m:r>
                                    <a:rPr lang="en-US" i="1">
                                      <a:solidFill>
                                        <a:srgbClr val="28324A"/>
                                      </a:solidFill>
                                      <a:latin typeface="Cambria Math" panose="02040503050406030204" pitchFamily="18" charset="0"/>
                                      <a:ea typeface="Source Sans Pro"/>
                                      <a:sym typeface="Source Sans Pro"/>
                                    </a:rPr>
                                    <m:t>𝑥</m:t>
                                  </m:r>
                                </m:sup>
                              </m:sSup>
                              <m:sSub>
                                <m:sSubPr>
                                  <m:ctrlPr>
                                    <a:rPr lang="en-US" i="1">
                                      <a:solidFill>
                                        <a:srgbClr val="28324A"/>
                                      </a:solidFill>
                                      <a:latin typeface="Cambria Math" panose="02040503050406030204" pitchFamily="18" charset="0"/>
                                      <a:ea typeface="Source Sans Pro"/>
                                      <a:sym typeface="Source Sans Pro"/>
                                    </a:rPr>
                                  </m:ctrlPr>
                                </m:sSubPr>
                                <m:e>
                                  <m:acc>
                                    <m:accPr>
                                      <m:chr m:val="̅"/>
                                      <m:ctrlPr>
                                        <a:rPr lang="en-US" i="1">
                                          <a:solidFill>
                                            <a:srgbClr val="28324A"/>
                                          </a:solidFill>
                                          <a:latin typeface="Cambria Math" panose="02040503050406030204" pitchFamily="18" charset="0"/>
                                          <a:ea typeface="Source Sans Pro"/>
                                          <a:sym typeface="Source Sans Pro"/>
                                        </a:rPr>
                                      </m:ctrlPr>
                                    </m:accPr>
                                    <m:e>
                                      <m:r>
                                        <a:rPr lang="en-US" i="1">
                                          <a:solidFill>
                                            <a:srgbClr val="28324A"/>
                                          </a:solidFill>
                                          <a:latin typeface="Cambria Math" panose="02040503050406030204" pitchFamily="18" charset="0"/>
                                          <a:ea typeface="Source Sans Pro"/>
                                          <a:sym typeface="Source Sans Pro"/>
                                        </a:rPr>
                                        <m:t>𝑈</m:t>
                                      </m:r>
                                    </m:e>
                                  </m:acc>
                                </m:e>
                                <m:sub>
                                  <m:r>
                                    <a:rPr lang="en-US" i="1">
                                      <a:solidFill>
                                        <a:srgbClr val="28324A"/>
                                      </a:solidFill>
                                      <a:latin typeface="Cambria Math" panose="02040503050406030204" pitchFamily="18" charset="0"/>
                                      <a:ea typeface="Source Sans Pro"/>
                                      <a:sym typeface="Source Sans Pro"/>
                                    </a:rPr>
                                    <m:t>𝑗</m:t>
                                  </m:r>
                                </m:sub>
                              </m:sSub>
                              <m:r>
                                <a:rPr lang="en-US" i="1">
                                  <a:solidFill>
                                    <a:srgbClr val="28324A"/>
                                  </a:solidFill>
                                  <a:latin typeface="Cambria Math" panose="02040503050406030204" pitchFamily="18" charset="0"/>
                                  <a:ea typeface="Source Sans Pro"/>
                                  <a:sym typeface="Source Sans Pro"/>
                                </a:rPr>
                                <m:t>(</m:t>
                              </m:r>
                              <m:r>
                                <a:rPr lang="en-US" i="1">
                                  <a:solidFill>
                                    <a:srgbClr val="28324A"/>
                                  </a:solidFill>
                                  <a:latin typeface="Cambria Math" panose="02040503050406030204" pitchFamily="18" charset="0"/>
                                  <a:ea typeface="Source Sans Pro"/>
                                  <a:sym typeface="Source Sans Pro"/>
                                </a:rPr>
                                <m:t>𝑐</m:t>
                              </m:r>
                              <m:r>
                                <a:rPr lang="en-US" i="1">
                                  <a:solidFill>
                                    <a:srgbClr val="28324A"/>
                                  </a:solidFill>
                                  <a:latin typeface="Cambria Math" panose="02040503050406030204" pitchFamily="18" charset="0"/>
                                  <a:ea typeface="Source Sans Pro"/>
                                  <a:sym typeface="Source Sans Pro"/>
                                </a:rPr>
                                <m:t>)</m:t>
                              </m:r>
                            </m:e>
                          </m:d>
                        </m:e>
                      </m:nary>
                    </m:oMath>
                  </m:oMathPara>
                </a14:m>
                <a:endParaRPr lang="en-US" b="0" dirty="0">
                  <a:solidFill>
                    <a:srgbClr val="28324A"/>
                  </a:solidFill>
                  <a:latin typeface="Source Sans Pro"/>
                  <a:ea typeface="Source Sans Pro"/>
                  <a:sym typeface="Source Sans Pro"/>
                </a:endParaRPr>
              </a:p>
            </p:txBody>
          </p:sp>
        </mc:Choice>
        <mc:Fallback xmlns="">
          <p:sp>
            <p:nvSpPr>
              <p:cNvPr id="6" name="Google Shape;471;p14">
                <a:extLst>
                  <a:ext uri="{FF2B5EF4-FFF2-40B4-BE49-F238E27FC236}">
                    <a16:creationId xmlns:a16="http://schemas.microsoft.com/office/drawing/2014/main" id="{2C23C847-1B10-427A-AB3B-57E20ACAD051}"/>
                  </a:ext>
                </a:extLst>
              </p:cNvPr>
              <p:cNvSpPr txBox="1">
                <a:spLocks noRot="1" noChangeAspect="1" noMove="1" noResize="1" noEditPoints="1" noAdjustHandles="1" noChangeArrowheads="1" noChangeShapeType="1" noTextEdit="1"/>
              </p:cNvSpPr>
              <p:nvPr/>
            </p:nvSpPr>
            <p:spPr>
              <a:xfrm>
                <a:off x="465203" y="2872099"/>
                <a:ext cx="4672562" cy="715801"/>
              </a:xfrm>
              <a:prstGeom prst="rect">
                <a:avLst/>
              </a:prstGeom>
              <a:blipFill>
                <a:blip r:embed="rId3"/>
                <a:stretch>
                  <a:fillRect b="-84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36471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Option calibration</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Minimization problem approach</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b="1" dirty="0">
                <a:solidFill>
                  <a:srgbClr val="3C78D8"/>
                </a:solidFill>
                <a:latin typeface="Oswald"/>
                <a:sym typeface="Oswald"/>
              </a:rPr>
              <a:t>5</a:t>
            </a:r>
            <a:endParaRPr lang="en-US"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1915434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a calibrated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473FE83D-92DF-4A33-9E67-432E90FFAD08}"/>
                  </a:ext>
                </a:extLst>
              </p:cNvPr>
              <p:cNvSpPr/>
              <p:nvPr/>
            </p:nvSpPr>
            <p:spPr>
              <a:xfrm>
                <a:off x="359325" y="2050038"/>
                <a:ext cx="1428750" cy="111125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bg1"/>
                    </a:solidFill>
                    <a:latin typeface="Source Sans Pro"/>
                    <a:ea typeface="Source Sans Pro"/>
                    <a:cs typeface="Source Sans Pro"/>
                    <a:sym typeface="Source Sans Pro"/>
                  </a:rPr>
                  <a:t>Strike/expiry</a:t>
                </a:r>
              </a:p>
              <a:p>
                <a:pPr lvl="0" algn="ctr"/>
                <a:r>
                  <a:rPr lang="en-US" b="1" dirty="0">
                    <a:solidFill>
                      <a:schemeClr val="bg1"/>
                    </a:solidFill>
                    <a:latin typeface="Source Sans Pro"/>
                    <a:ea typeface="Source Sans Pro"/>
                    <a:cs typeface="Source Sans Pro"/>
                    <a:sym typeface="Source Sans Pro"/>
                  </a:rPr>
                  <a:t>pairs</a:t>
                </a:r>
              </a:p>
              <a:p>
                <a:pPr lvl="0" algn="ctr"/>
                <a14:m>
                  <m:oMathPara xmlns:m="http://schemas.openxmlformats.org/officeDocument/2006/math">
                    <m:oMathParaPr>
                      <m:jc m:val="centerGroup"/>
                    </m:oMathParaPr>
                    <m:oMath xmlns:m="http://schemas.openxmlformats.org/officeDocument/2006/math">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m:t>
                          </m:r>
                          <m:r>
                            <a:rPr lang="ar-AE" b="1" i="1">
                              <a:solidFill>
                                <a:schemeClr val="bg1"/>
                              </a:solidFill>
                              <a:latin typeface="Cambria Math" panose="02040503050406030204" pitchFamily="18" charset="0"/>
                              <a:ea typeface="Source Sans Pro"/>
                              <a:sym typeface="Source Sans Pro"/>
                            </a:rPr>
                            <m:t>𝑲</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𝝉</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oMath>
                  </m:oMathPara>
                </a14:m>
                <a:endParaRPr lang="ar-AE" b="1" dirty="0">
                  <a:solidFill>
                    <a:schemeClr val="bg1"/>
                  </a:solidFill>
                  <a:latin typeface="Source Sans Pro"/>
                  <a:ea typeface="Source Sans Pro"/>
                  <a:cs typeface="Source Sans Pro"/>
                  <a:sym typeface="Source Sans Pro"/>
                </a:endParaRPr>
              </a:p>
            </p:txBody>
          </p:sp>
        </mc:Choice>
        <mc:Fallback xmlns="">
          <p:sp>
            <p:nvSpPr>
              <p:cNvPr id="2" name="Rectangle: Rounded Corners 1">
                <a:extLst>
                  <a:ext uri="{FF2B5EF4-FFF2-40B4-BE49-F238E27FC236}">
                    <a16:creationId xmlns:a16="http://schemas.microsoft.com/office/drawing/2014/main" id="{473FE83D-92DF-4A33-9E67-432E90FFAD08}"/>
                  </a:ext>
                </a:extLst>
              </p:cNvPr>
              <p:cNvSpPr>
                <a:spLocks noRot="1" noChangeAspect="1" noMove="1" noResize="1" noEditPoints="1" noAdjustHandles="1" noChangeArrowheads="1" noChangeShapeType="1" noTextEdit="1"/>
              </p:cNvSpPr>
              <p:nvPr/>
            </p:nvSpPr>
            <p:spPr>
              <a:xfrm>
                <a:off x="359325" y="2050038"/>
                <a:ext cx="1428750" cy="1111250"/>
              </a:xfrm>
              <a:prstGeom prst="round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37628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a calibrated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359325" y="1182687"/>
            <a:ext cx="3450518" cy="2778125"/>
            <a:chOff x="359325" y="1050349"/>
            <a:chExt cx="3450518" cy="2778125"/>
          </a:xfrm>
        </p:grpSpPr>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473FE83D-92DF-4A33-9E67-432E90FFAD08}"/>
                    </a:ext>
                  </a:extLst>
                </p:cNvPr>
                <p:cNvSpPr/>
                <p:nvPr/>
              </p:nvSpPr>
              <p:spPr>
                <a:xfrm>
                  <a:off x="359325" y="1917700"/>
                  <a:ext cx="1428750" cy="111125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bg1"/>
                      </a:solidFill>
                      <a:latin typeface="Source Sans Pro"/>
                      <a:ea typeface="Source Sans Pro"/>
                      <a:cs typeface="Source Sans Pro"/>
                      <a:sym typeface="Source Sans Pro"/>
                    </a:rPr>
                    <a:t>Strike/expiry</a:t>
                  </a:r>
                </a:p>
                <a:p>
                  <a:pPr lvl="0" algn="ctr"/>
                  <a:r>
                    <a:rPr lang="en-US" b="1" dirty="0">
                      <a:solidFill>
                        <a:schemeClr val="bg1"/>
                      </a:solidFill>
                      <a:latin typeface="Source Sans Pro"/>
                      <a:ea typeface="Source Sans Pro"/>
                      <a:cs typeface="Source Sans Pro"/>
                      <a:sym typeface="Source Sans Pro"/>
                    </a:rPr>
                    <a:t>pairs</a:t>
                  </a:r>
                </a:p>
                <a:p>
                  <a:pPr lvl="0" algn="ctr"/>
                  <a14:m>
                    <m:oMathPara xmlns:m="http://schemas.openxmlformats.org/officeDocument/2006/math">
                      <m:oMathParaPr>
                        <m:jc m:val="centerGroup"/>
                      </m:oMathParaPr>
                      <m:oMath xmlns:m="http://schemas.openxmlformats.org/officeDocument/2006/math">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m:t>
                            </m:r>
                            <m:r>
                              <a:rPr lang="ar-AE" b="1" i="1">
                                <a:solidFill>
                                  <a:schemeClr val="bg1"/>
                                </a:solidFill>
                                <a:latin typeface="Cambria Math" panose="02040503050406030204" pitchFamily="18" charset="0"/>
                                <a:ea typeface="Source Sans Pro"/>
                                <a:sym typeface="Source Sans Pro"/>
                              </a:rPr>
                              <m:t>𝑲</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𝝉</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oMath>
                    </m:oMathPara>
                  </a14:m>
                  <a:endParaRPr lang="ar-AE" b="1" dirty="0">
                    <a:solidFill>
                      <a:schemeClr val="bg1"/>
                    </a:solidFill>
                    <a:latin typeface="Source Sans Pro"/>
                    <a:ea typeface="Source Sans Pro"/>
                    <a:cs typeface="Source Sans Pro"/>
                    <a:sym typeface="Source Sans Pro"/>
                  </a:endParaRPr>
                </a:p>
              </p:txBody>
            </p:sp>
          </mc:Choice>
          <mc:Fallback xmlns="">
            <p:sp>
              <p:nvSpPr>
                <p:cNvPr id="2" name="Rectangle: Rounded Corners 1">
                  <a:extLst>
                    <a:ext uri="{FF2B5EF4-FFF2-40B4-BE49-F238E27FC236}">
                      <a16:creationId xmlns:a16="http://schemas.microsoft.com/office/drawing/2014/main" id="{473FE83D-92DF-4A33-9E67-432E90FFAD08}"/>
                    </a:ext>
                  </a:extLst>
                </p:cNvPr>
                <p:cNvSpPr>
                  <a:spLocks noRot="1" noChangeAspect="1" noMove="1" noResize="1" noEditPoints="1" noAdjustHandles="1" noChangeArrowheads="1" noChangeShapeType="1" noTextEdit="1"/>
                </p:cNvSpPr>
                <p:nvPr/>
              </p:nvSpPr>
              <p:spPr>
                <a:xfrm>
                  <a:off x="359325" y="1917700"/>
                  <a:ext cx="1428750" cy="1111250"/>
                </a:xfrm>
                <a:prstGeom prst="roundRect">
                  <a:avLst/>
                </a:prstGeom>
                <a:blipFill>
                  <a:blip r:embed="rId6"/>
                  <a:stretch>
                    <a:fillRect/>
                  </a:stretch>
                </a:blipFill>
                <a:ln>
                  <a:no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Fetch</a:t>
              </a:r>
            </a:p>
            <a:p>
              <a:pPr algn="ctr"/>
              <a:r>
                <a:rPr lang="en-US" b="1" dirty="0">
                  <a:solidFill>
                    <a:schemeClr val="bg1"/>
                  </a:solidFill>
                  <a:latin typeface="Source Sans Pro"/>
                  <a:ea typeface="Source Sans Pro"/>
                  <a:sym typeface="Source Sans Pro"/>
                </a:rPr>
                <a:t>market</a:t>
              </a:r>
            </a:p>
            <a:p>
              <a:pPr algn="ctr"/>
              <a:r>
                <a:rPr lang="en-US" b="1" dirty="0">
                  <a:solidFill>
                    <a:schemeClr val="bg1"/>
                  </a:solidFill>
                  <a:latin typeface="Source Sans Pro"/>
                  <a:ea typeface="Source Sans Pro"/>
                  <a:sym typeface="Source Sans Pro"/>
                </a:rPr>
                <a:t>data</a:t>
              </a:r>
              <a:endParaRPr lang="ar-AE" b="1" dirty="0">
                <a:solidFill>
                  <a:schemeClr val="bg1"/>
                </a:solidFill>
                <a:latin typeface="Source Sans Pro"/>
                <a:ea typeface="Source Sans Pro"/>
                <a:sym typeface="Source Sans Pro"/>
              </a:endParaRPr>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Parameter</a:t>
                  </a:r>
                </a:p>
                <a:p>
                  <a:pPr algn="ctr"/>
                  <a:r>
                    <a:rPr lang="en-US" b="1" dirty="0">
                      <a:solidFill>
                        <a:schemeClr val="bg1"/>
                      </a:solidFill>
                      <a:latin typeface="Source Sans Pro"/>
                      <a:ea typeface="Source Sans Pro"/>
                      <a:sym typeface="Source Sans Pro"/>
                    </a:rPr>
                    <a:t>candidate</a:t>
                  </a:r>
                </a:p>
                <a:p>
                  <a:pPr algn="ctr"/>
                  <a14:m>
                    <m:oMathPara xmlns:m="http://schemas.openxmlformats.org/officeDocument/2006/math">
                      <m:oMathParaPr>
                        <m:jc m:val="centerGroup"/>
                      </m:oMathParaPr>
                      <m:oMath xmlns:m="http://schemas.openxmlformats.org/officeDocument/2006/math">
                        <m:r>
                          <a:rPr lang="ar-AE" b="1">
                            <a:solidFill>
                              <a:schemeClr val="bg1"/>
                            </a:solidFill>
                            <a:latin typeface="Cambria Math" panose="02040503050406030204" pitchFamily="18" charset="0"/>
                            <a:sym typeface="Source Sans Pro"/>
                          </a:rPr>
                          <m:t>𝜽</m:t>
                        </m:r>
                      </m:oMath>
                    </m:oMathPara>
                  </a14:m>
                  <a:endParaRPr lang="ar-AE" b="1" dirty="0">
                    <a:solidFill>
                      <a:schemeClr val="bg1"/>
                    </a:solidFill>
                    <a:latin typeface="Source Sans Pro"/>
                    <a:ea typeface="Source Sans Pro"/>
                    <a:sym typeface="Source Sans Pro"/>
                  </a:endParaRPr>
                </a:p>
              </p:txBody>
            </p:sp>
          </mc:Choice>
          <mc:Fallback xmlns="">
            <p:sp>
              <p:nvSpPr>
                <p:cNvPr id="15" name="Rectangle: Rounded Corners 14">
                  <a:extLst>
                    <a:ext uri="{FF2B5EF4-FFF2-40B4-BE49-F238E27FC236}">
                      <a16:creationId xmlns:a16="http://schemas.microsoft.com/office/drawing/2014/main" id="{B0EF3F27-0B21-4CF9-8363-13D64E4269B0}"/>
                    </a:ext>
                  </a:extLst>
                </p:cNvPr>
                <p:cNvSpPr>
                  <a:spLocks noRot="1" noChangeAspect="1" noMove="1" noResize="1" noEditPoints="1" noAdjustHandles="1" noChangeArrowheads="1" noChangeShapeType="1" noTextEdit="1"/>
                </p:cNvSpPr>
                <p:nvPr/>
              </p:nvSpPr>
              <p:spPr>
                <a:xfrm>
                  <a:off x="2381093" y="2717224"/>
                  <a:ext cx="1428750" cy="1111250"/>
                </a:xfrm>
                <a:prstGeom prst="roundRect">
                  <a:avLst/>
                </a:prstGeom>
                <a:blipFill>
                  <a:blip r:embed="rId7"/>
                  <a:stretch>
                    <a:fillRect/>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827EC9D-3027-4933-9615-4C2C2CB15111}"/>
                </a:ext>
              </a:extLst>
            </p:cNvPr>
            <p:cNvCxnSpPr>
              <a:stCxn id="2" idx="3"/>
              <a:endCxn id="12" idx="1"/>
            </p:cNvCxnSpPr>
            <p:nvPr/>
          </p:nvCxnSpPr>
          <p:spPr>
            <a:xfrm flipV="1">
              <a:off x="1788075" y="1605974"/>
              <a:ext cx="593018" cy="867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D350B6F6-91D1-4299-8161-5833CFF8BCEF}"/>
                </a:ext>
              </a:extLst>
            </p:cNvPr>
            <p:cNvCxnSpPr>
              <a:cxnSpLocks/>
              <a:stCxn id="2" idx="3"/>
              <a:endCxn id="15" idx="1"/>
            </p:cNvCxnSpPr>
            <p:nvPr/>
          </p:nvCxnSpPr>
          <p:spPr>
            <a:xfrm>
              <a:off x="1788075" y="2473325"/>
              <a:ext cx="593018" cy="7995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52950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5210735" cy="3173661"/>
            <a:chOff x="770511" y="1106489"/>
            <a:chExt cx="5210735" cy="3173661"/>
          </a:xfrm>
        </p:grpSpPr>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Tree>
    <p:extLst>
      <p:ext uri="{BB962C8B-B14F-4D97-AF65-F5344CB8AC3E}">
        <p14:creationId xmlns:p14="http://schemas.microsoft.com/office/powerpoint/2010/main" val="1076886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a calibrated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359325" y="1182687"/>
            <a:ext cx="5257670" cy="2778125"/>
            <a:chOff x="359325" y="1050349"/>
            <a:chExt cx="5257670" cy="2778125"/>
          </a:xfrm>
        </p:grpSpPr>
        <mc:AlternateContent xmlns:mc="http://schemas.openxmlformats.org/markup-compatibility/2006" xmlns:a14="http://schemas.microsoft.com/office/drawing/2010/main">
          <mc:Choice Requires="a14">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Market prices</a:t>
                  </a:r>
                </a:p>
                <a:p>
                  <a:pPr lvl="0" algn="ctr"/>
                  <a14:m>
                    <m:oMathPara xmlns:m="http://schemas.openxmlformats.org/officeDocument/2006/math">
                      <m:oMathParaPr>
                        <m:jc m:val="centerGroup"/>
                      </m:oMathParaPr>
                      <m:oMath xmlns:m="http://schemas.openxmlformats.org/officeDocument/2006/math">
                        <m:sSup>
                          <m:sSupPr>
                            <m:ctrlPr>
                              <a:rPr lang="en-US" b="1" i="1" smtClean="0">
                                <a:solidFill>
                                  <a:srgbClr val="FFFFFF"/>
                                </a:solidFill>
                                <a:latin typeface="Cambria Math" panose="02040503050406030204" pitchFamily="18" charset="0"/>
                                <a:ea typeface="Source Sans Pro"/>
                                <a:sym typeface="Source Sans Pro"/>
                              </a:rPr>
                            </m:ctrlPr>
                          </m:sSupPr>
                          <m:e>
                            <m:r>
                              <a:rPr lang="en-US" b="1" i="1" smtClean="0">
                                <a:solidFill>
                                  <a:srgbClr val="FFFFFF"/>
                                </a:solidFill>
                                <a:latin typeface="Cambria Math" panose="02040503050406030204" pitchFamily="18" charset="0"/>
                                <a:ea typeface="Source Sans Pro"/>
                                <a:sym typeface="Source Sans Pro"/>
                              </a:rPr>
                              <m:t>𝑽</m:t>
                            </m:r>
                          </m:e>
                          <m:sup>
                            <m:r>
                              <a:rPr lang="en-US" b="1" i="1" smtClean="0">
                                <a:solidFill>
                                  <a:srgbClr val="FFFFFF"/>
                                </a:solidFill>
                                <a:latin typeface="Cambria Math" panose="02040503050406030204" pitchFamily="18" charset="0"/>
                                <a:ea typeface="Source Sans Pro"/>
                                <a:sym typeface="Source Sans Pro"/>
                              </a:rPr>
                              <m:t>∗</m:t>
                            </m:r>
                          </m:sup>
                        </m:sSup>
                        <m:r>
                          <a:rPr lang="en-US" b="1" i="1" smtClean="0">
                            <a:solidFill>
                              <a:srgbClr val="FFFFFF"/>
                            </a:solidFill>
                            <a:latin typeface="Cambria Math" panose="02040503050406030204" pitchFamily="18" charset="0"/>
                            <a:ea typeface="Source Sans Pro"/>
                            <a:cs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𝑲</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𝝉</m:t>
                            </m:r>
                          </m:e>
                          <m:sub>
                            <m:r>
                              <a:rPr lang="en-US" b="1" i="1">
                                <a:solidFill>
                                  <a:srgbClr val="FFFFFF"/>
                                </a:solidFill>
                                <a:latin typeface="Cambria Math" panose="02040503050406030204" pitchFamily="18" charset="0"/>
                                <a:ea typeface="Source Sans Pro"/>
                                <a:sym typeface="Source Sans Pro"/>
                              </a:rPr>
                              <m:t>𝒊</m:t>
                            </m:r>
                          </m:sub>
                        </m:sSub>
                        <m:r>
                          <a:rPr lang="en-US" b="1" i="1" smtClean="0">
                            <a:solidFill>
                              <a:srgbClr val="FFFFFF"/>
                            </a:solidFill>
                            <a:latin typeface="Cambria Math" panose="02040503050406030204" pitchFamily="18" charset="0"/>
                            <a:ea typeface="Source Sans Pro"/>
                            <a:sym typeface="Source Sans Pro"/>
                          </a:rPr>
                          <m:t>)</m:t>
                        </m:r>
                      </m:oMath>
                    </m:oMathPara>
                  </a14:m>
                  <a:endParaRPr b="1" dirty="0">
                    <a:solidFill>
                      <a:srgbClr val="FFFFFF"/>
                    </a:solidFill>
                    <a:latin typeface="Source Sans Pro"/>
                    <a:ea typeface="Source Sans Pro"/>
                    <a:cs typeface="Source Sans Pro"/>
                    <a:sym typeface="Source Sans Pro"/>
                  </a:endParaRPr>
                </a:p>
              </p:txBody>
            </p:sp>
          </mc:Choice>
          <mc:Fallback xmlns="">
            <p:sp>
              <p:nvSpPr>
                <p:cNvPr id="11" name="Google Shape;687;p30">
                  <a:extLst>
                    <a:ext uri="{FF2B5EF4-FFF2-40B4-BE49-F238E27FC236}">
                      <a16:creationId xmlns:a16="http://schemas.microsoft.com/office/drawing/2014/main" id="{F55C2F16-7F29-40A2-9E8C-E0BD8857A18B}"/>
                    </a:ext>
                  </a:extLst>
                </p:cNvPr>
                <p:cNvSpPr>
                  <a:spLocks noRot="1" noChangeAspect="1" noMove="1" noResize="1" noEditPoints="1" noAdjustHandles="1" noChangeArrowheads="1" noChangeShapeType="1" noTextEdit="1"/>
                </p:cNvSpPr>
                <p:nvPr/>
              </p:nvSpPr>
              <p:spPr>
                <a:xfrm>
                  <a:off x="4188244" y="1050349"/>
                  <a:ext cx="1428751" cy="1111250"/>
                </a:xfrm>
                <a:prstGeom prst="round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Model prices</a:t>
                  </a:r>
                </a:p>
                <a:p>
                  <a:pPr lvl="0" algn="ctr"/>
                  <a14:m>
                    <m:oMathPara xmlns:m="http://schemas.openxmlformats.org/officeDocument/2006/math">
                      <m:oMathParaPr>
                        <m:jc m:val="centerGroup"/>
                      </m:oMathParaPr>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𝑽</m:t>
                        </m:r>
                        <m:r>
                          <a:rPr lang="en-US" b="1" i="1">
                            <a:solidFill>
                              <a:srgbClr val="FFFFFF"/>
                            </a:solidFill>
                            <a:latin typeface="Cambria Math" panose="02040503050406030204" pitchFamily="18" charset="0"/>
                            <a:ea typeface="Source Sans Pro"/>
                            <a:cs typeface="Source Sans Pro"/>
                            <a:sym typeface="Source Sans Pro"/>
                          </a:rPr>
                          <m:t>(</m:t>
                        </m:r>
                        <m:r>
                          <a:rPr lang="ar-AE" b="1">
                            <a:solidFill>
                              <a:schemeClr val="bg1"/>
                            </a:solidFill>
                            <a:latin typeface="Cambria Math" panose="02040503050406030204" pitchFamily="18" charset="0"/>
                            <a:sym typeface="Source Sans Pro"/>
                          </a:rPr>
                          <m:t>𝜽</m:t>
                        </m:r>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𝑲</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𝝉</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oMath>
                    </m:oMathPara>
                  </a14:m>
                  <a:endParaRPr b="1" dirty="0">
                    <a:solidFill>
                      <a:srgbClr val="FFFFFF"/>
                    </a:solidFill>
                    <a:latin typeface="Source Sans Pro"/>
                    <a:ea typeface="Source Sans Pro"/>
                    <a:cs typeface="Source Sans Pro"/>
                    <a:sym typeface="Source Sans Pro"/>
                  </a:endParaRPr>
                </a:p>
              </p:txBody>
            </p:sp>
          </mc:Choice>
          <mc:Fallback xmlns="">
            <p:sp>
              <p:nvSpPr>
                <p:cNvPr id="14" name="Google Shape;687;p30">
                  <a:extLst>
                    <a:ext uri="{FF2B5EF4-FFF2-40B4-BE49-F238E27FC236}">
                      <a16:creationId xmlns:a16="http://schemas.microsoft.com/office/drawing/2014/main" id="{D16F39A6-9628-4F0B-AF39-386698A53957}"/>
                    </a:ext>
                  </a:extLst>
                </p:cNvPr>
                <p:cNvSpPr>
                  <a:spLocks noRot="1" noChangeAspect="1" noMove="1" noResize="1" noEditPoints="1" noAdjustHandles="1" noChangeArrowheads="1" noChangeShapeType="1" noTextEdit="1"/>
                </p:cNvSpPr>
                <p:nvPr/>
              </p:nvSpPr>
              <p:spPr>
                <a:xfrm>
                  <a:off x="4188245" y="2717224"/>
                  <a:ext cx="1428750" cy="1111250"/>
                </a:xfrm>
                <a:prstGeom prst="round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473FE83D-92DF-4A33-9E67-432E90FFAD08}"/>
                    </a:ext>
                  </a:extLst>
                </p:cNvPr>
                <p:cNvSpPr/>
                <p:nvPr/>
              </p:nvSpPr>
              <p:spPr>
                <a:xfrm>
                  <a:off x="359325" y="1917700"/>
                  <a:ext cx="1428750" cy="111125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bg1"/>
                      </a:solidFill>
                      <a:latin typeface="Source Sans Pro"/>
                      <a:ea typeface="Source Sans Pro"/>
                      <a:cs typeface="Source Sans Pro"/>
                      <a:sym typeface="Source Sans Pro"/>
                    </a:rPr>
                    <a:t>Strike/expiry</a:t>
                  </a:r>
                </a:p>
                <a:p>
                  <a:pPr lvl="0" algn="ctr"/>
                  <a:r>
                    <a:rPr lang="en-US" b="1" dirty="0">
                      <a:solidFill>
                        <a:schemeClr val="bg1"/>
                      </a:solidFill>
                      <a:latin typeface="Source Sans Pro"/>
                      <a:ea typeface="Source Sans Pro"/>
                      <a:cs typeface="Source Sans Pro"/>
                      <a:sym typeface="Source Sans Pro"/>
                    </a:rPr>
                    <a:t>pairs</a:t>
                  </a:r>
                </a:p>
                <a:p>
                  <a:pPr lvl="0" algn="ctr"/>
                  <a14:m>
                    <m:oMathPara xmlns:m="http://schemas.openxmlformats.org/officeDocument/2006/math">
                      <m:oMathParaPr>
                        <m:jc m:val="centerGroup"/>
                      </m:oMathParaPr>
                      <m:oMath xmlns:m="http://schemas.openxmlformats.org/officeDocument/2006/math">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m:t>
                            </m:r>
                            <m:r>
                              <a:rPr lang="ar-AE" b="1" i="1">
                                <a:solidFill>
                                  <a:schemeClr val="bg1"/>
                                </a:solidFill>
                                <a:latin typeface="Cambria Math" panose="02040503050406030204" pitchFamily="18" charset="0"/>
                                <a:ea typeface="Source Sans Pro"/>
                                <a:sym typeface="Source Sans Pro"/>
                              </a:rPr>
                              <m:t>𝑲</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𝝉</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oMath>
                    </m:oMathPara>
                  </a14:m>
                  <a:endParaRPr lang="ar-AE" b="1" dirty="0">
                    <a:solidFill>
                      <a:schemeClr val="bg1"/>
                    </a:solidFill>
                    <a:latin typeface="Source Sans Pro"/>
                    <a:ea typeface="Source Sans Pro"/>
                    <a:cs typeface="Source Sans Pro"/>
                    <a:sym typeface="Source Sans Pro"/>
                  </a:endParaRPr>
                </a:p>
              </p:txBody>
            </p:sp>
          </mc:Choice>
          <mc:Fallback xmlns="">
            <p:sp>
              <p:nvSpPr>
                <p:cNvPr id="2" name="Rectangle: Rounded Corners 1">
                  <a:extLst>
                    <a:ext uri="{FF2B5EF4-FFF2-40B4-BE49-F238E27FC236}">
                      <a16:creationId xmlns:a16="http://schemas.microsoft.com/office/drawing/2014/main" id="{473FE83D-92DF-4A33-9E67-432E90FFAD08}"/>
                    </a:ext>
                  </a:extLst>
                </p:cNvPr>
                <p:cNvSpPr>
                  <a:spLocks noRot="1" noChangeAspect="1" noMove="1" noResize="1" noEditPoints="1" noAdjustHandles="1" noChangeArrowheads="1" noChangeShapeType="1" noTextEdit="1"/>
                </p:cNvSpPr>
                <p:nvPr/>
              </p:nvSpPr>
              <p:spPr>
                <a:xfrm>
                  <a:off x="359325" y="1917700"/>
                  <a:ext cx="1428750" cy="1111250"/>
                </a:xfrm>
                <a:prstGeom prst="roundRect">
                  <a:avLst/>
                </a:prstGeom>
                <a:blipFill>
                  <a:blip r:embed="rId6"/>
                  <a:stretch>
                    <a:fillRect/>
                  </a:stretch>
                </a:blipFill>
                <a:ln>
                  <a:no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Fetch</a:t>
              </a:r>
            </a:p>
            <a:p>
              <a:pPr algn="ctr"/>
              <a:r>
                <a:rPr lang="en-US" b="1" dirty="0">
                  <a:solidFill>
                    <a:schemeClr val="bg1"/>
                  </a:solidFill>
                  <a:latin typeface="Source Sans Pro"/>
                  <a:ea typeface="Source Sans Pro"/>
                  <a:sym typeface="Source Sans Pro"/>
                </a:rPr>
                <a:t>market</a:t>
              </a:r>
            </a:p>
            <a:p>
              <a:pPr algn="ctr"/>
              <a:r>
                <a:rPr lang="en-US" b="1" dirty="0">
                  <a:solidFill>
                    <a:schemeClr val="bg1"/>
                  </a:solidFill>
                  <a:latin typeface="Source Sans Pro"/>
                  <a:ea typeface="Source Sans Pro"/>
                  <a:sym typeface="Source Sans Pro"/>
                </a:rPr>
                <a:t>data</a:t>
              </a:r>
              <a:endParaRPr lang="ar-AE" b="1" dirty="0">
                <a:solidFill>
                  <a:schemeClr val="bg1"/>
                </a:solidFill>
                <a:latin typeface="Source Sans Pro"/>
                <a:ea typeface="Source Sans Pro"/>
                <a:sym typeface="Source Sans Pro"/>
              </a:endParaRPr>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Parameter</a:t>
                  </a:r>
                </a:p>
                <a:p>
                  <a:pPr algn="ctr"/>
                  <a:r>
                    <a:rPr lang="en-US" b="1" dirty="0">
                      <a:solidFill>
                        <a:schemeClr val="bg1"/>
                      </a:solidFill>
                      <a:latin typeface="Source Sans Pro"/>
                      <a:ea typeface="Source Sans Pro"/>
                      <a:sym typeface="Source Sans Pro"/>
                    </a:rPr>
                    <a:t>candidate</a:t>
                  </a:r>
                </a:p>
                <a:p>
                  <a:pPr algn="ctr"/>
                  <a14:m>
                    <m:oMathPara xmlns:m="http://schemas.openxmlformats.org/officeDocument/2006/math">
                      <m:oMathParaPr>
                        <m:jc m:val="centerGroup"/>
                      </m:oMathParaPr>
                      <m:oMath xmlns:m="http://schemas.openxmlformats.org/officeDocument/2006/math">
                        <m:r>
                          <a:rPr lang="ar-AE" b="1">
                            <a:solidFill>
                              <a:schemeClr val="bg1"/>
                            </a:solidFill>
                            <a:latin typeface="Cambria Math" panose="02040503050406030204" pitchFamily="18" charset="0"/>
                            <a:sym typeface="Source Sans Pro"/>
                          </a:rPr>
                          <m:t>𝜽</m:t>
                        </m:r>
                      </m:oMath>
                    </m:oMathPara>
                  </a14:m>
                  <a:endParaRPr lang="ar-AE" b="1" dirty="0">
                    <a:solidFill>
                      <a:schemeClr val="bg1"/>
                    </a:solidFill>
                    <a:latin typeface="Source Sans Pro"/>
                    <a:ea typeface="Source Sans Pro"/>
                    <a:sym typeface="Source Sans Pro"/>
                  </a:endParaRPr>
                </a:p>
              </p:txBody>
            </p:sp>
          </mc:Choice>
          <mc:Fallback xmlns="">
            <p:sp>
              <p:nvSpPr>
                <p:cNvPr id="15" name="Rectangle: Rounded Corners 14">
                  <a:extLst>
                    <a:ext uri="{FF2B5EF4-FFF2-40B4-BE49-F238E27FC236}">
                      <a16:creationId xmlns:a16="http://schemas.microsoft.com/office/drawing/2014/main" id="{B0EF3F27-0B21-4CF9-8363-13D64E4269B0}"/>
                    </a:ext>
                  </a:extLst>
                </p:cNvPr>
                <p:cNvSpPr>
                  <a:spLocks noRot="1" noChangeAspect="1" noMove="1" noResize="1" noEditPoints="1" noAdjustHandles="1" noChangeArrowheads="1" noChangeShapeType="1" noTextEdit="1"/>
                </p:cNvSpPr>
                <p:nvPr/>
              </p:nvSpPr>
              <p:spPr>
                <a:xfrm>
                  <a:off x="2381093" y="2717224"/>
                  <a:ext cx="1428750" cy="1111250"/>
                </a:xfrm>
                <a:prstGeom prst="roundRect">
                  <a:avLst/>
                </a:prstGeom>
                <a:blipFill>
                  <a:blip r:embed="rId7"/>
                  <a:stretch>
                    <a:fillRect/>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827EC9D-3027-4933-9615-4C2C2CB15111}"/>
                </a:ext>
              </a:extLst>
            </p:cNvPr>
            <p:cNvCxnSpPr>
              <a:stCxn id="2" idx="3"/>
              <a:endCxn id="12" idx="1"/>
            </p:cNvCxnSpPr>
            <p:nvPr/>
          </p:nvCxnSpPr>
          <p:spPr>
            <a:xfrm flipV="1">
              <a:off x="1788075" y="1605974"/>
              <a:ext cx="593018" cy="867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D350B6F6-91D1-4299-8161-5833CFF8BCEF}"/>
                </a:ext>
              </a:extLst>
            </p:cNvPr>
            <p:cNvCxnSpPr>
              <a:cxnSpLocks/>
              <a:stCxn id="2" idx="3"/>
              <a:endCxn id="15" idx="1"/>
            </p:cNvCxnSpPr>
            <p:nvPr/>
          </p:nvCxnSpPr>
          <p:spPr>
            <a:xfrm>
              <a:off x="1788075" y="2473325"/>
              <a:ext cx="593018" cy="7995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3849938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What is a calibrated model?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grpSp>
        <p:nvGrpSpPr>
          <p:cNvPr id="60" name="Group 59">
            <a:extLst>
              <a:ext uri="{FF2B5EF4-FFF2-40B4-BE49-F238E27FC236}">
                <a16:creationId xmlns:a16="http://schemas.microsoft.com/office/drawing/2014/main" id="{90D2F2B0-6F01-4C45-B339-8F7D75699548}"/>
              </a:ext>
            </a:extLst>
          </p:cNvPr>
          <p:cNvGrpSpPr/>
          <p:nvPr/>
        </p:nvGrpSpPr>
        <p:grpSpPr>
          <a:xfrm>
            <a:off x="359325" y="1182687"/>
            <a:ext cx="8425350" cy="2778125"/>
            <a:chOff x="359325" y="1050349"/>
            <a:chExt cx="8425350" cy="2778125"/>
          </a:xfrm>
        </p:grpSpPr>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3326051C-578D-4B7B-8804-5B18C99F3DC0}"/>
                    </a:ext>
                  </a:extLst>
                </p:cNvPr>
                <p:cNvSpPr/>
                <p:nvPr/>
              </p:nvSpPr>
              <p:spPr>
                <a:xfrm>
                  <a:off x="6210013" y="1362075"/>
                  <a:ext cx="2574662" cy="222250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rgbClr val="FFFFFF"/>
                      </a:solidFill>
                      <a:latin typeface="Source Sans Pro"/>
                      <a:ea typeface="Source Sans Pro"/>
                      <a:cs typeface="Source Sans Pro"/>
                      <a:sym typeface="Source Sans Pro"/>
                    </a:rPr>
                    <a:t>Residuals</a:t>
                  </a:r>
                </a:p>
                <a:p>
                  <a:pPr algn="ctr"/>
                  <a14:m>
                    <m:oMathPara xmlns:m="http://schemas.openxmlformats.org/officeDocument/2006/math">
                      <m:oMathParaPr>
                        <m:jc m:val="centerGroup"/>
                      </m:oMathParaPr>
                      <m:oMath xmlns:m="http://schemas.openxmlformats.org/officeDocument/2006/math">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𝒓</m:t>
                            </m:r>
                          </m:e>
                          <m:sub>
                            <m:r>
                              <a:rPr lang="ar-AE" b="1" i="1">
                                <a:solidFill>
                                  <a:srgbClr val="FFFFFF"/>
                                </a:solidFill>
                                <a:latin typeface="Cambria Math" panose="02040503050406030204" pitchFamily="18" charset="0"/>
                                <a:ea typeface="Source Sans Pro"/>
                                <a:sym typeface="Source Sans Pro"/>
                              </a:rPr>
                              <m:t>𝒊</m:t>
                            </m:r>
                          </m:sub>
                        </m:sSub>
                        <m:r>
                          <a:rPr lang="en-US" b="1" i="1" smtClean="0">
                            <a:solidFill>
                              <a:srgbClr val="FFFFFF"/>
                            </a:solidFill>
                            <a:latin typeface="Cambria Math" panose="02040503050406030204" pitchFamily="18" charset="0"/>
                            <a:ea typeface="Source Sans Pro"/>
                            <a:sym typeface="Source Sans Pro"/>
                          </a:rPr>
                          <m:t>(</m:t>
                        </m:r>
                        <m:r>
                          <a:rPr lang="ar-AE" b="1">
                            <a:solidFill>
                              <a:schemeClr val="bg1"/>
                            </a:solidFill>
                            <a:latin typeface="Cambria Math" panose="02040503050406030204" pitchFamily="18" charset="0"/>
                            <a:sym typeface="Source Sans Pro"/>
                          </a:rPr>
                          <m:t>𝜽</m:t>
                        </m:r>
                        <m:r>
                          <a:rPr lang="en-US" b="1" i="1" smtClean="0">
                            <a:solidFill>
                              <a:srgbClr val="FFFFFF"/>
                            </a:solidFill>
                            <a:latin typeface="Cambria Math" panose="02040503050406030204" pitchFamily="18" charset="0"/>
                            <a:ea typeface="Source Sans Pro"/>
                            <a:sym typeface="Source Sans Pro"/>
                          </a:rPr>
                          <m:t>)</m:t>
                        </m:r>
                        <m:r>
                          <a:rPr lang="ar-AE" b="1" i="1">
                            <a:solidFill>
                              <a:srgbClr val="FFFFFF"/>
                            </a:solidFill>
                            <a:latin typeface="Cambria Math" panose="02040503050406030204" pitchFamily="18" charset="0"/>
                            <a:ea typeface="Source Sans Pro"/>
                            <a:sym typeface="Source Sans Pro"/>
                          </a:rPr>
                          <m:t>=</m:t>
                        </m:r>
                      </m:oMath>
                    </m:oMathPara>
                  </a14:m>
                  <a:endParaRPr lang="ar-AE" b="1" i="1" dirty="0">
                    <a:solidFill>
                      <a:srgbClr val="FFFFFF"/>
                    </a:solidFill>
                    <a:latin typeface="Cambria Math" panose="02040503050406030204" pitchFamily="18" charset="0"/>
                    <a:ea typeface="Source Sans Pro"/>
                    <a:sym typeface="Source Sans Pro"/>
                  </a:endParaRPr>
                </a:p>
                <a:p>
                  <a:pPr lvl="0" algn="ctr"/>
                  <a14:m>
                    <m:oMathPara xmlns:m="http://schemas.openxmlformats.org/officeDocument/2006/math">
                      <m:oMathParaPr>
                        <m:jc m:val="centerGroup"/>
                      </m:oMathParaPr>
                      <m:oMath xmlns:m="http://schemas.openxmlformats.org/officeDocument/2006/math">
                        <m:r>
                          <a:rPr lang="ar-AE" b="1" i="1">
                            <a:solidFill>
                              <a:srgbClr val="FFFFFF"/>
                            </a:solidFill>
                            <a:latin typeface="Cambria Math" panose="02040503050406030204" pitchFamily="18" charset="0"/>
                            <a:ea typeface="Source Sans Pro"/>
                            <a:sym typeface="Source Sans Pro"/>
                          </a:rPr>
                          <m:t>|</m:t>
                        </m:r>
                        <m:sSup>
                          <m:sSupPr>
                            <m:ctrlPr>
                              <a:rPr lang="ar-AE" b="1" i="1">
                                <a:solidFill>
                                  <a:srgbClr val="FFFFFF"/>
                                </a:solidFill>
                                <a:latin typeface="Cambria Math" panose="02040503050406030204" pitchFamily="18" charset="0"/>
                                <a:ea typeface="Source Sans Pro"/>
                                <a:sym typeface="Source Sans Pro"/>
                              </a:rPr>
                            </m:ctrlPr>
                          </m:sSupPr>
                          <m:e>
                            <m:r>
                              <a:rPr lang="ar-AE" b="1" i="1">
                                <a:solidFill>
                                  <a:srgbClr val="FFFFFF"/>
                                </a:solidFill>
                                <a:latin typeface="Cambria Math" panose="02040503050406030204" pitchFamily="18" charset="0"/>
                                <a:ea typeface="Source Sans Pro"/>
                                <a:sym typeface="Source Sans Pro"/>
                              </a:rPr>
                              <m:t>𝑽</m:t>
                            </m:r>
                          </m:e>
                          <m:sup>
                            <m:r>
                              <a:rPr lang="ar-AE" b="1" i="1">
                                <a:solidFill>
                                  <a:srgbClr val="FFFFFF"/>
                                </a:solidFill>
                                <a:latin typeface="Cambria Math" panose="02040503050406030204" pitchFamily="18" charset="0"/>
                                <a:ea typeface="Source Sans Pro"/>
                                <a:sym typeface="Source Sans Pro"/>
                              </a:rPr>
                              <m:t>∗</m:t>
                            </m:r>
                          </m:sup>
                        </m:sSup>
                        <m:d>
                          <m:dPr>
                            <m:ctrlPr>
                              <a:rPr lang="ar-AE" b="1" i="1">
                                <a:solidFill>
                                  <a:srgbClr val="FFFFFF"/>
                                </a:solidFill>
                                <a:latin typeface="Cambria Math" panose="02040503050406030204" pitchFamily="18" charset="0"/>
                                <a:ea typeface="Source Sans Pro"/>
                                <a:sym typeface="Source Sans Pro"/>
                              </a:rPr>
                            </m:ctrlPr>
                          </m:dPr>
                          <m:e>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𝑲</m:t>
                                </m:r>
                              </m:e>
                              <m:sub>
                                <m:r>
                                  <a:rPr lang="ar-AE" b="1" i="1">
                                    <a:solidFill>
                                      <a:srgbClr val="FFFFFF"/>
                                    </a:solidFill>
                                    <a:latin typeface="Cambria Math" panose="02040503050406030204" pitchFamily="18" charset="0"/>
                                    <a:ea typeface="Source Sans Pro"/>
                                    <a:sym typeface="Source Sans Pro"/>
                                  </a:rPr>
                                  <m:t>𝒊</m:t>
                                </m:r>
                              </m:sub>
                            </m:sSub>
                            <m:r>
                              <a:rPr lang="ar-AE" b="1" i="1">
                                <a:solidFill>
                                  <a:srgbClr val="FFFFFF"/>
                                </a:solidFill>
                                <a:latin typeface="Cambria Math" panose="02040503050406030204" pitchFamily="18" charset="0"/>
                                <a:ea typeface="Source Sans Pro"/>
                                <a:sym typeface="Source Sans Pro"/>
                              </a:rPr>
                              <m:t>,</m:t>
                            </m:r>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𝝉</m:t>
                                </m:r>
                              </m:e>
                              <m:sub>
                                <m:r>
                                  <a:rPr lang="ar-AE" b="1" i="1">
                                    <a:solidFill>
                                      <a:srgbClr val="FFFFFF"/>
                                    </a:solidFill>
                                    <a:latin typeface="Cambria Math" panose="02040503050406030204" pitchFamily="18" charset="0"/>
                                    <a:ea typeface="Source Sans Pro"/>
                                    <a:sym typeface="Source Sans Pro"/>
                                  </a:rPr>
                                  <m:t>𝒊</m:t>
                                </m:r>
                              </m:sub>
                            </m:sSub>
                          </m:e>
                        </m:d>
                        <m:r>
                          <a:rPr lang="ar-AE" b="1" i="1">
                            <a:solidFill>
                              <a:srgbClr val="FFFFFF"/>
                            </a:solidFill>
                            <a:latin typeface="Cambria Math" panose="02040503050406030204" pitchFamily="18" charset="0"/>
                            <a:ea typeface="Source Sans Pro"/>
                            <a:sym typeface="Source Sans Pro"/>
                          </a:rPr>
                          <m:t>−</m:t>
                        </m:r>
                        <m:r>
                          <a:rPr lang="en-US" b="1" i="1" smtClean="0">
                            <a:solidFill>
                              <a:srgbClr val="FFFFFF"/>
                            </a:solidFill>
                            <a:latin typeface="Cambria Math" panose="02040503050406030204" pitchFamily="18" charset="0"/>
                            <a:ea typeface="Source Sans Pro"/>
                            <a:sym typeface="Source Sans Pro"/>
                          </a:rPr>
                          <m:t>𝑽</m:t>
                        </m:r>
                        <m:d>
                          <m:dPr>
                            <m:ctrlPr>
                              <a:rPr lang="ar-AE" b="1" i="1">
                                <a:solidFill>
                                  <a:srgbClr val="FFFFFF"/>
                                </a:solidFill>
                                <a:latin typeface="Cambria Math" panose="02040503050406030204" pitchFamily="18" charset="0"/>
                                <a:ea typeface="Source Sans Pro"/>
                                <a:sym typeface="Source Sans Pro"/>
                              </a:rPr>
                            </m:ctrlPr>
                          </m:dPr>
                          <m:e>
                            <m:r>
                              <a:rPr lang="ar-AE" b="1">
                                <a:solidFill>
                                  <a:schemeClr val="bg1"/>
                                </a:solidFill>
                                <a:latin typeface="Cambria Math" panose="02040503050406030204" pitchFamily="18" charset="0"/>
                                <a:sym typeface="Source Sans Pro"/>
                              </a:rPr>
                              <m:t>𝜽</m:t>
                            </m:r>
                            <m:r>
                              <a:rPr lang="en-US" b="1" i="1" smtClean="0">
                                <a:solidFill>
                                  <a:srgbClr val="FFFFFF"/>
                                </a:solidFill>
                                <a:latin typeface="Cambria Math" panose="02040503050406030204" pitchFamily="18" charset="0"/>
                                <a:ea typeface="Source Sans Pro"/>
                                <a:sym typeface="Source Sans Pro"/>
                              </a:rPr>
                              <m:t>;</m:t>
                            </m:r>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𝑲</m:t>
                                </m:r>
                              </m:e>
                              <m:sub>
                                <m:r>
                                  <a:rPr lang="ar-AE" b="1" i="1">
                                    <a:solidFill>
                                      <a:srgbClr val="FFFFFF"/>
                                    </a:solidFill>
                                    <a:latin typeface="Cambria Math" panose="02040503050406030204" pitchFamily="18" charset="0"/>
                                    <a:ea typeface="Source Sans Pro"/>
                                    <a:sym typeface="Source Sans Pro"/>
                                  </a:rPr>
                                  <m:t>𝒊</m:t>
                                </m:r>
                              </m:sub>
                            </m:sSub>
                            <m:r>
                              <a:rPr lang="ar-AE" b="1" i="1">
                                <a:solidFill>
                                  <a:srgbClr val="FFFFFF"/>
                                </a:solidFill>
                                <a:latin typeface="Cambria Math" panose="02040503050406030204" pitchFamily="18" charset="0"/>
                                <a:ea typeface="Source Sans Pro"/>
                                <a:sym typeface="Source Sans Pro"/>
                              </a:rPr>
                              <m:t>,</m:t>
                            </m:r>
                            <m:sSub>
                              <m:sSubPr>
                                <m:ctrlPr>
                                  <a:rPr lang="ar-AE" b="1" i="1">
                                    <a:solidFill>
                                      <a:srgbClr val="FFFFFF"/>
                                    </a:solidFill>
                                    <a:latin typeface="Cambria Math" panose="02040503050406030204" pitchFamily="18" charset="0"/>
                                    <a:ea typeface="Source Sans Pro"/>
                                    <a:sym typeface="Source Sans Pro"/>
                                  </a:rPr>
                                </m:ctrlPr>
                              </m:sSubPr>
                              <m:e>
                                <m:r>
                                  <a:rPr lang="ar-AE" b="1" i="1">
                                    <a:solidFill>
                                      <a:srgbClr val="FFFFFF"/>
                                    </a:solidFill>
                                    <a:latin typeface="Cambria Math" panose="02040503050406030204" pitchFamily="18" charset="0"/>
                                    <a:ea typeface="Source Sans Pro"/>
                                    <a:sym typeface="Source Sans Pro"/>
                                  </a:rPr>
                                  <m:t>𝝉</m:t>
                                </m:r>
                              </m:e>
                              <m:sub>
                                <m:r>
                                  <a:rPr lang="ar-AE" b="1" i="1">
                                    <a:solidFill>
                                      <a:srgbClr val="FFFFFF"/>
                                    </a:solidFill>
                                    <a:latin typeface="Cambria Math" panose="02040503050406030204" pitchFamily="18" charset="0"/>
                                    <a:ea typeface="Source Sans Pro"/>
                                    <a:sym typeface="Source Sans Pro"/>
                                  </a:rPr>
                                  <m:t>𝒊</m:t>
                                </m:r>
                              </m:sub>
                            </m:sSub>
                          </m:e>
                        </m:d>
                        <m:r>
                          <a:rPr lang="ar-AE" b="1" i="1">
                            <a:solidFill>
                              <a:srgbClr val="FFFFFF"/>
                            </a:solidFill>
                            <a:latin typeface="Cambria Math" panose="02040503050406030204" pitchFamily="18" charset="0"/>
                            <a:ea typeface="Source Sans Pro"/>
                            <a:sym typeface="Source Sans Pro"/>
                          </a:rPr>
                          <m:t>|</m:t>
                        </m:r>
                      </m:oMath>
                    </m:oMathPara>
                  </a14:m>
                  <a:endParaRPr lang="en-US" b="1" dirty="0">
                    <a:solidFill>
                      <a:srgbClr val="FFFFFF"/>
                    </a:solidFill>
                    <a:latin typeface="Source Sans Pro"/>
                    <a:ea typeface="Source Sans Pro"/>
                    <a:cs typeface="Source Sans Pro"/>
                    <a:sym typeface="Source Sans Pro"/>
                  </a:endParaRPr>
                </a:p>
                <a:p>
                  <a:pPr lvl="0" algn="ctr"/>
                  <a:endParaRPr lang="en-US" b="1" dirty="0">
                    <a:solidFill>
                      <a:srgbClr val="FFFFFF"/>
                    </a:solidFill>
                    <a:latin typeface="Source Sans Pro"/>
                    <a:ea typeface="Source Sans Pro"/>
                    <a:cs typeface="Source Sans Pro"/>
                    <a:sym typeface="Source Sans Pro"/>
                  </a:endParaRPr>
                </a:p>
                <a:p>
                  <a:pPr lvl="0" algn="ctr"/>
                  <a:r>
                    <a:rPr lang="en-US" b="1" dirty="0">
                      <a:solidFill>
                        <a:srgbClr val="FFFFFF"/>
                      </a:solidFill>
                      <a:latin typeface="Source Sans Pro"/>
                      <a:ea typeface="Source Sans Pro"/>
                      <a:cs typeface="Source Sans Pro"/>
                      <a:sym typeface="Source Sans Pro"/>
                    </a:rPr>
                    <a:t>Objective function</a:t>
                  </a:r>
                </a:p>
                <a:p>
                  <a:pPr lvl="0" algn="ctr"/>
                  <a14:m>
                    <m:oMathPara xmlns:m="http://schemas.openxmlformats.org/officeDocument/2006/math">
                      <m:oMathParaPr>
                        <m:jc m:val="centerGroup"/>
                      </m:oMathParaPr>
                      <m:oMath xmlns:m="http://schemas.openxmlformats.org/officeDocument/2006/math">
                        <m:r>
                          <a:rPr lang="en-US" b="1" i="1">
                            <a:solidFill>
                              <a:srgbClr val="FFFFFF"/>
                            </a:solidFill>
                            <a:latin typeface="Cambria Math" panose="02040503050406030204" pitchFamily="18" charset="0"/>
                            <a:ea typeface="Source Sans Pro"/>
                            <a:sym typeface="Source Sans Pro"/>
                          </a:rPr>
                          <m:t>𝒇</m:t>
                        </m:r>
                        <m:r>
                          <a:rPr lang="en-US" b="1" i="1">
                            <a:solidFill>
                              <a:srgbClr val="FFFFFF"/>
                            </a:solidFill>
                            <a:latin typeface="Cambria Math" panose="02040503050406030204" pitchFamily="18" charset="0"/>
                            <a:ea typeface="Source Sans Pro"/>
                            <a:sym typeface="Source Sans Pro"/>
                          </a:rPr>
                          <m:t>(</m:t>
                        </m:r>
                        <m:r>
                          <a:rPr lang="ar-AE" b="1">
                            <a:solidFill>
                              <a:schemeClr val="bg1"/>
                            </a:solidFill>
                            <a:latin typeface="Cambria Math" panose="02040503050406030204" pitchFamily="18" charset="0"/>
                            <a:sym typeface="Source Sans Pro"/>
                          </a:rPr>
                          <m:t>𝜽</m:t>
                        </m:r>
                        <m:r>
                          <a:rPr lang="en-US" b="1" i="1">
                            <a:solidFill>
                              <a:srgbClr val="FFFFFF"/>
                            </a:solidFill>
                            <a:latin typeface="Cambria Math" panose="02040503050406030204" pitchFamily="18" charset="0"/>
                            <a:ea typeface="Source Sans Pro"/>
                            <a:sym typeface="Source Sans Pro"/>
                          </a:rPr>
                          <m:t>)</m:t>
                        </m:r>
                        <m:r>
                          <a:rPr lang="ar-AE" b="1" i="1">
                            <a:solidFill>
                              <a:srgbClr val="FFFFFF"/>
                            </a:solidFill>
                            <a:latin typeface="Cambria Math" panose="02040503050406030204" pitchFamily="18" charset="0"/>
                            <a:ea typeface="Source Sans Pro"/>
                            <a:sym typeface="Source Sans Pro"/>
                          </a:rPr>
                          <m:t>=</m:t>
                        </m:r>
                        <m:f>
                          <m:fPr>
                            <m:ctrlPr>
                              <a:rPr lang="ar-AE" b="1" i="1">
                                <a:solidFill>
                                  <a:srgbClr val="FFFFFF"/>
                                </a:solidFill>
                                <a:latin typeface="Cambria Math" panose="02040503050406030204" pitchFamily="18" charset="0"/>
                                <a:ea typeface="Source Sans Pro"/>
                                <a:sym typeface="Source Sans Pro"/>
                              </a:rPr>
                            </m:ctrlPr>
                          </m:fPr>
                          <m:num>
                            <m:r>
                              <a:rPr lang="en-US" b="1" i="1">
                                <a:solidFill>
                                  <a:srgbClr val="FFFFFF"/>
                                </a:solidFill>
                                <a:latin typeface="Cambria Math" panose="02040503050406030204" pitchFamily="18" charset="0"/>
                                <a:ea typeface="Source Sans Pro"/>
                                <a:sym typeface="Source Sans Pro"/>
                              </a:rPr>
                              <m:t>𝟏</m:t>
                            </m:r>
                          </m:num>
                          <m:den>
                            <m:r>
                              <a:rPr lang="en-US" b="1" i="1">
                                <a:solidFill>
                                  <a:srgbClr val="FFFFFF"/>
                                </a:solidFill>
                                <a:latin typeface="Cambria Math" panose="02040503050406030204" pitchFamily="18" charset="0"/>
                                <a:ea typeface="Source Sans Pro"/>
                                <a:sym typeface="Source Sans Pro"/>
                              </a:rPr>
                              <m:t>𝟐</m:t>
                            </m:r>
                          </m:den>
                        </m:f>
                        <m:sSup>
                          <m:sSupPr>
                            <m:ctrlPr>
                              <a:rPr lang="ar-AE" b="1" i="1">
                                <a:solidFill>
                                  <a:srgbClr val="FFFFFF"/>
                                </a:solidFill>
                                <a:latin typeface="Cambria Math" panose="02040503050406030204" pitchFamily="18" charset="0"/>
                                <a:ea typeface="Source Sans Pro"/>
                                <a:sym typeface="Source Sans Pro"/>
                              </a:rPr>
                            </m:ctrlPr>
                          </m:sSupPr>
                          <m:e>
                            <m:r>
                              <a:rPr lang="en-US" b="1" i="1">
                                <a:solidFill>
                                  <a:srgbClr val="FFFFFF"/>
                                </a:solidFill>
                                <a:latin typeface="Cambria Math" panose="02040503050406030204" pitchFamily="18" charset="0"/>
                                <a:ea typeface="Source Sans Pro"/>
                                <a:sym typeface="Source Sans Pro"/>
                              </a:rPr>
                              <m:t>𝒓</m:t>
                            </m:r>
                          </m:e>
                          <m:sup>
                            <m:r>
                              <a:rPr lang="en-US" b="1" i="1">
                                <a:solidFill>
                                  <a:srgbClr val="FFFFFF"/>
                                </a:solidFill>
                                <a:latin typeface="Cambria Math" panose="02040503050406030204" pitchFamily="18" charset="0"/>
                                <a:ea typeface="Source Sans Pro"/>
                                <a:sym typeface="Source Sans Pro"/>
                              </a:rPr>
                              <m:t>𝑻</m:t>
                            </m:r>
                          </m:sup>
                        </m:sSup>
                        <m:d>
                          <m:dPr>
                            <m:ctrlPr>
                              <a:rPr lang="en-US" b="1" i="1">
                                <a:solidFill>
                                  <a:srgbClr val="FFFFFF"/>
                                </a:solidFill>
                                <a:latin typeface="Cambria Math" panose="02040503050406030204" pitchFamily="18" charset="0"/>
                                <a:ea typeface="Source Sans Pro"/>
                                <a:sym typeface="Source Sans Pro"/>
                              </a:rPr>
                            </m:ctrlPr>
                          </m:dPr>
                          <m:e>
                            <m:r>
                              <a:rPr lang="ar-AE" b="1">
                                <a:solidFill>
                                  <a:schemeClr val="bg1"/>
                                </a:solidFill>
                                <a:latin typeface="Cambria Math" panose="02040503050406030204" pitchFamily="18" charset="0"/>
                                <a:sym typeface="Source Sans Pro"/>
                              </a:rPr>
                              <m:t>𝜽</m:t>
                            </m:r>
                          </m:e>
                        </m:d>
                        <m:r>
                          <a:rPr lang="en-US" b="1" i="1">
                            <a:solidFill>
                              <a:srgbClr val="FFFFFF"/>
                            </a:solidFill>
                            <a:latin typeface="Cambria Math" panose="02040503050406030204" pitchFamily="18" charset="0"/>
                            <a:ea typeface="Source Sans Pro"/>
                            <a:sym typeface="Source Sans Pro"/>
                          </a:rPr>
                          <m:t>𝒓</m:t>
                        </m:r>
                        <m:r>
                          <a:rPr lang="en-US" b="1" i="1">
                            <a:solidFill>
                              <a:srgbClr val="FFFFFF"/>
                            </a:solidFill>
                            <a:latin typeface="Cambria Math" panose="02040503050406030204" pitchFamily="18" charset="0"/>
                            <a:ea typeface="Source Sans Pro"/>
                            <a:sym typeface="Source Sans Pro"/>
                          </a:rPr>
                          <m:t>(</m:t>
                        </m:r>
                        <m:r>
                          <a:rPr lang="ar-AE" b="1">
                            <a:solidFill>
                              <a:schemeClr val="bg1"/>
                            </a:solidFill>
                            <a:latin typeface="Cambria Math" panose="02040503050406030204" pitchFamily="18" charset="0"/>
                            <a:sym typeface="Source Sans Pro"/>
                          </a:rPr>
                          <m:t>𝜽</m:t>
                        </m:r>
                        <m:r>
                          <a:rPr lang="en-US" b="1" i="1">
                            <a:solidFill>
                              <a:srgbClr val="FFFFFF"/>
                            </a:solidFill>
                            <a:latin typeface="Cambria Math" panose="02040503050406030204" pitchFamily="18" charset="0"/>
                            <a:ea typeface="Source Sans Pro"/>
                            <a:sym typeface="Source Sans Pro"/>
                          </a:rPr>
                          <m:t>)</m:t>
                        </m:r>
                      </m:oMath>
                    </m:oMathPara>
                  </a14:m>
                  <a:endParaRPr lang="ar-AE" b="1" i="1" dirty="0">
                    <a:solidFill>
                      <a:srgbClr val="FFFFFF"/>
                    </a:solidFill>
                    <a:latin typeface="Cambria Math" panose="02040503050406030204" pitchFamily="18" charset="0"/>
                    <a:ea typeface="Source Sans Pro"/>
                    <a:sym typeface="Source Sans Pro"/>
                  </a:endParaRPr>
                </a:p>
                <a:p>
                  <a:pPr lvl="0" algn="ctr"/>
                  <a:endParaRPr lang="ar-AE" b="1" dirty="0">
                    <a:solidFill>
                      <a:srgbClr val="FFFFFF"/>
                    </a:solidFill>
                    <a:latin typeface="Source Sans Pro"/>
                    <a:ea typeface="Source Sans Pro"/>
                    <a:cs typeface="Source Sans Pro"/>
                    <a:sym typeface="Source Sans Pro"/>
                  </a:endParaRPr>
                </a:p>
              </p:txBody>
            </p:sp>
          </mc:Choice>
          <mc:Fallback xmlns="">
            <p:sp>
              <p:nvSpPr>
                <p:cNvPr id="16" name="Rectangle: Rounded Corners 15">
                  <a:extLst>
                    <a:ext uri="{FF2B5EF4-FFF2-40B4-BE49-F238E27FC236}">
                      <a16:creationId xmlns:a16="http://schemas.microsoft.com/office/drawing/2014/main" id="{3326051C-578D-4B7B-8804-5B18C99F3DC0}"/>
                    </a:ext>
                  </a:extLst>
                </p:cNvPr>
                <p:cNvSpPr>
                  <a:spLocks noRot="1" noChangeAspect="1" noMove="1" noResize="1" noEditPoints="1" noAdjustHandles="1" noChangeArrowheads="1" noChangeShapeType="1" noTextEdit="1"/>
                </p:cNvSpPr>
                <p:nvPr/>
              </p:nvSpPr>
              <p:spPr>
                <a:xfrm>
                  <a:off x="6210013" y="1362075"/>
                  <a:ext cx="2574662" cy="2222500"/>
                </a:xfrm>
                <a:prstGeom prst="round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Google Shape;687;p30">
                  <a:extLst>
                    <a:ext uri="{FF2B5EF4-FFF2-40B4-BE49-F238E27FC236}">
                      <a16:creationId xmlns:a16="http://schemas.microsoft.com/office/drawing/2014/main" id="{F55C2F16-7F29-40A2-9E8C-E0BD8857A18B}"/>
                    </a:ext>
                  </a:extLst>
                </p:cNvPr>
                <p:cNvSpPr/>
                <p:nvPr/>
              </p:nvSpPr>
              <p:spPr>
                <a:xfrm>
                  <a:off x="4188244" y="1050349"/>
                  <a:ext cx="1428751"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Market prices</a:t>
                  </a:r>
                </a:p>
                <a:p>
                  <a:pPr lvl="0" algn="ctr"/>
                  <a14:m>
                    <m:oMathPara xmlns:m="http://schemas.openxmlformats.org/officeDocument/2006/math">
                      <m:oMathParaPr>
                        <m:jc m:val="centerGroup"/>
                      </m:oMathParaPr>
                      <m:oMath xmlns:m="http://schemas.openxmlformats.org/officeDocument/2006/math">
                        <m:sSup>
                          <m:sSupPr>
                            <m:ctrlPr>
                              <a:rPr lang="en-US" b="1" i="1" smtClean="0">
                                <a:solidFill>
                                  <a:srgbClr val="FFFFFF"/>
                                </a:solidFill>
                                <a:latin typeface="Cambria Math" panose="02040503050406030204" pitchFamily="18" charset="0"/>
                                <a:ea typeface="Source Sans Pro"/>
                                <a:sym typeface="Source Sans Pro"/>
                              </a:rPr>
                            </m:ctrlPr>
                          </m:sSupPr>
                          <m:e>
                            <m:r>
                              <a:rPr lang="en-US" b="1" i="1" smtClean="0">
                                <a:solidFill>
                                  <a:srgbClr val="FFFFFF"/>
                                </a:solidFill>
                                <a:latin typeface="Cambria Math" panose="02040503050406030204" pitchFamily="18" charset="0"/>
                                <a:ea typeface="Source Sans Pro"/>
                                <a:sym typeface="Source Sans Pro"/>
                              </a:rPr>
                              <m:t>𝑽</m:t>
                            </m:r>
                          </m:e>
                          <m:sup>
                            <m:r>
                              <a:rPr lang="en-US" b="1" i="1" smtClean="0">
                                <a:solidFill>
                                  <a:srgbClr val="FFFFFF"/>
                                </a:solidFill>
                                <a:latin typeface="Cambria Math" panose="02040503050406030204" pitchFamily="18" charset="0"/>
                                <a:ea typeface="Source Sans Pro"/>
                                <a:sym typeface="Source Sans Pro"/>
                              </a:rPr>
                              <m:t>∗</m:t>
                            </m:r>
                          </m:sup>
                        </m:sSup>
                        <m:r>
                          <a:rPr lang="en-US" b="1" i="1" smtClean="0">
                            <a:solidFill>
                              <a:srgbClr val="FFFFFF"/>
                            </a:solidFill>
                            <a:latin typeface="Cambria Math" panose="02040503050406030204" pitchFamily="18" charset="0"/>
                            <a:ea typeface="Source Sans Pro"/>
                            <a:cs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𝑲</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𝝉</m:t>
                            </m:r>
                          </m:e>
                          <m:sub>
                            <m:r>
                              <a:rPr lang="en-US" b="1" i="1">
                                <a:solidFill>
                                  <a:srgbClr val="FFFFFF"/>
                                </a:solidFill>
                                <a:latin typeface="Cambria Math" panose="02040503050406030204" pitchFamily="18" charset="0"/>
                                <a:ea typeface="Source Sans Pro"/>
                                <a:sym typeface="Source Sans Pro"/>
                              </a:rPr>
                              <m:t>𝒊</m:t>
                            </m:r>
                          </m:sub>
                        </m:sSub>
                        <m:r>
                          <a:rPr lang="en-US" b="1" i="1" smtClean="0">
                            <a:solidFill>
                              <a:srgbClr val="FFFFFF"/>
                            </a:solidFill>
                            <a:latin typeface="Cambria Math" panose="02040503050406030204" pitchFamily="18" charset="0"/>
                            <a:ea typeface="Source Sans Pro"/>
                            <a:sym typeface="Source Sans Pro"/>
                          </a:rPr>
                          <m:t>)</m:t>
                        </m:r>
                      </m:oMath>
                    </m:oMathPara>
                  </a14:m>
                  <a:endParaRPr b="1" dirty="0">
                    <a:solidFill>
                      <a:srgbClr val="FFFFFF"/>
                    </a:solidFill>
                    <a:latin typeface="Source Sans Pro"/>
                    <a:ea typeface="Source Sans Pro"/>
                    <a:cs typeface="Source Sans Pro"/>
                    <a:sym typeface="Source Sans Pro"/>
                  </a:endParaRPr>
                </a:p>
              </p:txBody>
            </p:sp>
          </mc:Choice>
          <mc:Fallback xmlns="">
            <p:sp>
              <p:nvSpPr>
                <p:cNvPr id="11" name="Google Shape;687;p30">
                  <a:extLst>
                    <a:ext uri="{FF2B5EF4-FFF2-40B4-BE49-F238E27FC236}">
                      <a16:creationId xmlns:a16="http://schemas.microsoft.com/office/drawing/2014/main" id="{F55C2F16-7F29-40A2-9E8C-E0BD8857A18B}"/>
                    </a:ext>
                  </a:extLst>
                </p:cNvPr>
                <p:cNvSpPr>
                  <a:spLocks noRot="1" noChangeAspect="1" noMove="1" noResize="1" noEditPoints="1" noAdjustHandles="1" noChangeArrowheads="1" noChangeShapeType="1" noTextEdit="1"/>
                </p:cNvSpPr>
                <p:nvPr/>
              </p:nvSpPr>
              <p:spPr>
                <a:xfrm>
                  <a:off x="4188244" y="1050349"/>
                  <a:ext cx="1428751" cy="1111250"/>
                </a:xfrm>
                <a:prstGeom prst="round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Google Shape;687;p30">
                  <a:extLst>
                    <a:ext uri="{FF2B5EF4-FFF2-40B4-BE49-F238E27FC236}">
                      <a16:creationId xmlns:a16="http://schemas.microsoft.com/office/drawing/2014/main" id="{D16F39A6-9628-4F0B-AF39-386698A53957}"/>
                    </a:ext>
                  </a:extLst>
                </p:cNvPr>
                <p:cNvSpPr/>
                <p:nvPr/>
              </p:nvSpPr>
              <p:spPr>
                <a:xfrm>
                  <a:off x="4188245"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rgbClr val="FFFFFF"/>
                      </a:solidFill>
                      <a:latin typeface="Source Sans Pro"/>
                      <a:ea typeface="Source Sans Pro"/>
                      <a:cs typeface="Source Sans Pro"/>
                      <a:sym typeface="Source Sans Pro"/>
                    </a:rPr>
                    <a:t>Model prices</a:t>
                  </a:r>
                </a:p>
                <a:p>
                  <a:pPr lvl="0" algn="ctr"/>
                  <a14:m>
                    <m:oMathPara xmlns:m="http://schemas.openxmlformats.org/officeDocument/2006/math">
                      <m:oMathParaPr>
                        <m:jc m:val="centerGroup"/>
                      </m:oMathParaPr>
                      <m:oMath xmlns:m="http://schemas.openxmlformats.org/officeDocument/2006/math">
                        <m:r>
                          <a:rPr lang="en-US" b="1" i="1" smtClean="0">
                            <a:solidFill>
                              <a:srgbClr val="FFFFFF"/>
                            </a:solidFill>
                            <a:latin typeface="Cambria Math" panose="02040503050406030204" pitchFamily="18" charset="0"/>
                            <a:ea typeface="Source Sans Pro"/>
                            <a:cs typeface="Source Sans Pro"/>
                            <a:sym typeface="Source Sans Pro"/>
                          </a:rPr>
                          <m:t>𝑽</m:t>
                        </m:r>
                        <m:r>
                          <a:rPr lang="en-US" b="1" i="1">
                            <a:solidFill>
                              <a:srgbClr val="FFFFFF"/>
                            </a:solidFill>
                            <a:latin typeface="Cambria Math" panose="02040503050406030204" pitchFamily="18" charset="0"/>
                            <a:ea typeface="Source Sans Pro"/>
                            <a:cs typeface="Source Sans Pro"/>
                            <a:sym typeface="Source Sans Pro"/>
                          </a:rPr>
                          <m:t>(</m:t>
                        </m:r>
                        <m:r>
                          <a:rPr lang="ar-AE" b="1">
                            <a:solidFill>
                              <a:schemeClr val="bg1"/>
                            </a:solidFill>
                            <a:latin typeface="Cambria Math" panose="02040503050406030204" pitchFamily="18" charset="0"/>
                            <a:sym typeface="Source Sans Pro"/>
                          </a:rPr>
                          <m:t>𝜽</m:t>
                        </m:r>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𝑲</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sSub>
                          <m:sSubPr>
                            <m:ctrlPr>
                              <a:rPr lang="en-US" b="1" i="1">
                                <a:solidFill>
                                  <a:srgbClr val="FFFFFF"/>
                                </a:solidFill>
                                <a:latin typeface="Cambria Math" panose="02040503050406030204" pitchFamily="18" charset="0"/>
                                <a:ea typeface="Source Sans Pro"/>
                                <a:sym typeface="Source Sans Pro"/>
                              </a:rPr>
                            </m:ctrlPr>
                          </m:sSubPr>
                          <m:e>
                            <m:r>
                              <a:rPr lang="en-US" b="1" i="1">
                                <a:solidFill>
                                  <a:srgbClr val="FFFFFF"/>
                                </a:solidFill>
                                <a:latin typeface="Cambria Math" panose="02040503050406030204" pitchFamily="18" charset="0"/>
                                <a:ea typeface="Source Sans Pro"/>
                                <a:sym typeface="Source Sans Pro"/>
                              </a:rPr>
                              <m:t>𝝉</m:t>
                            </m:r>
                          </m:e>
                          <m:sub>
                            <m:r>
                              <a:rPr lang="en-US" b="1" i="1">
                                <a:solidFill>
                                  <a:srgbClr val="FFFFFF"/>
                                </a:solidFill>
                                <a:latin typeface="Cambria Math" panose="02040503050406030204" pitchFamily="18" charset="0"/>
                                <a:ea typeface="Source Sans Pro"/>
                                <a:sym typeface="Source Sans Pro"/>
                              </a:rPr>
                              <m:t>𝒊</m:t>
                            </m:r>
                          </m:sub>
                        </m:sSub>
                        <m:r>
                          <a:rPr lang="en-US" b="1" i="1">
                            <a:solidFill>
                              <a:srgbClr val="FFFFFF"/>
                            </a:solidFill>
                            <a:latin typeface="Cambria Math" panose="02040503050406030204" pitchFamily="18" charset="0"/>
                            <a:ea typeface="Source Sans Pro"/>
                            <a:sym typeface="Source Sans Pro"/>
                          </a:rPr>
                          <m:t>)</m:t>
                        </m:r>
                      </m:oMath>
                    </m:oMathPara>
                  </a14:m>
                  <a:endParaRPr b="1" dirty="0">
                    <a:solidFill>
                      <a:srgbClr val="FFFFFF"/>
                    </a:solidFill>
                    <a:latin typeface="Source Sans Pro"/>
                    <a:ea typeface="Source Sans Pro"/>
                    <a:cs typeface="Source Sans Pro"/>
                    <a:sym typeface="Source Sans Pro"/>
                  </a:endParaRPr>
                </a:p>
              </p:txBody>
            </p:sp>
          </mc:Choice>
          <mc:Fallback xmlns="">
            <p:sp>
              <p:nvSpPr>
                <p:cNvPr id="14" name="Google Shape;687;p30">
                  <a:extLst>
                    <a:ext uri="{FF2B5EF4-FFF2-40B4-BE49-F238E27FC236}">
                      <a16:creationId xmlns:a16="http://schemas.microsoft.com/office/drawing/2014/main" id="{D16F39A6-9628-4F0B-AF39-386698A53957}"/>
                    </a:ext>
                  </a:extLst>
                </p:cNvPr>
                <p:cNvSpPr>
                  <a:spLocks noRot="1" noChangeAspect="1" noMove="1" noResize="1" noEditPoints="1" noAdjustHandles="1" noChangeArrowheads="1" noChangeShapeType="1" noTextEdit="1"/>
                </p:cNvSpPr>
                <p:nvPr/>
              </p:nvSpPr>
              <p:spPr>
                <a:xfrm>
                  <a:off x="4188245" y="2717224"/>
                  <a:ext cx="1428750" cy="1111250"/>
                </a:xfrm>
                <a:prstGeom prst="round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473FE83D-92DF-4A33-9E67-432E90FFAD08}"/>
                    </a:ext>
                  </a:extLst>
                </p:cNvPr>
                <p:cNvSpPr/>
                <p:nvPr/>
              </p:nvSpPr>
              <p:spPr>
                <a:xfrm>
                  <a:off x="359325" y="1917700"/>
                  <a:ext cx="1428750" cy="111125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lvl="0" algn="ctr"/>
                  <a:r>
                    <a:rPr lang="en-US" b="1" dirty="0">
                      <a:solidFill>
                        <a:schemeClr val="bg1"/>
                      </a:solidFill>
                      <a:latin typeface="Source Sans Pro"/>
                      <a:ea typeface="Source Sans Pro"/>
                      <a:cs typeface="Source Sans Pro"/>
                      <a:sym typeface="Source Sans Pro"/>
                    </a:rPr>
                    <a:t>Strike/expiry</a:t>
                  </a:r>
                </a:p>
                <a:p>
                  <a:pPr lvl="0" algn="ctr"/>
                  <a:r>
                    <a:rPr lang="en-US" b="1" dirty="0">
                      <a:solidFill>
                        <a:schemeClr val="bg1"/>
                      </a:solidFill>
                      <a:latin typeface="Source Sans Pro"/>
                      <a:ea typeface="Source Sans Pro"/>
                      <a:cs typeface="Source Sans Pro"/>
                      <a:sym typeface="Source Sans Pro"/>
                    </a:rPr>
                    <a:t>pairs</a:t>
                  </a:r>
                </a:p>
                <a:p>
                  <a:pPr lvl="0" algn="ctr"/>
                  <a14:m>
                    <m:oMathPara xmlns:m="http://schemas.openxmlformats.org/officeDocument/2006/math">
                      <m:oMathParaPr>
                        <m:jc m:val="centerGroup"/>
                      </m:oMathParaPr>
                      <m:oMath xmlns:m="http://schemas.openxmlformats.org/officeDocument/2006/math">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m:t>
                            </m:r>
                            <m:r>
                              <a:rPr lang="ar-AE" b="1" i="1">
                                <a:solidFill>
                                  <a:schemeClr val="bg1"/>
                                </a:solidFill>
                                <a:latin typeface="Cambria Math" panose="02040503050406030204" pitchFamily="18" charset="0"/>
                                <a:ea typeface="Source Sans Pro"/>
                                <a:sym typeface="Source Sans Pro"/>
                              </a:rPr>
                              <m:t>𝑲</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sSub>
                          <m:sSubPr>
                            <m:ctrlPr>
                              <a:rPr lang="ar-AE" b="1" i="1">
                                <a:solidFill>
                                  <a:schemeClr val="bg1"/>
                                </a:solidFill>
                                <a:latin typeface="Cambria Math" panose="02040503050406030204" pitchFamily="18" charset="0"/>
                                <a:ea typeface="Source Sans Pro"/>
                                <a:sym typeface="Source Sans Pro"/>
                              </a:rPr>
                            </m:ctrlPr>
                          </m:sSubPr>
                          <m:e>
                            <m:r>
                              <a:rPr lang="ar-AE" b="1" i="1">
                                <a:solidFill>
                                  <a:schemeClr val="bg1"/>
                                </a:solidFill>
                                <a:latin typeface="Cambria Math" panose="02040503050406030204" pitchFamily="18" charset="0"/>
                                <a:ea typeface="Source Sans Pro"/>
                                <a:sym typeface="Source Sans Pro"/>
                              </a:rPr>
                              <m:t>𝝉</m:t>
                            </m:r>
                          </m:e>
                          <m:sub>
                            <m:r>
                              <a:rPr lang="ar-AE" b="1" i="1">
                                <a:solidFill>
                                  <a:schemeClr val="bg1"/>
                                </a:solidFill>
                                <a:latin typeface="Cambria Math" panose="02040503050406030204" pitchFamily="18" charset="0"/>
                                <a:ea typeface="Source Sans Pro"/>
                                <a:sym typeface="Source Sans Pro"/>
                              </a:rPr>
                              <m:t>𝒊</m:t>
                            </m:r>
                          </m:sub>
                        </m:sSub>
                        <m:r>
                          <a:rPr lang="ar-AE" b="1" i="1">
                            <a:solidFill>
                              <a:schemeClr val="bg1"/>
                            </a:solidFill>
                            <a:latin typeface="Cambria Math" panose="02040503050406030204" pitchFamily="18" charset="0"/>
                            <a:ea typeface="Source Sans Pro"/>
                            <a:sym typeface="Source Sans Pro"/>
                          </a:rPr>
                          <m:t>)</m:t>
                        </m:r>
                      </m:oMath>
                    </m:oMathPara>
                  </a14:m>
                  <a:endParaRPr lang="ar-AE" b="1" dirty="0">
                    <a:solidFill>
                      <a:schemeClr val="bg1"/>
                    </a:solidFill>
                    <a:latin typeface="Source Sans Pro"/>
                    <a:ea typeface="Source Sans Pro"/>
                    <a:cs typeface="Source Sans Pro"/>
                    <a:sym typeface="Source Sans Pro"/>
                  </a:endParaRPr>
                </a:p>
              </p:txBody>
            </p:sp>
          </mc:Choice>
          <mc:Fallback xmlns="">
            <p:sp>
              <p:nvSpPr>
                <p:cNvPr id="2" name="Rectangle: Rounded Corners 1">
                  <a:extLst>
                    <a:ext uri="{FF2B5EF4-FFF2-40B4-BE49-F238E27FC236}">
                      <a16:creationId xmlns:a16="http://schemas.microsoft.com/office/drawing/2014/main" id="{473FE83D-92DF-4A33-9E67-432E90FFAD08}"/>
                    </a:ext>
                  </a:extLst>
                </p:cNvPr>
                <p:cNvSpPr>
                  <a:spLocks noRot="1" noChangeAspect="1" noMove="1" noResize="1" noEditPoints="1" noAdjustHandles="1" noChangeArrowheads="1" noChangeShapeType="1" noTextEdit="1"/>
                </p:cNvSpPr>
                <p:nvPr/>
              </p:nvSpPr>
              <p:spPr>
                <a:xfrm>
                  <a:off x="359325" y="1917700"/>
                  <a:ext cx="1428750" cy="1111250"/>
                </a:xfrm>
                <a:prstGeom prst="roundRect">
                  <a:avLst/>
                </a:prstGeom>
                <a:blipFill>
                  <a:blip r:embed="rId6"/>
                  <a:stretch>
                    <a:fillRect/>
                  </a:stretch>
                </a:blipFill>
                <a:ln>
                  <a:no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DCA7D58B-733C-4A3C-845D-8D82217C660E}"/>
                </a:ext>
              </a:extLst>
            </p:cNvPr>
            <p:cNvSpPr/>
            <p:nvPr/>
          </p:nvSpPr>
          <p:spPr>
            <a:xfrm>
              <a:off x="2381093" y="1050349"/>
              <a:ext cx="1428750" cy="111125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Fetch</a:t>
              </a:r>
            </a:p>
            <a:p>
              <a:pPr algn="ctr"/>
              <a:r>
                <a:rPr lang="en-US" b="1" dirty="0">
                  <a:solidFill>
                    <a:schemeClr val="bg1"/>
                  </a:solidFill>
                  <a:latin typeface="Source Sans Pro"/>
                  <a:ea typeface="Source Sans Pro"/>
                  <a:sym typeface="Source Sans Pro"/>
                </a:rPr>
                <a:t>market</a:t>
              </a:r>
            </a:p>
            <a:p>
              <a:pPr algn="ctr"/>
              <a:r>
                <a:rPr lang="en-US" b="1" dirty="0">
                  <a:solidFill>
                    <a:schemeClr val="bg1"/>
                  </a:solidFill>
                  <a:latin typeface="Source Sans Pro"/>
                  <a:ea typeface="Source Sans Pro"/>
                  <a:sym typeface="Source Sans Pro"/>
                </a:rPr>
                <a:t>data</a:t>
              </a:r>
              <a:endParaRPr lang="ar-AE" b="1" dirty="0">
                <a:solidFill>
                  <a:schemeClr val="bg1"/>
                </a:solidFill>
                <a:latin typeface="Source Sans Pro"/>
                <a:ea typeface="Source Sans Pro"/>
                <a:sym typeface="Source Sans Pro"/>
              </a:endParaRPr>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B0EF3F27-0B21-4CF9-8363-13D64E4269B0}"/>
                    </a:ext>
                  </a:extLst>
                </p:cNvPr>
                <p:cNvSpPr/>
                <p:nvPr/>
              </p:nvSpPr>
              <p:spPr>
                <a:xfrm>
                  <a:off x="2381093" y="2717224"/>
                  <a:ext cx="1428750" cy="111125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bg1"/>
                      </a:solidFill>
                      <a:latin typeface="Source Sans Pro"/>
                      <a:ea typeface="Source Sans Pro"/>
                      <a:sym typeface="Source Sans Pro"/>
                    </a:rPr>
                    <a:t>Parameter</a:t>
                  </a:r>
                </a:p>
                <a:p>
                  <a:pPr algn="ctr"/>
                  <a:r>
                    <a:rPr lang="en-US" b="1" dirty="0">
                      <a:solidFill>
                        <a:schemeClr val="bg1"/>
                      </a:solidFill>
                      <a:latin typeface="Source Sans Pro"/>
                      <a:ea typeface="Source Sans Pro"/>
                      <a:sym typeface="Source Sans Pro"/>
                    </a:rPr>
                    <a:t>candidate</a:t>
                  </a:r>
                </a:p>
                <a:p>
                  <a:pPr algn="ctr"/>
                  <a14:m>
                    <m:oMathPara xmlns:m="http://schemas.openxmlformats.org/officeDocument/2006/math">
                      <m:oMathParaPr>
                        <m:jc m:val="centerGroup"/>
                      </m:oMathParaPr>
                      <m:oMath xmlns:m="http://schemas.openxmlformats.org/officeDocument/2006/math">
                        <m:r>
                          <a:rPr lang="ar-AE" b="1">
                            <a:solidFill>
                              <a:schemeClr val="bg1"/>
                            </a:solidFill>
                            <a:latin typeface="Cambria Math" panose="02040503050406030204" pitchFamily="18" charset="0"/>
                            <a:sym typeface="Source Sans Pro"/>
                          </a:rPr>
                          <m:t>𝜽</m:t>
                        </m:r>
                      </m:oMath>
                    </m:oMathPara>
                  </a14:m>
                  <a:endParaRPr lang="ar-AE" b="1" dirty="0">
                    <a:solidFill>
                      <a:schemeClr val="bg1"/>
                    </a:solidFill>
                    <a:latin typeface="Source Sans Pro"/>
                    <a:ea typeface="Source Sans Pro"/>
                    <a:sym typeface="Source Sans Pro"/>
                  </a:endParaRPr>
                </a:p>
              </p:txBody>
            </p:sp>
          </mc:Choice>
          <mc:Fallback xmlns="">
            <p:sp>
              <p:nvSpPr>
                <p:cNvPr id="15" name="Rectangle: Rounded Corners 14">
                  <a:extLst>
                    <a:ext uri="{FF2B5EF4-FFF2-40B4-BE49-F238E27FC236}">
                      <a16:creationId xmlns:a16="http://schemas.microsoft.com/office/drawing/2014/main" id="{B0EF3F27-0B21-4CF9-8363-13D64E4269B0}"/>
                    </a:ext>
                  </a:extLst>
                </p:cNvPr>
                <p:cNvSpPr>
                  <a:spLocks noRot="1" noChangeAspect="1" noMove="1" noResize="1" noEditPoints="1" noAdjustHandles="1" noChangeArrowheads="1" noChangeShapeType="1" noTextEdit="1"/>
                </p:cNvSpPr>
                <p:nvPr/>
              </p:nvSpPr>
              <p:spPr>
                <a:xfrm>
                  <a:off x="2381093" y="2717224"/>
                  <a:ext cx="1428750" cy="1111250"/>
                </a:xfrm>
                <a:prstGeom prst="roundRect">
                  <a:avLst/>
                </a:prstGeom>
                <a:blipFill>
                  <a:blip r:embed="rId7"/>
                  <a:stretch>
                    <a:fillRect/>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827EC9D-3027-4933-9615-4C2C2CB15111}"/>
                </a:ext>
              </a:extLst>
            </p:cNvPr>
            <p:cNvCxnSpPr>
              <a:stCxn id="2" idx="3"/>
              <a:endCxn id="12" idx="1"/>
            </p:cNvCxnSpPr>
            <p:nvPr/>
          </p:nvCxnSpPr>
          <p:spPr>
            <a:xfrm flipV="1">
              <a:off x="1788075" y="1605974"/>
              <a:ext cx="593018" cy="867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1" name="Straight Arrow Connector 40">
              <a:extLst>
                <a:ext uri="{FF2B5EF4-FFF2-40B4-BE49-F238E27FC236}">
                  <a16:creationId xmlns:a16="http://schemas.microsoft.com/office/drawing/2014/main" id="{D350B6F6-91D1-4299-8161-5833CFF8BCEF}"/>
                </a:ext>
              </a:extLst>
            </p:cNvPr>
            <p:cNvCxnSpPr>
              <a:cxnSpLocks/>
              <a:stCxn id="2" idx="3"/>
              <a:endCxn id="15" idx="1"/>
            </p:cNvCxnSpPr>
            <p:nvPr/>
          </p:nvCxnSpPr>
          <p:spPr>
            <a:xfrm>
              <a:off x="1788075" y="2473325"/>
              <a:ext cx="593018" cy="7995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7" name="Straight Arrow Connector 46">
              <a:extLst>
                <a:ext uri="{FF2B5EF4-FFF2-40B4-BE49-F238E27FC236}">
                  <a16:creationId xmlns:a16="http://schemas.microsoft.com/office/drawing/2014/main" id="{58C105EE-1FFF-4C64-A2A9-452ABC8CD0BF}"/>
                </a:ext>
              </a:extLst>
            </p:cNvPr>
            <p:cNvCxnSpPr>
              <a:cxnSpLocks/>
              <a:stCxn id="12" idx="3"/>
              <a:endCxn id="11" idx="1"/>
            </p:cNvCxnSpPr>
            <p:nvPr/>
          </p:nvCxnSpPr>
          <p:spPr>
            <a:xfrm>
              <a:off x="3809843" y="1605974"/>
              <a:ext cx="37840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Straight Arrow Connector 49">
              <a:extLst>
                <a:ext uri="{FF2B5EF4-FFF2-40B4-BE49-F238E27FC236}">
                  <a16:creationId xmlns:a16="http://schemas.microsoft.com/office/drawing/2014/main" id="{4E464871-6D60-405B-871E-C1314A222A8E}"/>
                </a:ext>
              </a:extLst>
            </p:cNvPr>
            <p:cNvCxnSpPr>
              <a:cxnSpLocks/>
              <a:stCxn id="15" idx="3"/>
              <a:endCxn id="14" idx="1"/>
            </p:cNvCxnSpPr>
            <p:nvPr/>
          </p:nvCxnSpPr>
          <p:spPr>
            <a:xfrm>
              <a:off x="3809843" y="3272849"/>
              <a:ext cx="37840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Straight Arrow Connector 53">
              <a:extLst>
                <a:ext uri="{FF2B5EF4-FFF2-40B4-BE49-F238E27FC236}">
                  <a16:creationId xmlns:a16="http://schemas.microsoft.com/office/drawing/2014/main" id="{38C4AD8C-D5F7-493B-AF4F-BDE42F309CF0}"/>
                </a:ext>
              </a:extLst>
            </p:cNvPr>
            <p:cNvCxnSpPr>
              <a:cxnSpLocks/>
              <a:stCxn id="11" idx="3"/>
              <a:endCxn id="16" idx="1"/>
            </p:cNvCxnSpPr>
            <p:nvPr/>
          </p:nvCxnSpPr>
          <p:spPr>
            <a:xfrm>
              <a:off x="5616995" y="1605974"/>
              <a:ext cx="593018" cy="867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7" name="Straight Arrow Connector 56">
              <a:extLst>
                <a:ext uri="{FF2B5EF4-FFF2-40B4-BE49-F238E27FC236}">
                  <a16:creationId xmlns:a16="http://schemas.microsoft.com/office/drawing/2014/main" id="{CEF5F2F5-94B3-49DE-BD30-FC63DB407D66}"/>
                </a:ext>
              </a:extLst>
            </p:cNvPr>
            <p:cNvCxnSpPr>
              <a:cxnSpLocks/>
              <a:stCxn id="14" idx="3"/>
              <a:endCxn id="16" idx="1"/>
            </p:cNvCxnSpPr>
            <p:nvPr/>
          </p:nvCxnSpPr>
          <p:spPr>
            <a:xfrm flipV="1">
              <a:off x="5616995" y="2473325"/>
              <a:ext cx="593018" cy="79952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719383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0"/>
          <p:cNvSpPr txBox="1">
            <a:spLocks noGrp="1"/>
          </p:cNvSpPr>
          <p:nvPr>
            <p:ph type="title"/>
          </p:nvPr>
        </p:nvSpPr>
        <p:spPr>
          <a:xfrm>
            <a:off x="1073700"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How is the optimum reached?</a:t>
            </a:r>
            <a:endParaRPr dirty="0"/>
          </a:p>
        </p:txBody>
      </p:sp>
      <mc:AlternateContent xmlns:mc="http://schemas.openxmlformats.org/markup-compatibility/2006" xmlns:a14="http://schemas.microsoft.com/office/drawing/2010/main">
        <mc:Choice Requires="a14">
          <p:sp>
            <p:nvSpPr>
              <p:cNvPr id="525" name="Google Shape;525;p20"/>
              <p:cNvSpPr txBox="1">
                <a:spLocks noGrp="1"/>
              </p:cNvSpPr>
              <p:nvPr>
                <p:ph type="body" idx="2"/>
              </p:nvPr>
            </p:nvSpPr>
            <p:spPr>
              <a:xfrm>
                <a:off x="2408154" y="1029623"/>
                <a:ext cx="4676310" cy="3084254"/>
              </a:xfrm>
              <a:prstGeom prst="rect">
                <a:avLst/>
              </a:prstGeom>
            </p:spPr>
            <p:txBody>
              <a:bodyPr spcFirstLastPara="1" wrap="square" lIns="91425" tIns="91425" rIns="91425" bIns="91425" anchor="ctr" anchorCtr="0">
                <a:noAutofit/>
              </a:bodyPr>
              <a:lstStyle/>
              <a:p>
                <a:pPr lvl="0" indent="-355600">
                  <a:buClr>
                    <a:schemeClr val="accent2"/>
                  </a:buClr>
                  <a:buSzPct val="140000"/>
                </a:pPr>
                <a:r>
                  <a:rPr lang="en-US" sz="1200" dirty="0">
                    <a:solidFill>
                      <a:srgbClr val="28324A"/>
                    </a:solidFill>
                  </a:rPr>
                  <a:t>A Levenberg-Marquardt method is used.</a:t>
                </a:r>
              </a:p>
              <a:p>
                <a:pPr lvl="0" indent="-355600">
                  <a:buClr>
                    <a:schemeClr val="accent2"/>
                  </a:buClr>
                  <a:buSzPct val="140000"/>
                </a:pPr>
                <a:endParaRPr lang="en-US" sz="1200" dirty="0">
                  <a:solidFill>
                    <a:srgbClr val="28324A"/>
                  </a:solidFill>
                </a:endParaRPr>
              </a:p>
              <a:p>
                <a:pPr lvl="1" indent="-355600">
                  <a:buClr>
                    <a:schemeClr val="accent2"/>
                  </a:buClr>
                  <a:buSzPct val="180000"/>
                  <a:buFont typeface="Arial" panose="020B0604020202020204" pitchFamily="34" charset="0"/>
                  <a:buChar char="•"/>
                </a:pPr>
                <a:r>
                  <a:rPr lang="en-US" sz="1200" dirty="0">
                    <a:solidFill>
                      <a:srgbClr val="28324A"/>
                    </a:solidFill>
                  </a:rPr>
                  <a:t>It behaves like steepest descent far from the optimum.</a:t>
                </a:r>
              </a:p>
              <a:p>
                <a:pPr lvl="0" indent="-355600">
                  <a:buClr>
                    <a:schemeClr val="accent2"/>
                  </a:buClr>
                  <a:buSzPct val="180000"/>
                  <a:buFont typeface="Arial" panose="020B0604020202020204" pitchFamily="34" charset="0"/>
                  <a:buChar char="•"/>
                </a:pPr>
                <a:endParaRPr lang="en-US" sz="1200" dirty="0">
                  <a:solidFill>
                    <a:srgbClr val="28324A"/>
                  </a:solidFill>
                </a:endParaRPr>
              </a:p>
              <a:p>
                <a:pPr lvl="1" indent="-355600">
                  <a:buClr>
                    <a:schemeClr val="accent2"/>
                  </a:buClr>
                  <a:buSzPct val="180000"/>
                  <a:buFont typeface="Arial" panose="020B0604020202020204" pitchFamily="34" charset="0"/>
                  <a:buChar char="•"/>
                </a:pPr>
                <a:r>
                  <a:rPr lang="en-US" sz="1200" dirty="0">
                    <a:solidFill>
                      <a:srgbClr val="28324A"/>
                    </a:solidFill>
                  </a:rPr>
                  <a:t>It behaves like Gauss-Newton close to the optimum.</a:t>
                </a:r>
              </a:p>
              <a:p>
                <a:pPr lvl="1" indent="-355600">
                  <a:buClr>
                    <a:schemeClr val="accent2"/>
                  </a:buClr>
                  <a:buSzPct val="140000"/>
                </a:pPr>
                <a:endParaRPr lang="en-US" sz="1200" dirty="0">
                  <a:solidFill>
                    <a:srgbClr val="28324A"/>
                  </a:solidFill>
                </a:endParaRPr>
              </a:p>
              <a:p>
                <a:pPr indent="-355600">
                  <a:buClr>
                    <a:schemeClr val="accent2"/>
                  </a:buClr>
                  <a:buSzPct val="140000"/>
                </a:pPr>
                <a:r>
                  <a:rPr lang="en-US" sz="1200" dirty="0">
                    <a:solidFill>
                      <a:srgbClr val="28324A"/>
                    </a:solidFill>
                  </a:rPr>
                  <a:t>It stops when:</a:t>
                </a:r>
              </a:p>
              <a:p>
                <a:pPr indent="-355600">
                  <a:buClr>
                    <a:schemeClr val="accent2"/>
                  </a:buClr>
                  <a:buSzPct val="140000"/>
                </a:pPr>
                <a:endParaRPr lang="en-US" sz="1200" dirty="0">
                  <a:solidFill>
                    <a:srgbClr val="28324A"/>
                  </a:solidFill>
                </a:endParaRPr>
              </a:p>
              <a:p>
                <a:pPr lvl="1" indent="-355600">
                  <a:buClr>
                    <a:schemeClr val="accent2"/>
                  </a:buClr>
                  <a:buSzPct val="180000"/>
                  <a:buFont typeface="Arial" panose="020B0604020202020204" pitchFamily="34" charset="0"/>
                  <a:buChar char="•"/>
                </a:pPr>
                <a14:m>
                  <m:oMath xmlns:m="http://schemas.openxmlformats.org/officeDocument/2006/math">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𝜖</m:t>
                        </m:r>
                      </m:e>
                      <m:sub>
                        <m:r>
                          <a:rPr lang="en-US" sz="1200" b="0" i="1" smtClean="0">
                            <a:solidFill>
                              <a:srgbClr val="28324A"/>
                            </a:solidFill>
                            <a:latin typeface="Cambria Math" panose="02040503050406030204" pitchFamily="18" charset="0"/>
                          </a:rPr>
                          <m:t>1</m:t>
                        </m:r>
                      </m:sub>
                    </m:sSub>
                  </m:oMath>
                </a14:m>
                <a:r>
                  <a:rPr lang="en-US" sz="1200" dirty="0">
                    <a:solidFill>
                      <a:srgbClr val="28324A"/>
                    </a:solidFill>
                  </a:rPr>
                  <a:t>: Small value of the objective function.</a:t>
                </a:r>
              </a:p>
              <a:p>
                <a:pPr lvl="1" indent="-355600">
                  <a:buClr>
                    <a:schemeClr val="accent2"/>
                  </a:buClr>
                  <a:buSzPct val="180000"/>
                  <a:buFont typeface="Arial" panose="020B0604020202020204" pitchFamily="34" charset="0"/>
                  <a:buChar char="•"/>
                </a:pPr>
                <a:endParaRPr lang="en-US" sz="1200" dirty="0">
                  <a:solidFill>
                    <a:srgbClr val="28324A"/>
                  </a:solidFill>
                </a:endParaRPr>
              </a:p>
              <a:p>
                <a:pPr lvl="1" indent="-355600">
                  <a:buClr>
                    <a:schemeClr val="accent2"/>
                  </a:buClr>
                  <a:buSzPct val="180000"/>
                  <a:buFont typeface="Arial" panose="020B0604020202020204" pitchFamily="34" charset="0"/>
                  <a:buChar char="•"/>
                </a:pPr>
                <a14:m>
                  <m:oMath xmlns:m="http://schemas.openxmlformats.org/officeDocument/2006/math">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𝜖</m:t>
                        </m:r>
                      </m:e>
                      <m:sub>
                        <m:r>
                          <a:rPr lang="en-US" sz="1200" b="0" i="1" smtClean="0">
                            <a:solidFill>
                              <a:srgbClr val="28324A"/>
                            </a:solidFill>
                            <a:latin typeface="Cambria Math" panose="02040503050406030204" pitchFamily="18" charset="0"/>
                          </a:rPr>
                          <m:t>2</m:t>
                        </m:r>
                      </m:sub>
                    </m:sSub>
                  </m:oMath>
                </a14:m>
                <a:r>
                  <a:rPr lang="en-US" sz="1200" dirty="0">
                    <a:solidFill>
                      <a:srgbClr val="28324A"/>
                    </a:solidFill>
                  </a:rPr>
                  <a:t>: Small gradient.</a:t>
                </a:r>
              </a:p>
              <a:p>
                <a:pPr lvl="1" indent="-355600">
                  <a:buClr>
                    <a:schemeClr val="accent2"/>
                  </a:buClr>
                  <a:buSzPct val="180000"/>
                  <a:buFont typeface="Arial" panose="020B0604020202020204" pitchFamily="34" charset="0"/>
                  <a:buChar char="•"/>
                </a:pPr>
                <a:endParaRPr lang="en-US" sz="1200" dirty="0">
                  <a:solidFill>
                    <a:srgbClr val="28324A"/>
                  </a:solidFill>
                </a:endParaRPr>
              </a:p>
              <a:p>
                <a:pPr lvl="1" indent="-355600">
                  <a:buClr>
                    <a:schemeClr val="accent2"/>
                  </a:buClr>
                  <a:buSzPct val="180000"/>
                  <a:buFont typeface="Arial" panose="020B0604020202020204" pitchFamily="34" charset="0"/>
                  <a:buChar char="•"/>
                </a:pPr>
                <a14:m>
                  <m:oMath xmlns:m="http://schemas.openxmlformats.org/officeDocument/2006/math">
                    <m:sSub>
                      <m:sSubPr>
                        <m:ctrlPr>
                          <a:rPr lang="en-US" sz="1200" b="0" i="1" smtClean="0">
                            <a:solidFill>
                              <a:srgbClr val="28324A"/>
                            </a:solidFill>
                            <a:latin typeface="Cambria Math" panose="02040503050406030204" pitchFamily="18" charset="0"/>
                          </a:rPr>
                        </m:ctrlPr>
                      </m:sSubPr>
                      <m:e>
                        <m:r>
                          <a:rPr lang="en-US" sz="1200" b="0" i="1" smtClean="0">
                            <a:solidFill>
                              <a:srgbClr val="28324A"/>
                            </a:solidFill>
                            <a:latin typeface="Cambria Math" panose="02040503050406030204" pitchFamily="18" charset="0"/>
                          </a:rPr>
                          <m:t>𝜖</m:t>
                        </m:r>
                      </m:e>
                      <m:sub>
                        <m:r>
                          <a:rPr lang="en-US" sz="1200" b="0" i="1" smtClean="0">
                            <a:solidFill>
                              <a:srgbClr val="28324A"/>
                            </a:solidFill>
                            <a:latin typeface="Cambria Math" panose="02040503050406030204" pitchFamily="18" charset="0"/>
                          </a:rPr>
                          <m:t>3</m:t>
                        </m:r>
                      </m:sub>
                    </m:sSub>
                  </m:oMath>
                </a14:m>
                <a:r>
                  <a:rPr lang="en-US" sz="1200" dirty="0">
                    <a:solidFill>
                      <a:srgbClr val="28324A"/>
                    </a:solidFill>
                  </a:rPr>
                  <a:t>: Stagnate update.</a:t>
                </a:r>
                <a:endParaRPr lang="en-US" sz="1200" dirty="0"/>
              </a:p>
            </p:txBody>
          </p:sp>
        </mc:Choice>
        <mc:Fallback xmlns="">
          <p:sp>
            <p:nvSpPr>
              <p:cNvPr id="525" name="Google Shape;525;p20"/>
              <p:cNvSpPr txBox="1">
                <a:spLocks noGrp="1" noRot="1" noChangeAspect="1" noMove="1" noResize="1" noEditPoints="1" noAdjustHandles="1" noChangeArrowheads="1" noChangeShapeType="1" noTextEdit="1"/>
              </p:cNvSpPr>
              <p:nvPr>
                <p:ph type="body" idx="2"/>
              </p:nvPr>
            </p:nvSpPr>
            <p:spPr>
              <a:xfrm>
                <a:off x="2408154" y="1029623"/>
                <a:ext cx="4676310" cy="3084254"/>
              </a:xfrm>
              <a:prstGeom prst="rect">
                <a:avLst/>
              </a:prstGeom>
              <a:blipFill>
                <a:blip r:embed="rId3"/>
                <a:stretch>
                  <a:fillRect b="-593"/>
                </a:stretch>
              </a:blipFill>
            </p:spPr>
            <p:txBody>
              <a:bodyPr/>
              <a:lstStyle/>
              <a:p>
                <a:r>
                  <a:rPr lang="en-US">
                    <a:noFill/>
                  </a:rPr>
                  <a:t> </a:t>
                </a:r>
              </a:p>
            </p:txBody>
          </p:sp>
        </mc:Fallback>
      </mc:AlternateContent>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1414907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Numerical results</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Let’s start with the first set of slides</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b="1" dirty="0">
                <a:solidFill>
                  <a:srgbClr val="3C78D8"/>
                </a:solidFill>
                <a:latin typeface="Oswald"/>
                <a:sym typeface="Oswald"/>
              </a:rPr>
              <a:t>6</a:t>
            </a:r>
            <a:endParaRPr lang="en-US"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1410370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6" name="Google Shape;646;p26"/>
              <p:cNvSpPr txBox="1">
                <a:spLocks noGrp="1"/>
              </p:cNvSpPr>
              <p:nvPr>
                <p:ph type="title"/>
              </p:nvPr>
            </p:nvSpPr>
            <p:spPr>
              <a:xfrm>
                <a:off x="1068986" y="679"/>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Stress Tests. </a:t>
                </a:r>
                <a14:m>
                  <m:oMath xmlns:m="http://schemas.openxmlformats.org/officeDocument/2006/math">
                    <m:r>
                      <a:rPr lang="en-US" b="1" i="1" smtClean="0">
                        <a:latin typeface="Cambria Math" panose="02040503050406030204" pitchFamily="18" charset="0"/>
                      </a:rPr>
                      <m:t>𝝉</m:t>
                    </m:r>
                    <m:r>
                      <a:rPr lang="en-US" b="1" i="1" smtClean="0">
                        <a:latin typeface="Cambria Math" panose="02040503050406030204" pitchFamily="18" charset="0"/>
                      </a:rPr>
                      <m:t>=</m:t>
                    </m:r>
                    <m:r>
                      <a:rPr lang="en-US" b="1" i="1" smtClean="0">
                        <a:latin typeface="Cambria Math" panose="02040503050406030204" pitchFamily="18" charset="0"/>
                      </a:rPr>
                      <m:t>𝟒𝟓</m:t>
                    </m:r>
                  </m:oMath>
                </a14:m>
                <a:r>
                  <a:rPr lang="en-US" dirty="0"/>
                  <a:t> years.</a:t>
                </a:r>
                <a:endParaRPr dirty="0"/>
              </a:p>
            </p:txBody>
          </p:sp>
        </mc:Choice>
        <mc:Fallback xmlns="">
          <p:sp>
            <p:nvSpPr>
              <p:cNvPr id="646" name="Google Shape;646;p26"/>
              <p:cNvSpPr txBox="1">
                <a:spLocks noGrp="1" noRot="1" noChangeAspect="1" noMove="1" noResize="1" noEditPoints="1" noAdjustHandles="1" noChangeArrowheads="1" noChangeShapeType="1" noTextEdit="1"/>
              </p:cNvSpPr>
              <p:nvPr>
                <p:ph type="title"/>
              </p:nvPr>
            </p:nvSpPr>
            <p:spPr>
              <a:xfrm>
                <a:off x="1068986" y="679"/>
                <a:ext cx="6996600" cy="715800"/>
              </a:xfrm>
              <a:prstGeom prst="rect">
                <a:avLst/>
              </a:prstGeom>
              <a:blipFill>
                <a:blip r:embed="rId3"/>
                <a:stretch>
                  <a:fillRect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7" name="Google Shape;647;p26"/>
              <p:cNvGraphicFramePr/>
              <p:nvPr>
                <p:extLst>
                  <p:ext uri="{D42A27DB-BD31-4B8C-83A1-F6EECF244321}">
                    <p14:modId xmlns:p14="http://schemas.microsoft.com/office/powerpoint/2010/main" val="531900871"/>
                  </p:ext>
                </p:extLst>
              </p:nvPr>
            </p:nvGraphicFramePr>
            <p:xfrm>
              <a:off x="1824675" y="1406250"/>
              <a:ext cx="5485221" cy="2331000"/>
            </p:xfrm>
            <a:graphic>
              <a:graphicData uri="http://schemas.openxmlformats.org/drawingml/2006/table">
                <a:tbl>
                  <a:tblPr>
                    <a:noFill/>
                    <a:tableStyleId>{9AF62945-B830-4532-BA38-0B9DB5C8A7B6}</a:tableStyleId>
                  </a:tblPr>
                  <a:tblGrid>
                    <a:gridCol w="783603">
                      <a:extLst>
                        <a:ext uri="{9D8B030D-6E8A-4147-A177-3AD203B41FA5}">
                          <a16:colId xmlns:a16="http://schemas.microsoft.com/office/drawing/2014/main" val="20001"/>
                        </a:ext>
                      </a:extLst>
                    </a:gridCol>
                    <a:gridCol w="783603">
                      <a:extLst>
                        <a:ext uri="{9D8B030D-6E8A-4147-A177-3AD203B41FA5}">
                          <a16:colId xmlns:a16="http://schemas.microsoft.com/office/drawing/2014/main" val="20002"/>
                        </a:ext>
                      </a:extLst>
                    </a:gridCol>
                    <a:gridCol w="783603">
                      <a:extLst>
                        <a:ext uri="{9D8B030D-6E8A-4147-A177-3AD203B41FA5}">
                          <a16:colId xmlns:a16="http://schemas.microsoft.com/office/drawing/2014/main" val="20003"/>
                        </a:ext>
                      </a:extLst>
                    </a:gridCol>
                    <a:gridCol w="783603">
                      <a:extLst>
                        <a:ext uri="{9D8B030D-6E8A-4147-A177-3AD203B41FA5}">
                          <a16:colId xmlns:a16="http://schemas.microsoft.com/office/drawing/2014/main" val="1596164501"/>
                        </a:ext>
                      </a:extLst>
                    </a:gridCol>
                    <a:gridCol w="783603">
                      <a:extLst>
                        <a:ext uri="{9D8B030D-6E8A-4147-A177-3AD203B41FA5}">
                          <a16:colId xmlns:a16="http://schemas.microsoft.com/office/drawing/2014/main" val="4269154679"/>
                        </a:ext>
                      </a:extLst>
                    </a:gridCol>
                    <a:gridCol w="783603">
                      <a:extLst>
                        <a:ext uri="{9D8B030D-6E8A-4147-A177-3AD203B41FA5}">
                          <a16:colId xmlns:a16="http://schemas.microsoft.com/office/drawing/2014/main" val="3662441423"/>
                        </a:ext>
                      </a:extLst>
                    </a:gridCol>
                    <a:gridCol w="783603">
                      <a:extLst>
                        <a:ext uri="{9D8B030D-6E8A-4147-A177-3AD203B41FA5}">
                          <a16:colId xmlns:a16="http://schemas.microsoft.com/office/drawing/2014/main" val="147504159"/>
                        </a:ext>
                      </a:extLst>
                    </a:gridCol>
                  </a:tblGrid>
                  <a:tr h="582750">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K</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𝑺𝑾𝑰𝑭𝑻</m:t>
                                    </m:r>
                                  </m:sub>
                                  <m:sup>
                                    <m:r>
                                      <a:rPr lang="en-US" sz="1100" b="1" i="1" smtClean="0">
                                        <a:solidFill>
                                          <a:srgbClr val="FFFFFF"/>
                                        </a:solidFill>
                                        <a:latin typeface="Cambria Math" panose="02040503050406030204" pitchFamily="18" charset="0"/>
                                        <a:ea typeface="Source Sans Pro"/>
                                        <a:sym typeface="Source Sans Pro"/>
                                      </a:rPr>
                                      <m:t>𝒎</m:t>
                                    </m:r>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𝟑</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𝑺𝑾𝑰𝑭𝑻</m:t>
                                    </m:r>
                                  </m:sub>
                                  <m:sup>
                                    <m:r>
                                      <a:rPr lang="en-US" sz="1100" b="1" i="1" smtClean="0">
                                        <a:solidFill>
                                          <a:srgbClr val="FFFFFF"/>
                                        </a:solidFill>
                                        <a:latin typeface="Cambria Math" panose="02040503050406030204" pitchFamily="18" charset="0"/>
                                        <a:ea typeface="Source Sans Pro"/>
                                        <a:sym typeface="Source Sans Pro"/>
                                      </a:rPr>
                                      <m:t>𝒎</m:t>
                                    </m:r>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𝟕</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𝑪𝒖𝒊</m:t>
                                    </m:r>
                                  </m:sub>
                                  <m:sup>
                                    <m:acc>
                                      <m:accPr>
                                        <m:chr m:val="̅"/>
                                        <m:ctrlPr>
                                          <a:rPr lang="en-US" sz="1100" b="1" i="1" smtClean="0">
                                            <a:solidFill>
                                              <a:srgbClr val="FFFFFF"/>
                                            </a:solidFill>
                                            <a:latin typeface="Cambria Math" panose="02040503050406030204" pitchFamily="18" charset="0"/>
                                            <a:ea typeface="Source Sans Pro"/>
                                            <a:sym typeface="Source Sans Pro"/>
                                          </a:rPr>
                                        </m:ctrlPr>
                                      </m:accPr>
                                      <m:e>
                                        <m:r>
                                          <a:rPr lang="en-US" sz="1100" b="1" i="1" smtClean="0">
                                            <a:solidFill>
                                              <a:srgbClr val="FFFFFF"/>
                                            </a:solidFill>
                                            <a:latin typeface="Cambria Math" panose="02040503050406030204" pitchFamily="18" charset="0"/>
                                            <a:ea typeface="Source Sans Pro"/>
                                            <a:sym typeface="Source Sans Pro"/>
                                          </a:rPr>
                                          <m:t>𝒖</m:t>
                                        </m:r>
                                      </m:e>
                                    </m:acc>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𝟐𝟎𝟎</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𝑪𝒖𝒊</m:t>
                                    </m:r>
                                  </m:sub>
                                  <m:sup>
                                    <m:acc>
                                      <m:accPr>
                                        <m:chr m:val="̅"/>
                                        <m:ctrlPr>
                                          <a:rPr lang="en-US" sz="1100" b="1" i="1" smtClean="0">
                                            <a:solidFill>
                                              <a:srgbClr val="FFFFFF"/>
                                            </a:solidFill>
                                            <a:latin typeface="Cambria Math" panose="02040503050406030204" pitchFamily="18" charset="0"/>
                                            <a:ea typeface="Source Sans Pro"/>
                                            <a:sym typeface="Source Sans Pro"/>
                                          </a:rPr>
                                        </m:ctrlPr>
                                      </m:accPr>
                                      <m:e>
                                        <m:r>
                                          <a:rPr lang="en-US" sz="1100" b="1" i="1" smtClean="0">
                                            <a:solidFill>
                                              <a:srgbClr val="FFFFFF"/>
                                            </a:solidFill>
                                            <a:latin typeface="Cambria Math" panose="02040503050406030204" pitchFamily="18" charset="0"/>
                                            <a:ea typeface="Source Sans Pro"/>
                                            <a:sym typeface="Source Sans Pro"/>
                                          </a:rPr>
                                          <m:t>𝒖</m:t>
                                        </m:r>
                                      </m:e>
                                    </m:acc>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𝟔</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𝑺𝒄𝒉𝒐𝒖𝒕𝒆𝒏𝒔</m:t>
                                    </m:r>
                                  </m:sub>
                                  <m:sup>
                                    <m:acc>
                                      <m:accPr>
                                        <m:chr m:val="̅"/>
                                        <m:ctrlPr>
                                          <a:rPr lang="en-US" sz="1100" b="1" i="1" smtClean="0">
                                            <a:solidFill>
                                              <a:srgbClr val="FFFFFF"/>
                                            </a:solidFill>
                                            <a:latin typeface="Cambria Math" panose="02040503050406030204" pitchFamily="18" charset="0"/>
                                            <a:ea typeface="Source Sans Pro"/>
                                            <a:sym typeface="Source Sans Pro"/>
                                          </a:rPr>
                                        </m:ctrlPr>
                                      </m:accPr>
                                      <m:e>
                                        <m:r>
                                          <a:rPr lang="en-US" sz="1100" b="1" i="1" smtClean="0">
                                            <a:solidFill>
                                              <a:srgbClr val="FFFFFF"/>
                                            </a:solidFill>
                                            <a:latin typeface="Cambria Math" panose="02040503050406030204" pitchFamily="18" charset="0"/>
                                            <a:ea typeface="Source Sans Pro"/>
                                            <a:sym typeface="Source Sans Pro"/>
                                          </a:rPr>
                                          <m:t>𝒖</m:t>
                                        </m:r>
                                      </m:e>
                                    </m:acc>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𝟐𝟎𝟎</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50</a:t>
                          </a: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647" name="Google Shape;647;p26"/>
              <p:cNvGraphicFramePr/>
              <p:nvPr>
                <p:extLst>
                  <p:ext uri="{D42A27DB-BD31-4B8C-83A1-F6EECF244321}">
                    <p14:modId xmlns:p14="http://schemas.microsoft.com/office/powerpoint/2010/main" val="531900871"/>
                  </p:ext>
                </p:extLst>
              </p:nvPr>
            </p:nvGraphicFramePr>
            <p:xfrm>
              <a:off x="1824675" y="1406250"/>
              <a:ext cx="5485221" cy="2331000"/>
            </p:xfrm>
            <a:graphic>
              <a:graphicData uri="http://schemas.openxmlformats.org/drawingml/2006/table">
                <a:tbl>
                  <a:tblPr>
                    <a:noFill/>
                    <a:tableStyleId>{9AF62945-B830-4532-BA38-0B9DB5C8A7B6}</a:tableStyleId>
                  </a:tblPr>
                  <a:tblGrid>
                    <a:gridCol w="783603">
                      <a:extLst>
                        <a:ext uri="{9D8B030D-6E8A-4147-A177-3AD203B41FA5}">
                          <a16:colId xmlns:a16="http://schemas.microsoft.com/office/drawing/2014/main" val="20001"/>
                        </a:ext>
                      </a:extLst>
                    </a:gridCol>
                    <a:gridCol w="783603">
                      <a:extLst>
                        <a:ext uri="{9D8B030D-6E8A-4147-A177-3AD203B41FA5}">
                          <a16:colId xmlns:a16="http://schemas.microsoft.com/office/drawing/2014/main" val="20002"/>
                        </a:ext>
                      </a:extLst>
                    </a:gridCol>
                    <a:gridCol w="783603">
                      <a:extLst>
                        <a:ext uri="{9D8B030D-6E8A-4147-A177-3AD203B41FA5}">
                          <a16:colId xmlns:a16="http://schemas.microsoft.com/office/drawing/2014/main" val="20003"/>
                        </a:ext>
                      </a:extLst>
                    </a:gridCol>
                    <a:gridCol w="783603">
                      <a:extLst>
                        <a:ext uri="{9D8B030D-6E8A-4147-A177-3AD203B41FA5}">
                          <a16:colId xmlns:a16="http://schemas.microsoft.com/office/drawing/2014/main" val="1596164501"/>
                        </a:ext>
                      </a:extLst>
                    </a:gridCol>
                    <a:gridCol w="783603">
                      <a:extLst>
                        <a:ext uri="{9D8B030D-6E8A-4147-A177-3AD203B41FA5}">
                          <a16:colId xmlns:a16="http://schemas.microsoft.com/office/drawing/2014/main" val="4269154679"/>
                        </a:ext>
                      </a:extLst>
                    </a:gridCol>
                    <a:gridCol w="783603">
                      <a:extLst>
                        <a:ext uri="{9D8B030D-6E8A-4147-A177-3AD203B41FA5}">
                          <a16:colId xmlns:a16="http://schemas.microsoft.com/office/drawing/2014/main" val="3662441423"/>
                        </a:ext>
                      </a:extLst>
                    </a:gridCol>
                    <a:gridCol w="783603">
                      <a:extLst>
                        <a:ext uri="{9D8B030D-6E8A-4147-A177-3AD203B41FA5}">
                          <a16:colId xmlns:a16="http://schemas.microsoft.com/office/drawing/2014/main" val="147504159"/>
                        </a:ext>
                      </a:extLst>
                    </a:gridCol>
                  </a:tblGrid>
                  <a:tr h="582750">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K</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blipFill>
                          <a:blip r:embed="rId4"/>
                          <a:stretch>
                            <a:fillRect l="-201550" t="-3125" r="-403876"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301550" t="-3125" r="-303876"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401550" t="-3125" r="-203876"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505469" t="-3125" r="-105469"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600775" t="-3125" r="-4651" b="-306250"/>
                          </a:stretch>
                        </a:blip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50</a:t>
                          </a: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65.565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46.911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nan</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27.198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3172076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68986" y="0"/>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Speed Tests</a:t>
            </a:r>
            <a:endParaRPr dirty="0"/>
          </a:p>
        </p:txBody>
      </p:sp>
      <p:graphicFrame>
        <p:nvGraphicFramePr>
          <p:cNvPr id="647" name="Google Shape;647;p26"/>
          <p:cNvGraphicFramePr/>
          <p:nvPr>
            <p:extLst>
              <p:ext uri="{D42A27DB-BD31-4B8C-83A1-F6EECF244321}">
                <p14:modId xmlns:p14="http://schemas.microsoft.com/office/powerpoint/2010/main" val="2091164000"/>
              </p:ext>
            </p:extLst>
          </p:nvPr>
        </p:nvGraphicFramePr>
        <p:xfrm>
          <a:off x="1432874" y="1377590"/>
          <a:ext cx="6268824" cy="2388320"/>
        </p:xfrm>
        <a:graphic>
          <a:graphicData uri="http://schemas.openxmlformats.org/drawingml/2006/table">
            <a:tbl>
              <a:tblPr>
                <a:noFill/>
                <a:tableStyleId>{9AF62945-B830-4532-BA38-0B9DB5C8A7B6}</a:tableStyleId>
              </a:tblPr>
              <a:tblGrid>
                <a:gridCol w="1567206">
                  <a:extLst>
                    <a:ext uri="{9D8B030D-6E8A-4147-A177-3AD203B41FA5}">
                      <a16:colId xmlns:a16="http://schemas.microsoft.com/office/drawing/2014/main" val="20000"/>
                    </a:ext>
                  </a:extLst>
                </a:gridCol>
                <a:gridCol w="1567206">
                  <a:extLst>
                    <a:ext uri="{9D8B030D-6E8A-4147-A177-3AD203B41FA5}">
                      <a16:colId xmlns:a16="http://schemas.microsoft.com/office/drawing/2014/main" val="20001"/>
                    </a:ext>
                  </a:extLst>
                </a:gridCol>
                <a:gridCol w="1567206">
                  <a:extLst>
                    <a:ext uri="{9D8B030D-6E8A-4147-A177-3AD203B41FA5}">
                      <a16:colId xmlns:a16="http://schemas.microsoft.com/office/drawing/2014/main" val="20002"/>
                    </a:ext>
                  </a:extLst>
                </a:gridCol>
                <a:gridCol w="1567206">
                  <a:extLst>
                    <a:ext uri="{9D8B030D-6E8A-4147-A177-3AD203B41FA5}">
                      <a16:colId xmlns:a16="http://schemas.microsoft.com/office/drawing/2014/main" val="20003"/>
                    </a:ext>
                  </a:extLst>
                </a:gridCol>
              </a:tblGrid>
              <a:tr h="582750">
                <a:tc>
                  <a:txBody>
                    <a:bodyPr/>
                    <a:lstStyle/>
                    <a:p>
                      <a:pPr marL="0" lvl="0" indent="0" algn="l" rtl="0">
                        <a:spcBef>
                          <a:spcPts val="0"/>
                        </a:spcBef>
                        <a:spcAft>
                          <a:spcPts val="0"/>
                        </a:spcAft>
                        <a:buNone/>
                      </a:pP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dirty="0">
                          <a:solidFill>
                            <a:srgbClr val="FFFFFF"/>
                          </a:solidFill>
                          <a:latin typeface="Source Sans Pro"/>
                          <a:ea typeface="Source Sans Pro"/>
                          <a:cs typeface="Source Sans Pro"/>
                          <a:sym typeface="Source Sans Pro"/>
                        </a:rPr>
                        <a:t>40 strikes </a:t>
                      </a:r>
                      <a:r>
                        <a:rPr lang="en-US" sz="1100" b="1" dirty="0">
                          <a:solidFill>
                            <a:srgbClr val="FFFFFF"/>
                          </a:solidFill>
                          <a:latin typeface="Source Sans Pro"/>
                          <a:ea typeface="Source Sans Pro"/>
                          <a:cs typeface="Source Sans Pro"/>
                          <a:sym typeface="Source Sans Pro"/>
                        </a:rPr>
                        <a:t>x</a:t>
                      </a:r>
                      <a:r>
                        <a:rPr lang="en" sz="1100" b="1" dirty="0">
                          <a:solidFill>
                            <a:srgbClr val="FFFFFF"/>
                          </a:solidFill>
                          <a:latin typeface="Source Sans Pro"/>
                          <a:ea typeface="Source Sans Pro"/>
                          <a:cs typeface="Source Sans Pro"/>
                          <a:sym typeface="Source Sans Pro"/>
                        </a:rPr>
                        <a:t> 1 expiry</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8 strikes x 5 expiries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 sz="1100" b="1" dirty="0">
                          <a:solidFill>
                            <a:srgbClr val="FFFFFF"/>
                          </a:solidFill>
                          <a:latin typeface="Source Sans Pro"/>
                          <a:ea typeface="Source Sans Pro"/>
                          <a:cs typeface="Source Sans Pro"/>
                          <a:sym typeface="Source Sans Pro"/>
                        </a:rPr>
                        <a:t>8 </a:t>
                      </a:r>
                      <a:r>
                        <a:rPr lang="en-US" sz="1100" b="1" dirty="0">
                          <a:solidFill>
                            <a:srgbClr val="FFFFFF"/>
                          </a:solidFill>
                          <a:latin typeface="Source Sans Pro"/>
                          <a:ea typeface="Source Sans Pro"/>
                          <a:cs typeface="Source Sans Pro"/>
                          <a:sym typeface="Source Sans Pro"/>
                        </a:rPr>
                        <a:t>strikes </a:t>
                      </a:r>
                      <a:r>
                        <a:rPr lang="en" sz="1100" b="1" dirty="0">
                          <a:solidFill>
                            <a:srgbClr val="FFFFFF"/>
                          </a:solidFill>
                          <a:latin typeface="Source Sans Pro"/>
                          <a:ea typeface="Source Sans Pro"/>
                          <a:cs typeface="Source Sans Pro"/>
                          <a:sym typeface="Source Sans Pro"/>
                        </a:rPr>
                        <a:t>x 5 </a:t>
                      </a:r>
                      <a:r>
                        <a:rPr lang="en-US" sz="1100" b="1" dirty="0">
                          <a:solidFill>
                            <a:srgbClr val="FFFFFF"/>
                          </a:solidFill>
                          <a:latin typeface="Source Sans Pro"/>
                          <a:ea typeface="Source Sans Pro"/>
                          <a:cs typeface="Source Sans Pro"/>
                          <a:sym typeface="Source Sans Pro"/>
                        </a:rPr>
                        <a:t>expiries</a:t>
                      </a:r>
                    </a:p>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(disabling reusable data across strikes)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r" rtl="0">
                        <a:spcBef>
                          <a:spcPts val="0"/>
                        </a:spcBef>
                        <a:spcAft>
                          <a:spcPts val="0"/>
                        </a:spcAft>
                        <a:buNone/>
                      </a:pPr>
                      <a:r>
                        <a:rPr lang="en-US" sz="1100" dirty="0">
                          <a:solidFill>
                            <a:srgbClr val="3C78D8"/>
                          </a:solidFill>
                          <a:latin typeface="Source Sans Pro"/>
                          <a:ea typeface="Source Sans Pro"/>
                          <a:cs typeface="Source Sans Pro"/>
                          <a:sym typeface="Source Sans Pro"/>
                        </a:rPr>
                        <a:t>SWIFT (no speed-ups)</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7</a:t>
                      </a:r>
                      <a:r>
                        <a:rPr lang="en-US" dirty="0">
                          <a:solidFill>
                            <a:srgbClr val="28324A"/>
                          </a:solidFill>
                          <a:latin typeface="Source Sans Pro"/>
                          <a:ea typeface="Source Sans Pro"/>
                          <a:cs typeface="Source Sans Pro"/>
                          <a:sym typeface="Source Sans Pro"/>
                        </a:rPr>
                        <a:t>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36s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[36s]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r" rtl="0">
                        <a:spcBef>
                          <a:spcPts val="0"/>
                        </a:spcBef>
                        <a:spcAft>
                          <a:spcPts val="0"/>
                        </a:spcAft>
                        <a:buNone/>
                      </a:pPr>
                      <a:r>
                        <a:rPr lang="en-US" sz="1100" dirty="0">
                          <a:solidFill>
                            <a:srgbClr val="3C78D8"/>
                          </a:solidFill>
                          <a:latin typeface="Source Sans Pro"/>
                          <a:ea typeface="Source Sans Pro"/>
                          <a:cs typeface="Source Sans Pro"/>
                          <a:sym typeface="Source Sans Pro"/>
                        </a:rPr>
                        <a:t>SWIFT (with speed-ups)</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4.5ms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45</a:t>
                      </a:r>
                      <a:r>
                        <a:rPr lang="en-US" dirty="0" err="1">
                          <a:solidFill>
                            <a:srgbClr val="28324A"/>
                          </a:solidFill>
                          <a:latin typeface="Source Sans Pro"/>
                          <a:ea typeface="Source Sans Pro"/>
                          <a:cs typeface="Source Sans Pro"/>
                          <a:sym typeface="Source Sans Pro"/>
                        </a:rPr>
                        <a:t>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170ms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r" rtl="0">
                        <a:spcBef>
                          <a:spcPts val="0"/>
                        </a:spcBef>
                        <a:spcAft>
                          <a:spcPts val="0"/>
                        </a:spcAft>
                        <a:buNone/>
                      </a:pPr>
                      <a:r>
                        <a:rPr lang="en-US" sz="1100" dirty="0">
                          <a:solidFill>
                            <a:srgbClr val="3C78D8"/>
                          </a:solidFill>
                          <a:latin typeface="Source Sans Pro"/>
                          <a:ea typeface="Source Sans Pro"/>
                          <a:cs typeface="Source Sans Pro"/>
                          <a:sym typeface="Source Sans Pro"/>
                        </a:rPr>
                        <a:t>Comparison test</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46ms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63ms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a:t>
                      </a:r>
                      <a:r>
                        <a:rPr lang="en-US" dirty="0">
                          <a:solidFill>
                            <a:srgbClr val="28324A"/>
                          </a:solidFill>
                          <a:latin typeface="Source Sans Pro"/>
                          <a:ea typeface="Source Sans Pro"/>
                          <a:cs typeface="Source Sans Pro"/>
                          <a:sym typeface="Source Sans Pro"/>
                        </a:rPr>
                        <a:t>63ms]</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807349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6" name="Google Shape;646;p26"/>
              <p:cNvSpPr txBox="1">
                <a:spLocks noGrp="1"/>
              </p:cNvSpPr>
              <p:nvPr>
                <p:ph type="title"/>
              </p:nvPr>
            </p:nvSpPr>
            <p:spPr>
              <a:xfrm>
                <a:off x="1068986" y="679"/>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Stress Tests. </a:t>
                </a:r>
                <a14:m>
                  <m:oMath xmlns:m="http://schemas.openxmlformats.org/officeDocument/2006/math">
                    <m:r>
                      <a:rPr lang="en-US" b="1" i="1" smtClean="0">
                        <a:latin typeface="Cambria Math" panose="02040503050406030204" pitchFamily="18" charset="0"/>
                      </a:rPr>
                      <m:t>𝝉</m:t>
                    </m:r>
                    <m:r>
                      <a:rPr lang="en-US" b="1" i="1" smtClean="0">
                        <a:latin typeface="Cambria Math" panose="02040503050406030204" pitchFamily="18" charset="0"/>
                      </a:rPr>
                      <m:t>=</m:t>
                    </m:r>
                    <m:r>
                      <a:rPr lang="en-US" b="1" i="1" smtClean="0">
                        <a:latin typeface="Cambria Math" panose="02040503050406030204" pitchFamily="18" charset="0"/>
                      </a:rPr>
                      <m:t>𝟐</m:t>
                    </m:r>
                  </m:oMath>
                </a14:m>
                <a:r>
                  <a:rPr lang="en-US" dirty="0"/>
                  <a:t> weeks.</a:t>
                </a:r>
                <a:endParaRPr dirty="0"/>
              </a:p>
            </p:txBody>
          </p:sp>
        </mc:Choice>
        <mc:Fallback xmlns="">
          <p:sp>
            <p:nvSpPr>
              <p:cNvPr id="646" name="Google Shape;646;p26"/>
              <p:cNvSpPr txBox="1">
                <a:spLocks noGrp="1" noRot="1" noChangeAspect="1" noMove="1" noResize="1" noEditPoints="1" noAdjustHandles="1" noChangeArrowheads="1" noChangeShapeType="1" noTextEdit="1"/>
              </p:cNvSpPr>
              <p:nvPr>
                <p:ph type="title"/>
              </p:nvPr>
            </p:nvSpPr>
            <p:spPr>
              <a:xfrm>
                <a:off x="1068986" y="679"/>
                <a:ext cx="6996600" cy="715800"/>
              </a:xfrm>
              <a:prstGeom prst="rect">
                <a:avLst/>
              </a:prstGeom>
              <a:blipFill>
                <a:blip r:embed="rId3"/>
                <a:stretch>
                  <a:fillRect b="-8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47" name="Google Shape;647;p26"/>
              <p:cNvGraphicFramePr/>
              <p:nvPr>
                <p:extLst>
                  <p:ext uri="{D42A27DB-BD31-4B8C-83A1-F6EECF244321}">
                    <p14:modId xmlns:p14="http://schemas.microsoft.com/office/powerpoint/2010/main" val="385603105"/>
                  </p:ext>
                </p:extLst>
              </p:nvPr>
            </p:nvGraphicFramePr>
            <p:xfrm>
              <a:off x="1665073" y="1344835"/>
              <a:ext cx="5804425" cy="2331000"/>
            </p:xfrm>
            <a:graphic>
              <a:graphicData uri="http://schemas.openxmlformats.org/drawingml/2006/table">
                <a:tbl>
                  <a:tblPr>
                    <a:noFill/>
                    <a:tableStyleId>{9AF62945-B830-4532-BA38-0B9DB5C8A7B6}</a:tableStyleId>
                  </a:tblPr>
                  <a:tblGrid>
                    <a:gridCol w="1160885">
                      <a:extLst>
                        <a:ext uri="{9D8B030D-6E8A-4147-A177-3AD203B41FA5}">
                          <a16:colId xmlns:a16="http://schemas.microsoft.com/office/drawing/2014/main" val="20001"/>
                        </a:ext>
                      </a:extLst>
                    </a:gridCol>
                    <a:gridCol w="1160885">
                      <a:extLst>
                        <a:ext uri="{9D8B030D-6E8A-4147-A177-3AD203B41FA5}">
                          <a16:colId xmlns:a16="http://schemas.microsoft.com/office/drawing/2014/main" val="20002"/>
                        </a:ext>
                      </a:extLst>
                    </a:gridCol>
                    <a:gridCol w="1160885">
                      <a:extLst>
                        <a:ext uri="{9D8B030D-6E8A-4147-A177-3AD203B41FA5}">
                          <a16:colId xmlns:a16="http://schemas.microsoft.com/office/drawing/2014/main" val="20003"/>
                        </a:ext>
                      </a:extLst>
                    </a:gridCol>
                    <a:gridCol w="1160885">
                      <a:extLst>
                        <a:ext uri="{9D8B030D-6E8A-4147-A177-3AD203B41FA5}">
                          <a16:colId xmlns:a16="http://schemas.microsoft.com/office/drawing/2014/main" val="1596164501"/>
                        </a:ext>
                      </a:extLst>
                    </a:gridCol>
                    <a:gridCol w="1160885">
                      <a:extLst>
                        <a:ext uri="{9D8B030D-6E8A-4147-A177-3AD203B41FA5}">
                          <a16:colId xmlns:a16="http://schemas.microsoft.com/office/drawing/2014/main" val="4269154679"/>
                        </a:ext>
                      </a:extLst>
                    </a:gridCol>
                  </a:tblGrid>
                  <a:tr h="582750">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K</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𝑺𝑾𝑰𝑭𝑻</m:t>
                                    </m:r>
                                  </m:sub>
                                  <m:sup>
                                    <m:r>
                                      <a:rPr lang="en-US" sz="1100" b="1" i="1" smtClean="0">
                                        <a:solidFill>
                                          <a:srgbClr val="FFFFFF"/>
                                        </a:solidFill>
                                        <a:latin typeface="Cambria Math" panose="02040503050406030204" pitchFamily="18" charset="0"/>
                                        <a:ea typeface="Source Sans Pro"/>
                                        <a:sym typeface="Source Sans Pro"/>
                                      </a:rPr>
                                      <m:t>𝒎</m:t>
                                    </m:r>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𝟑</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𝑺𝑾𝑰𝑭𝑻</m:t>
                                    </m:r>
                                  </m:sub>
                                  <m:sup>
                                    <m:r>
                                      <a:rPr lang="en-US" sz="1100" b="1" i="1" smtClean="0">
                                        <a:solidFill>
                                          <a:srgbClr val="FFFFFF"/>
                                        </a:solidFill>
                                        <a:latin typeface="Cambria Math" panose="02040503050406030204" pitchFamily="18" charset="0"/>
                                        <a:ea typeface="Source Sans Pro"/>
                                        <a:sym typeface="Source Sans Pro"/>
                                      </a:rPr>
                                      <m:t>𝒎</m:t>
                                    </m:r>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𝟕</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1100" b="1" i="1" smtClean="0">
                                        <a:solidFill>
                                          <a:srgbClr val="FFFFFF"/>
                                        </a:solidFill>
                                        <a:latin typeface="Cambria Math" panose="02040503050406030204" pitchFamily="18" charset="0"/>
                                        <a:ea typeface="Source Sans Pro"/>
                                        <a:sym typeface="Source Sans Pro"/>
                                      </a:rPr>
                                    </m:ctrlPr>
                                  </m:sSubSupPr>
                                  <m:e>
                                    <m:r>
                                      <a:rPr lang="en-US" sz="1100" b="1" i="1" smtClean="0">
                                        <a:solidFill>
                                          <a:srgbClr val="FFFFFF"/>
                                        </a:solidFill>
                                        <a:latin typeface="Cambria Math" panose="02040503050406030204" pitchFamily="18" charset="0"/>
                                        <a:ea typeface="Source Sans Pro"/>
                                        <a:sym typeface="Source Sans Pro"/>
                                      </a:rPr>
                                      <m:t>𝑽</m:t>
                                    </m:r>
                                  </m:e>
                                  <m:sub>
                                    <m:r>
                                      <a:rPr lang="en-US" sz="1100" b="1" i="1" smtClean="0">
                                        <a:solidFill>
                                          <a:srgbClr val="FFFFFF"/>
                                        </a:solidFill>
                                        <a:latin typeface="Cambria Math" panose="02040503050406030204" pitchFamily="18" charset="0"/>
                                        <a:ea typeface="Source Sans Pro"/>
                                        <a:sym typeface="Source Sans Pro"/>
                                      </a:rPr>
                                      <m:t>𝑪𝒖𝒊</m:t>
                                    </m:r>
                                  </m:sub>
                                  <m:sup>
                                    <m:acc>
                                      <m:accPr>
                                        <m:chr m:val="̅"/>
                                        <m:ctrlPr>
                                          <a:rPr lang="en-US" sz="1100" b="1" i="1" smtClean="0">
                                            <a:solidFill>
                                              <a:srgbClr val="FFFFFF"/>
                                            </a:solidFill>
                                            <a:latin typeface="Cambria Math" panose="02040503050406030204" pitchFamily="18" charset="0"/>
                                            <a:ea typeface="Source Sans Pro"/>
                                            <a:sym typeface="Source Sans Pro"/>
                                          </a:rPr>
                                        </m:ctrlPr>
                                      </m:accPr>
                                      <m:e>
                                        <m:r>
                                          <a:rPr lang="en-US" sz="1100" b="1" i="1" smtClean="0">
                                            <a:solidFill>
                                              <a:srgbClr val="FFFFFF"/>
                                            </a:solidFill>
                                            <a:latin typeface="Cambria Math" panose="02040503050406030204" pitchFamily="18" charset="0"/>
                                            <a:ea typeface="Source Sans Pro"/>
                                            <a:sym typeface="Source Sans Pro"/>
                                          </a:rPr>
                                          <m:t>𝒖</m:t>
                                        </m:r>
                                      </m:e>
                                    </m:acc>
                                    <m:r>
                                      <a:rPr lang="en-US" sz="1100" b="1" i="1" smtClean="0">
                                        <a:solidFill>
                                          <a:srgbClr val="FFFFFF"/>
                                        </a:solidFill>
                                        <a:latin typeface="Cambria Math" panose="02040503050406030204" pitchFamily="18" charset="0"/>
                                        <a:ea typeface="Source Sans Pro"/>
                                        <a:sym typeface="Source Sans Pro"/>
                                      </a:rPr>
                                      <m:t>=</m:t>
                                    </m:r>
                                    <m:r>
                                      <a:rPr lang="en-US" sz="1100" b="1" i="1" smtClean="0">
                                        <a:solidFill>
                                          <a:srgbClr val="FFFFFF"/>
                                        </a:solidFill>
                                        <a:latin typeface="Cambria Math" panose="02040503050406030204" pitchFamily="18" charset="0"/>
                                        <a:ea typeface="Source Sans Pro"/>
                                        <a:sym typeface="Source Sans Pro"/>
                                      </a:rPr>
                                      <m:t>𝟐𝟎𝟎</m:t>
                                    </m:r>
                                  </m:sup>
                                </m:sSubSup>
                              </m:oMath>
                            </m:oMathPara>
                          </a14:m>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50</a:t>
                          </a: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44.221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50.000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50.000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0.380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1.045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a:solidFill>
                                <a:srgbClr val="28324A"/>
                              </a:solidFill>
                              <a:latin typeface="Source Sans Pro"/>
                              <a:ea typeface="Source Sans Pro"/>
                              <a:cs typeface="Source Sans Pro"/>
                              <a:sym typeface="Source Sans Pro"/>
                            </a:rPr>
                            <a:t>1.046</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1.08e-3</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647" name="Google Shape;647;p26"/>
              <p:cNvGraphicFramePr/>
              <p:nvPr>
                <p:extLst>
                  <p:ext uri="{D42A27DB-BD31-4B8C-83A1-F6EECF244321}">
                    <p14:modId xmlns:p14="http://schemas.microsoft.com/office/powerpoint/2010/main" val="385603105"/>
                  </p:ext>
                </p:extLst>
              </p:nvPr>
            </p:nvGraphicFramePr>
            <p:xfrm>
              <a:off x="1665073" y="1344835"/>
              <a:ext cx="5804425" cy="2331000"/>
            </p:xfrm>
            <a:graphic>
              <a:graphicData uri="http://schemas.openxmlformats.org/drawingml/2006/table">
                <a:tbl>
                  <a:tblPr>
                    <a:noFill/>
                    <a:tableStyleId>{9AF62945-B830-4532-BA38-0B9DB5C8A7B6}</a:tableStyleId>
                  </a:tblPr>
                  <a:tblGrid>
                    <a:gridCol w="1160885">
                      <a:extLst>
                        <a:ext uri="{9D8B030D-6E8A-4147-A177-3AD203B41FA5}">
                          <a16:colId xmlns:a16="http://schemas.microsoft.com/office/drawing/2014/main" val="20001"/>
                        </a:ext>
                      </a:extLst>
                    </a:gridCol>
                    <a:gridCol w="1160885">
                      <a:extLst>
                        <a:ext uri="{9D8B030D-6E8A-4147-A177-3AD203B41FA5}">
                          <a16:colId xmlns:a16="http://schemas.microsoft.com/office/drawing/2014/main" val="20002"/>
                        </a:ext>
                      </a:extLst>
                    </a:gridCol>
                    <a:gridCol w="1160885">
                      <a:extLst>
                        <a:ext uri="{9D8B030D-6E8A-4147-A177-3AD203B41FA5}">
                          <a16:colId xmlns:a16="http://schemas.microsoft.com/office/drawing/2014/main" val="20003"/>
                        </a:ext>
                      </a:extLst>
                    </a:gridCol>
                    <a:gridCol w="1160885">
                      <a:extLst>
                        <a:ext uri="{9D8B030D-6E8A-4147-A177-3AD203B41FA5}">
                          <a16:colId xmlns:a16="http://schemas.microsoft.com/office/drawing/2014/main" val="1596164501"/>
                        </a:ext>
                      </a:extLst>
                    </a:gridCol>
                    <a:gridCol w="1160885">
                      <a:extLst>
                        <a:ext uri="{9D8B030D-6E8A-4147-A177-3AD203B41FA5}">
                          <a16:colId xmlns:a16="http://schemas.microsoft.com/office/drawing/2014/main" val="4269154679"/>
                        </a:ext>
                      </a:extLst>
                    </a:gridCol>
                  </a:tblGrid>
                  <a:tr h="582750">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S</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K</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blipFill>
                          <a:blip r:embed="rId4"/>
                          <a:stretch>
                            <a:fillRect l="-201047" t="-3125" r="-202618"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302632" t="-3125" r="-103684" b="-306250"/>
                          </a:stretch>
                        </a:blipFill>
                      </a:tcPr>
                    </a:tc>
                    <a:tc>
                      <a:txBody>
                        <a:bodyPr/>
                        <a:lstStyle/>
                        <a:p>
                          <a:endParaRPr lang="en-US"/>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lgn="ctr">
                          <a:solidFill>
                            <a:srgbClr val="3C78D8"/>
                          </a:solidFill>
                          <a:prstDash val="solid"/>
                          <a:round/>
                          <a:headEnd type="none" w="sm" len="sm"/>
                          <a:tailEnd type="none" w="sm" len="sm"/>
                        </a:lnB>
                        <a:blipFill>
                          <a:blip r:embed="rId4"/>
                          <a:stretch>
                            <a:fillRect l="-400524" t="-3125" r="-3141" b="-306250"/>
                          </a:stretch>
                        </a:blip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50</a:t>
                          </a: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44.221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50.000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50.000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0.380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1.045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a:solidFill>
                                <a:srgbClr val="28324A"/>
                              </a:solidFill>
                              <a:latin typeface="Source Sans Pro"/>
                              <a:ea typeface="Source Sans Pro"/>
                              <a:cs typeface="Source Sans Pro"/>
                              <a:sym typeface="Source Sans Pro"/>
                            </a:rPr>
                            <a:t>1.046</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0</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1.08e-3</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lgn="ctr">
                          <a:solidFill>
                            <a:srgbClr val="3C78D8"/>
                          </a:solidFill>
                          <a:prstDash val="dash"/>
                          <a:round/>
                          <a:headEnd type="none" w="sm" len="sm"/>
                          <a:tailEnd type="none" w="sm" len="sm"/>
                        </a:lnT>
                        <a:lnB w="381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Tree>
    <p:extLst>
      <p:ext uri="{BB962C8B-B14F-4D97-AF65-F5344CB8AC3E}">
        <p14:creationId xmlns:p14="http://schemas.microsoft.com/office/powerpoint/2010/main" val="1998116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1068986" y="679"/>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Realistic Convergence Tests</a:t>
            </a:r>
            <a:endParaRPr dirty="0"/>
          </a:p>
        </p:txBody>
      </p:sp>
      <p:graphicFrame>
        <p:nvGraphicFramePr>
          <p:cNvPr id="647" name="Google Shape;647;p26"/>
          <p:cNvGraphicFramePr/>
          <p:nvPr>
            <p:extLst>
              <p:ext uri="{D42A27DB-BD31-4B8C-83A1-F6EECF244321}">
                <p14:modId xmlns:p14="http://schemas.microsoft.com/office/powerpoint/2010/main" val="537004615"/>
              </p:ext>
            </p:extLst>
          </p:nvPr>
        </p:nvGraphicFramePr>
        <p:xfrm>
          <a:off x="1432874" y="1114875"/>
          <a:ext cx="6268824" cy="2913750"/>
        </p:xfrm>
        <a:graphic>
          <a:graphicData uri="http://schemas.openxmlformats.org/drawingml/2006/table">
            <a:tbl>
              <a:tblPr>
                <a:noFill/>
                <a:tableStyleId>{9AF62945-B830-4532-BA38-0B9DB5C8A7B6}</a:tableStyleId>
              </a:tblPr>
              <a:tblGrid>
                <a:gridCol w="1567206">
                  <a:extLst>
                    <a:ext uri="{9D8B030D-6E8A-4147-A177-3AD203B41FA5}">
                      <a16:colId xmlns:a16="http://schemas.microsoft.com/office/drawing/2014/main" val="20000"/>
                    </a:ext>
                  </a:extLst>
                </a:gridCol>
                <a:gridCol w="1567206">
                  <a:extLst>
                    <a:ext uri="{9D8B030D-6E8A-4147-A177-3AD203B41FA5}">
                      <a16:colId xmlns:a16="http://schemas.microsoft.com/office/drawing/2014/main" val="20001"/>
                    </a:ext>
                  </a:extLst>
                </a:gridCol>
                <a:gridCol w="1567206">
                  <a:extLst>
                    <a:ext uri="{9D8B030D-6E8A-4147-A177-3AD203B41FA5}">
                      <a16:colId xmlns:a16="http://schemas.microsoft.com/office/drawing/2014/main" val="20002"/>
                    </a:ext>
                  </a:extLst>
                </a:gridCol>
                <a:gridCol w="1567206">
                  <a:extLst>
                    <a:ext uri="{9D8B030D-6E8A-4147-A177-3AD203B41FA5}">
                      <a16:colId xmlns:a16="http://schemas.microsoft.com/office/drawing/2014/main" val="20003"/>
                    </a:ext>
                  </a:extLst>
                </a:gridCol>
              </a:tblGrid>
              <a:tr h="582750">
                <a:tc>
                  <a:txBody>
                    <a:bodyPr/>
                    <a:lstStyle/>
                    <a:p>
                      <a:pPr marL="0" lvl="0" indent="0" algn="l" rtl="0">
                        <a:spcBef>
                          <a:spcPts val="0"/>
                        </a:spcBef>
                        <a:spcAft>
                          <a:spcPts val="0"/>
                        </a:spcAft>
                        <a:buNone/>
                      </a:pPr>
                      <a:endParaRPr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Foreign</a:t>
                      </a:r>
                    </a:p>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exchange</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Interest</a:t>
                      </a:r>
                    </a:p>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rate</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tc>
                  <a:txBody>
                    <a:bodyPr/>
                    <a:lstStyle/>
                    <a:p>
                      <a:pPr marL="0" lvl="0" indent="0" algn="ctr" rtl="0">
                        <a:spcBef>
                          <a:spcPts val="0"/>
                        </a:spcBef>
                        <a:spcAft>
                          <a:spcPts val="0"/>
                        </a:spcAft>
                        <a:buNone/>
                      </a:pPr>
                      <a:r>
                        <a:rPr lang="en-US" sz="1100" b="1" dirty="0">
                          <a:solidFill>
                            <a:srgbClr val="FFFFFF"/>
                          </a:solidFill>
                          <a:latin typeface="Source Sans Pro"/>
                          <a:ea typeface="Source Sans Pro"/>
                          <a:cs typeface="Source Sans Pro"/>
                          <a:sym typeface="Source Sans Pro"/>
                        </a:rPr>
                        <a:t>Equity</a:t>
                      </a:r>
                      <a:endParaRPr sz="1100" b="1" dirty="0">
                        <a:solidFill>
                          <a:srgbClr val="FFFFFF"/>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solidFill>
                        <a:srgbClr val="3C78D8"/>
                      </a:solidFill>
                      <a:prstDash val="solid"/>
                      <a:round/>
                      <a:headEnd type="none" w="sm" len="sm"/>
                      <a:tailEnd type="none" w="sm" len="sm"/>
                    </a:lnT>
                    <a:lnB w="38100" cap="flat" cmpd="sng">
                      <a:solidFill>
                        <a:srgbClr val="3C78D8"/>
                      </a:solidFill>
                      <a:prstDash val="solid"/>
                      <a:round/>
                      <a:headEnd type="none" w="sm" len="sm"/>
                      <a:tailEnd type="none" w="sm" len="sm"/>
                    </a:lnB>
                    <a:solidFill>
                      <a:srgbClr val="00CEF6"/>
                    </a:solidFill>
                  </a:tcPr>
                </a:tc>
                <a:extLst>
                  <a:ext uri="{0D108BD9-81ED-4DB2-BD59-A6C34878D82A}">
                    <a16:rowId xmlns:a16="http://schemas.microsoft.com/office/drawing/2014/main" val="10000"/>
                  </a:ext>
                </a:extLst>
              </a:tr>
              <a:tr h="582750">
                <a:tc>
                  <a:txBody>
                    <a:bodyPr/>
                    <a:lstStyle/>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Max absolute error in parameter estimation</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1.98e-3</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2.66</a:t>
                      </a:r>
                      <a:r>
                        <a:rPr lang="en-US" dirty="0">
                          <a:solidFill>
                            <a:srgbClr val="28324A"/>
                          </a:solidFill>
                          <a:latin typeface="Source Sans Pro"/>
                          <a:ea typeface="Source Sans Pro"/>
                          <a:cs typeface="Source Sans Pro"/>
                          <a:sym typeface="Source Sans Pro"/>
                        </a:rPr>
                        <a:t>e-4</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1.16</a:t>
                      </a:r>
                      <a:r>
                        <a:rPr lang="en-US" dirty="0">
                          <a:solidFill>
                            <a:srgbClr val="28324A"/>
                          </a:solidFill>
                          <a:latin typeface="Source Sans Pro"/>
                          <a:ea typeface="Source Sans Pro"/>
                          <a:cs typeface="Source Sans Pro"/>
                          <a:sym typeface="Source Sans Pro"/>
                        </a:rPr>
                        <a:t>e-3</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38100" cap="flat" cmpd="sng" algn="ctr">
                      <a:solidFill>
                        <a:srgbClr val="3C78D8"/>
                      </a:solidFill>
                      <a:prstDash val="solid"/>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1"/>
                  </a:ext>
                </a:extLst>
              </a:tr>
              <a:tr h="582750">
                <a:tc>
                  <a:txBody>
                    <a:bodyPr/>
                    <a:lstStyle/>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Average number</a:t>
                      </a:r>
                    </a:p>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of iterations</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13.85</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6.32</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6.78</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solidFill>
                        <a:srgbClr val="3C78D8"/>
                      </a:solidFill>
                      <a:prstDash val="dash"/>
                      <a:round/>
                      <a:headEnd type="none" w="sm" len="sm"/>
                      <a:tailEnd type="none" w="sm" len="sm"/>
                    </a:lnB>
                  </a:tcPr>
                </a:tc>
                <a:extLst>
                  <a:ext uri="{0D108BD9-81ED-4DB2-BD59-A6C34878D82A}">
                    <a16:rowId xmlns:a16="http://schemas.microsoft.com/office/drawing/2014/main" val="10002"/>
                  </a:ext>
                </a:extLst>
              </a:tr>
              <a:tr h="582750">
                <a:tc>
                  <a:txBody>
                    <a:bodyPr/>
                    <a:lstStyle/>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Average time (</a:t>
                      </a:r>
                      <a:r>
                        <a:rPr lang="en-US" sz="1100" dirty="0" err="1">
                          <a:solidFill>
                            <a:srgbClr val="3C78D8"/>
                          </a:solidFill>
                          <a:latin typeface="Source Sans Pro"/>
                          <a:ea typeface="Source Sans Pro"/>
                          <a:cs typeface="Source Sans Pro"/>
                          <a:sym typeface="Source Sans Pro"/>
                        </a:rPr>
                        <a:t>ms</a:t>
                      </a:r>
                      <a:r>
                        <a:rPr lang="en-US" sz="1100" dirty="0">
                          <a:solidFill>
                            <a:srgbClr val="3C78D8"/>
                          </a:solidFill>
                          <a:latin typeface="Source Sans Pro"/>
                          <a:ea typeface="Source Sans Pro"/>
                          <a:cs typeface="Source Sans Pro"/>
                          <a:sym typeface="Source Sans Pro"/>
                        </a:rPr>
                        <a:t>)</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 dirty="0">
                          <a:solidFill>
                            <a:srgbClr val="28324A"/>
                          </a:solidFill>
                          <a:latin typeface="Source Sans Pro"/>
                          <a:ea typeface="Source Sans Pro"/>
                          <a:cs typeface="Source Sans Pro"/>
                          <a:sym typeface="Source Sans Pro"/>
                        </a:rPr>
                        <a:t>334</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194</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9525" cap="flat" cmpd="sng" algn="ctr">
                      <a:solidFill>
                        <a:srgbClr val="3C78D8"/>
                      </a:solidFill>
                      <a:prstDash val="dash"/>
                      <a:round/>
                      <a:headEnd type="none" w="sm" len="sm"/>
                      <a:tailEnd type="none" w="sm" len="sm"/>
                    </a:lnB>
                  </a:tcPr>
                </a:tc>
                <a:extLst>
                  <a:ext uri="{0D108BD9-81ED-4DB2-BD59-A6C34878D82A}">
                    <a16:rowId xmlns:a16="http://schemas.microsoft.com/office/drawing/2014/main" val="10003"/>
                  </a:ext>
                </a:extLst>
              </a:tr>
              <a:tr h="582750">
                <a:tc>
                  <a:txBody>
                    <a:bodyPr/>
                    <a:lstStyle/>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Objective function </a:t>
                      </a:r>
                    </a:p>
                    <a:p>
                      <a:pPr marL="0" lvl="0" indent="0" algn="ctr" rtl="0">
                        <a:spcBef>
                          <a:spcPts val="0"/>
                        </a:spcBef>
                        <a:spcAft>
                          <a:spcPts val="0"/>
                        </a:spcAft>
                        <a:buNone/>
                      </a:pPr>
                      <a:r>
                        <a:rPr lang="en-US" sz="1100" dirty="0">
                          <a:solidFill>
                            <a:srgbClr val="3C78D8"/>
                          </a:solidFill>
                          <a:latin typeface="Source Sans Pro"/>
                          <a:ea typeface="Source Sans Pro"/>
                          <a:cs typeface="Source Sans Pro"/>
                          <a:sym typeface="Source Sans Pro"/>
                        </a:rPr>
                        <a:t>final value</a:t>
                      </a:r>
                      <a:endParaRPr sz="1100" dirty="0">
                        <a:solidFill>
                          <a:srgbClr val="3C78D8"/>
                        </a:solidFill>
                        <a:latin typeface="Source Sans Pro"/>
                        <a:ea typeface="Source Sans Pro"/>
                        <a:cs typeface="Source Sans Pro"/>
                        <a:sym typeface="Source Sans Pro"/>
                      </a:endParaRPr>
                    </a:p>
                  </a:txBody>
                  <a:tcPr marL="91425" marR="91425" marT="68575" marB="68575" anchor="ctr">
                    <a:lnL w="38100" cap="flat" cmpd="sng">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2.87e-11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2.03e-11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lgn="ctr">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rgbClr val="28324A"/>
                          </a:solidFill>
                          <a:latin typeface="Source Sans Pro"/>
                          <a:ea typeface="Source Sans Pro"/>
                          <a:cs typeface="Source Sans Pro"/>
                          <a:sym typeface="Source Sans Pro"/>
                        </a:rPr>
                        <a:t>3.64e-11</a:t>
                      </a:r>
                      <a:endParaRPr dirty="0">
                        <a:solidFill>
                          <a:srgbClr val="28324A"/>
                        </a:solidFill>
                        <a:latin typeface="Source Sans Pro"/>
                        <a:ea typeface="Source Sans Pro"/>
                        <a:cs typeface="Source Sans Pro"/>
                        <a:sym typeface="Source Sans Pro"/>
                      </a:endParaRPr>
                    </a:p>
                  </a:txBody>
                  <a:tcPr marL="91425" marR="91425" marT="68575" marB="68575" anchor="ctr">
                    <a:lnL w="38100" cap="flat" cmpd="sng" algn="ctr">
                      <a:solidFill>
                        <a:srgbClr val="3C78D8"/>
                      </a:solidFill>
                      <a:prstDash val="solid"/>
                      <a:round/>
                      <a:headEnd type="none" w="sm" len="sm"/>
                      <a:tailEnd type="none" w="sm" len="sm"/>
                    </a:lnL>
                    <a:lnR w="38100" cap="flat" cmpd="sng">
                      <a:solidFill>
                        <a:srgbClr val="3C78D8"/>
                      </a:solidFill>
                      <a:prstDash val="solid"/>
                      <a:round/>
                      <a:headEnd type="none" w="sm" len="sm"/>
                      <a:tailEnd type="none" w="sm" len="sm"/>
                    </a:lnR>
                    <a:lnT w="9525" cap="flat" cmpd="sng">
                      <a:solidFill>
                        <a:srgbClr val="3C78D8"/>
                      </a:solidFill>
                      <a:prstDash val="dash"/>
                      <a:round/>
                      <a:headEnd type="none" w="sm" len="sm"/>
                      <a:tailEnd type="none" w="sm" len="sm"/>
                    </a:lnT>
                    <a:lnB w="38100" cap="flat" cmpd="sng">
                      <a:solidFill>
                        <a:srgbClr val="3C78D8"/>
                      </a:solidFill>
                      <a:prstDash val="solid"/>
                      <a:round/>
                      <a:headEnd type="none" w="sm" len="sm"/>
                      <a:tailEnd type="none" w="sm" len="sm"/>
                    </a:lnB>
                  </a:tcPr>
                </a:tc>
                <a:extLst>
                  <a:ext uri="{0D108BD9-81ED-4DB2-BD59-A6C34878D82A}">
                    <a16:rowId xmlns:a16="http://schemas.microsoft.com/office/drawing/2014/main" val="2010227474"/>
                  </a:ext>
                </a:extLst>
              </a:tr>
            </a:tbl>
          </a:graphicData>
        </a:graphic>
      </p:graphicFrame>
      <p:sp>
        <p:nvSpPr>
          <p:cNvPr id="648" name="Google Shape;648;p2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16800514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t>Conclusions and further research</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t>Let’s start with the first set of slides</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2000" b="1" dirty="0">
                <a:solidFill>
                  <a:srgbClr val="3C78D8"/>
                </a:solidFill>
                <a:latin typeface="Oswald"/>
                <a:sym typeface="Oswald"/>
              </a:rPr>
              <a:t>7</a:t>
            </a:r>
            <a:endParaRPr lang="en-US"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4155105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1047648" y="829559"/>
            <a:ext cx="3234600" cy="326638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solidFill>
                  <a:srgbClr val="00CEF6"/>
                </a:solidFill>
                <a:latin typeface="Oswald" panose="020B0604020202020204" charset="0"/>
                <a:ea typeface="Source Sans Pro"/>
                <a:cs typeface="Source Sans Pro"/>
                <a:sym typeface="Source Sans Pro"/>
              </a:rPr>
              <a:t>Conclusions</a:t>
            </a:r>
            <a:endParaRPr sz="2000" dirty="0">
              <a:solidFill>
                <a:srgbClr val="00CEF6"/>
              </a:solidFill>
              <a:latin typeface="Oswald" panose="020B0604020202020204" charset="0"/>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US" sz="1200" dirty="0">
              <a:solidFill>
                <a:srgbClr val="28324A"/>
              </a:solidFill>
              <a:latin typeface="Source Sans Pro"/>
              <a:ea typeface="Source Sans Pro"/>
              <a:cs typeface="Source Sans Pro"/>
              <a:sym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A complete extension of SWIFT for calibration is provided.</a:t>
            </a:r>
          </a:p>
          <a:p>
            <a:pPr marL="457200" lvl="0" indent="-355600">
              <a:spcBef>
                <a:spcPts val="600"/>
              </a:spcBef>
              <a:buClr>
                <a:schemeClr val="accent2"/>
              </a:buClr>
              <a:buSzPct val="140000"/>
              <a:buChar char="◉"/>
            </a:pPr>
            <a:r>
              <a:rPr lang="en-US" sz="1200" dirty="0" err="1">
                <a:solidFill>
                  <a:srgbClr val="28324A"/>
                </a:solidFill>
                <a:latin typeface="Source Sans Pro"/>
                <a:ea typeface="Source Sans Pro"/>
                <a:cs typeface="Source Sans Pro"/>
                <a:sym typeface="Source Sans Pro"/>
              </a:rPr>
              <a:t>Cui’s</a:t>
            </a:r>
            <a:r>
              <a:rPr lang="en-US" sz="1200" dirty="0">
                <a:solidFill>
                  <a:srgbClr val="28324A"/>
                </a:solidFill>
                <a:latin typeface="Source Sans Pro"/>
                <a:ea typeface="Source Sans Pro"/>
                <a:cs typeface="Source Sans Pro"/>
                <a:sym typeface="Source Sans Pro"/>
              </a:rPr>
              <a:t> Heston characteristic expression numerical problems are discussed.</a:t>
            </a:r>
            <a:endParaRPr lang="en-US" sz="1200" dirty="0">
              <a:ea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The presented calibration method execution time is comparable to the highly efficient reference one.</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Useful for supervised trading.</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Insufficient for high-frequency trading.</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Challenging volatility surfaces are properly calibrated in under 1 second.</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7404648" cy="3173661"/>
            <a:chOff x="770511" y="1106489"/>
            <a:chExt cx="7404648" cy="3173661"/>
          </a:xfrm>
        </p:grpSpPr>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Choose model parameters that fit the prices of a set of strikes and maturities.</a:t>
                </a:r>
                <a:endParaRPr sz="12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3468BC"/>
                    </a:solidFill>
                    <a:latin typeface="Source Sans Pro"/>
                    <a:ea typeface="Source Sans Pro"/>
                    <a:cs typeface="Source Sans Pro"/>
                    <a:sym typeface="Source Sans Pro"/>
                  </a:rPr>
                  <a:t>Option calibrator</a:t>
                </a:r>
                <a:endParaRPr sz="1800" b="0" i="0" u="none" strike="noStrike" cap="none" dirty="0">
                  <a:solidFill>
                    <a:srgbClr val="3468BC"/>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Tree>
    <p:extLst>
      <p:ext uri="{BB962C8B-B14F-4D97-AF65-F5344CB8AC3E}">
        <p14:creationId xmlns:p14="http://schemas.microsoft.com/office/powerpoint/2010/main" val="1123426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4"/>
          <p:cNvSpPr txBox="1"/>
          <p:nvPr/>
        </p:nvSpPr>
        <p:spPr>
          <a:xfrm>
            <a:off x="1047648" y="829559"/>
            <a:ext cx="3234600" cy="3266387"/>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solidFill>
                  <a:srgbClr val="00CEF6"/>
                </a:solidFill>
                <a:latin typeface="Oswald" panose="020B0604020202020204" charset="0"/>
                <a:ea typeface="Source Sans Pro"/>
                <a:cs typeface="Source Sans Pro"/>
                <a:sym typeface="Source Sans Pro"/>
              </a:rPr>
              <a:t>Conclusions</a:t>
            </a:r>
            <a:endParaRPr sz="2000" dirty="0">
              <a:solidFill>
                <a:srgbClr val="00CEF6"/>
              </a:solidFill>
              <a:latin typeface="Oswald" panose="020B0604020202020204" charset="0"/>
              <a:ea typeface="Source Sans Pro"/>
              <a:cs typeface="Source Sans Pro"/>
              <a:sym typeface="Source Sans Pro"/>
            </a:endParaRPr>
          </a:p>
          <a:p>
            <a:pPr marL="0" lvl="0" indent="0" algn="l" rtl="0">
              <a:spcBef>
                <a:spcPts val="600"/>
              </a:spcBef>
              <a:spcAft>
                <a:spcPts val="0"/>
              </a:spcAft>
              <a:buClr>
                <a:schemeClr val="dk1"/>
              </a:buClr>
              <a:buSzPts val="1100"/>
              <a:buFont typeface="Arial"/>
              <a:buNone/>
            </a:pPr>
            <a:endParaRPr lang="en-US" sz="1200" dirty="0">
              <a:solidFill>
                <a:srgbClr val="28324A"/>
              </a:solidFill>
              <a:latin typeface="Source Sans Pro"/>
              <a:ea typeface="Source Sans Pro"/>
              <a:cs typeface="Source Sans Pro"/>
              <a:sym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A complete extension of SWIFT for calibration is provided.</a:t>
            </a:r>
          </a:p>
          <a:p>
            <a:pPr marL="457200" lvl="0" indent="-355600">
              <a:spcBef>
                <a:spcPts val="600"/>
              </a:spcBef>
              <a:buClr>
                <a:schemeClr val="accent2"/>
              </a:buClr>
              <a:buSzPct val="140000"/>
              <a:buChar char="◉"/>
            </a:pPr>
            <a:r>
              <a:rPr lang="en-US" sz="1200" dirty="0" err="1">
                <a:solidFill>
                  <a:srgbClr val="28324A"/>
                </a:solidFill>
                <a:latin typeface="Source Sans Pro"/>
                <a:ea typeface="Source Sans Pro"/>
                <a:cs typeface="Source Sans Pro"/>
                <a:sym typeface="Source Sans Pro"/>
              </a:rPr>
              <a:t>Cui’s</a:t>
            </a:r>
            <a:r>
              <a:rPr lang="en-US" sz="1200" dirty="0">
                <a:solidFill>
                  <a:srgbClr val="28324A"/>
                </a:solidFill>
                <a:latin typeface="Source Sans Pro"/>
                <a:ea typeface="Source Sans Pro"/>
                <a:cs typeface="Source Sans Pro"/>
                <a:sym typeface="Source Sans Pro"/>
              </a:rPr>
              <a:t> Heston characteristic expression numerical problems are discussed.</a:t>
            </a:r>
            <a:endParaRPr lang="en-US" sz="1200" dirty="0">
              <a:ea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The presented calibration method execution time is comparable to the highly efficient reference one.</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Useful for supervised trading.</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Insufficient for high-frequency trading.</a:t>
            </a: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Challenging volatility surfaces are properly calibrated in under 1 second.</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sz="1200" dirty="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829559"/>
            <a:ext cx="3376200" cy="303071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2000" b="1" dirty="0">
                <a:solidFill>
                  <a:srgbClr val="00CEF6"/>
                </a:solidFill>
                <a:latin typeface="Oswald" panose="020B0604020202020204" charset="0"/>
                <a:ea typeface="Source Sans Pro"/>
                <a:cs typeface="Source Sans Pro"/>
                <a:sym typeface="Source Sans Pro"/>
              </a:rPr>
              <a:t>Further research</a:t>
            </a:r>
          </a:p>
          <a:p>
            <a:pPr marL="0" lvl="0" indent="0" algn="l" rtl="0">
              <a:spcBef>
                <a:spcPts val="600"/>
              </a:spcBef>
              <a:spcAft>
                <a:spcPts val="0"/>
              </a:spcAft>
              <a:buNone/>
            </a:pPr>
            <a:endParaRPr sz="1200" dirty="0">
              <a:solidFill>
                <a:srgbClr val="00CEF6"/>
              </a:solidFill>
              <a:latin typeface="Source Sans Pro"/>
              <a:ea typeface="Source Sans Pro"/>
              <a:cs typeface="Source Sans Pro"/>
              <a:sym typeface="Source Sans Pro"/>
            </a:endParaRPr>
          </a:p>
          <a:p>
            <a:pPr marL="457200" lvl="0" indent="-355600">
              <a:spcBef>
                <a:spcPts val="600"/>
              </a:spcBef>
              <a:buClr>
                <a:schemeClr val="accent2"/>
              </a:buClr>
              <a:buSzPct val="140000"/>
              <a:buChar char="◉"/>
            </a:pPr>
            <a:r>
              <a:rPr lang="en-US" sz="1200" dirty="0">
                <a:solidFill>
                  <a:srgbClr val="28324A"/>
                </a:solidFill>
                <a:latin typeface="Source Sans Pro"/>
                <a:ea typeface="Source Sans Pro"/>
                <a:cs typeface="Source Sans Pro"/>
                <a:sym typeface="Source Sans Pro"/>
              </a:rPr>
              <a:t>Extend SWIFT calibrator to other contracts.</a:t>
            </a:r>
          </a:p>
          <a:p>
            <a:pPr marL="457200" indent="-355600">
              <a:spcBef>
                <a:spcPts val="600"/>
              </a:spcBef>
              <a:buClr>
                <a:schemeClr val="accent2"/>
              </a:buClr>
              <a:buSzPct val="140000"/>
              <a:buFont typeface="Arial"/>
              <a:buChar char="◉"/>
            </a:pPr>
            <a:r>
              <a:rPr lang="en-US" sz="1200" dirty="0">
                <a:solidFill>
                  <a:srgbClr val="28324A"/>
                </a:solidFill>
                <a:latin typeface="Source Sans Pro"/>
                <a:ea typeface="Source Sans Pro"/>
                <a:cs typeface="Source Sans Pro"/>
                <a:sym typeface="Source Sans Pro"/>
              </a:rPr>
              <a:t>Investigate alternative optimal parameters.</a:t>
            </a:r>
          </a:p>
          <a:p>
            <a:pPr marL="457200" indent="-355600">
              <a:spcBef>
                <a:spcPts val="600"/>
              </a:spcBef>
              <a:buClr>
                <a:schemeClr val="accent2"/>
              </a:buClr>
              <a:buSzPct val="140000"/>
              <a:buFont typeface="Arial"/>
              <a:buChar char="◉"/>
            </a:pPr>
            <a:r>
              <a:rPr lang="en-US" sz="1200" dirty="0">
                <a:solidFill>
                  <a:srgbClr val="28324A"/>
                </a:solidFill>
                <a:latin typeface="Source Sans Pro"/>
                <a:ea typeface="Source Sans Pro"/>
                <a:cs typeface="Source Sans Pro"/>
                <a:sym typeface="Source Sans Pro"/>
              </a:rPr>
              <a:t>Apply the speed-ups to the reference calibrator.</a:t>
            </a:r>
            <a:endParaRPr sz="1200" dirty="0">
              <a:solidFill>
                <a:srgbClr val="28324A"/>
              </a:solidFill>
              <a:latin typeface="Source Sans Pro"/>
              <a:ea typeface="Source Sans Pro"/>
              <a:cs typeface="Source Sans Pro"/>
              <a:sym typeface="Source Sans Pro"/>
            </a:endParaRPr>
          </a:p>
          <a:p>
            <a:pPr marL="0" lvl="0" indent="0" algn="l" rtl="0">
              <a:spcBef>
                <a:spcPts val="600"/>
              </a:spcBef>
              <a:spcAft>
                <a:spcPts val="0"/>
              </a:spcAft>
              <a:buNone/>
            </a:pPr>
            <a:endParaRPr lang="en" sz="1200" dirty="0">
              <a:solidFill>
                <a:srgbClr val="28324A"/>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dirty="0"/>
          </a:p>
        </p:txBody>
      </p:sp>
    </p:spTree>
    <p:extLst>
      <p:ext uri="{BB962C8B-B14F-4D97-AF65-F5344CB8AC3E}">
        <p14:creationId xmlns:p14="http://schemas.microsoft.com/office/powerpoint/2010/main" val="346224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7405019" cy="3173661"/>
            <a:chOff x="770511" y="1106489"/>
            <a:chExt cx="7405019" cy="3173661"/>
          </a:xfrm>
        </p:grpSpPr>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Choose model parameters that fit the prices of a set of strikes and maturities.</a:t>
                </a:r>
                <a:endParaRPr sz="12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3468BC"/>
                    </a:solidFill>
                    <a:latin typeface="Source Sans Pro"/>
                    <a:ea typeface="Source Sans Pro"/>
                    <a:cs typeface="Source Sans Pro"/>
                    <a:sym typeface="Source Sans Pro"/>
                  </a:rPr>
                  <a:t>Option calibrator</a:t>
                </a:r>
                <a:endParaRPr sz="1800" b="0" i="0" u="none" strike="noStrike" cap="none" dirty="0">
                  <a:solidFill>
                    <a:srgbClr val="3468BC"/>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Use the calibrated model all the options of interest.</a:t>
                </a:r>
                <a:endParaRPr sz="1200" b="0" i="0" u="none" strike="noStrike" cap="none" dirty="0">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00A7C8"/>
                    </a:solidFill>
                    <a:latin typeface="Source Sans Pro"/>
                    <a:ea typeface="Source Sans Pro"/>
                    <a:cs typeface="Source Sans Pro"/>
                    <a:sym typeface="Source Sans Pro"/>
                  </a:rPr>
                  <a:t>Option </a:t>
                </a:r>
                <a:r>
                  <a:rPr lang="en-US" sz="1800" b="0" i="0" u="none" strike="noStrike" cap="none" dirty="0" err="1">
                    <a:solidFill>
                      <a:srgbClr val="00A7C8"/>
                    </a:solidFill>
                    <a:latin typeface="Source Sans Pro"/>
                    <a:ea typeface="Source Sans Pro"/>
                    <a:cs typeface="Source Sans Pro"/>
                    <a:sym typeface="Source Sans Pro"/>
                  </a:rPr>
                  <a:t>pricer</a:t>
                </a:r>
                <a:endParaRPr sz="1800" b="0" i="0" u="none" strike="noStrike" cap="none" dirty="0">
                  <a:solidFill>
                    <a:srgbClr val="00A7C8"/>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Tree>
    <p:extLst>
      <p:ext uri="{BB962C8B-B14F-4D97-AF65-F5344CB8AC3E}">
        <p14:creationId xmlns:p14="http://schemas.microsoft.com/office/powerpoint/2010/main" val="85002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7405019" cy="3173661"/>
            <a:chOff x="770511" y="1106489"/>
            <a:chExt cx="7405019" cy="3173661"/>
          </a:xfrm>
        </p:grpSpPr>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Choose model parameters that fit the prices of a set of strikes and maturities.</a:t>
                </a:r>
                <a:endParaRPr sz="12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3468BC"/>
                    </a:solidFill>
                    <a:latin typeface="Source Sans Pro"/>
                    <a:ea typeface="Source Sans Pro"/>
                    <a:cs typeface="Source Sans Pro"/>
                    <a:sym typeface="Source Sans Pro"/>
                  </a:rPr>
                  <a:t>Option calibrator</a:t>
                </a:r>
                <a:endParaRPr sz="1800" b="0" i="0" u="none" strike="noStrike" cap="none" dirty="0">
                  <a:solidFill>
                    <a:srgbClr val="3468BC"/>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lvl="0"/>
                <a:r>
                  <a:rPr lang="en-US" sz="1200" dirty="0">
                    <a:solidFill>
                      <a:srgbClr val="3F3F3F"/>
                    </a:solidFill>
                    <a:latin typeface="Source Sans Pro"/>
                    <a:ea typeface="Source Sans Pro"/>
                    <a:cs typeface="Source Sans Pro"/>
                    <a:sym typeface="Source Sans Pro"/>
                  </a:rPr>
                  <a:t>Use the calibrated model all the options of interest.</a:t>
                </a:r>
                <a:endParaRPr sz="1200" b="0" i="0" u="none" strike="noStrike" cap="none" dirty="0">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00A7C8"/>
                    </a:solidFill>
                    <a:latin typeface="Source Sans Pro"/>
                    <a:ea typeface="Source Sans Pro"/>
                    <a:cs typeface="Source Sans Pro"/>
                    <a:sym typeface="Source Sans Pro"/>
                  </a:rPr>
                  <a:t>Option </a:t>
                </a:r>
                <a:r>
                  <a:rPr lang="en-US" sz="1800" b="0" i="0" u="none" strike="noStrike" cap="none" dirty="0" err="1">
                    <a:solidFill>
                      <a:srgbClr val="00A7C8"/>
                    </a:solidFill>
                    <a:latin typeface="Source Sans Pro"/>
                    <a:ea typeface="Source Sans Pro"/>
                    <a:cs typeface="Source Sans Pro"/>
                    <a:sym typeface="Source Sans Pro"/>
                  </a:rPr>
                  <a:t>pricer</a:t>
                </a:r>
                <a:endParaRPr sz="1800" b="0" i="0" u="none" strike="noStrike" cap="none" dirty="0">
                  <a:solidFill>
                    <a:srgbClr val="00A7C8"/>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16" name="Google Shape;616;p25"/>
            <p:cNvGrpSpPr/>
            <p:nvPr/>
          </p:nvGrpSpPr>
          <p:grpSpPr>
            <a:xfrm>
              <a:off x="770598" y="3261424"/>
              <a:ext cx="1932498" cy="647073"/>
              <a:chOff x="386249" y="3475458"/>
              <a:chExt cx="2133000" cy="714209"/>
            </a:xfrm>
          </p:grpSpPr>
          <p:sp>
            <p:nvSpPr>
              <p:cNvPr id="617" name="Google Shape;617;p25"/>
              <p:cNvSpPr txBox="1"/>
              <p:nvPr/>
            </p:nvSpPr>
            <p:spPr>
              <a:xfrm>
                <a:off x="386249" y="3745967"/>
                <a:ext cx="2126100" cy="443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Decide how to react to the current theoretic prices and inform the exchange.</a:t>
                </a:r>
                <a:endParaRPr sz="1200" b="0" i="0" u="none" strike="noStrike" cap="none" dirty="0">
                  <a:solidFill>
                    <a:srgbClr val="3F3F3F"/>
                  </a:solidFill>
                  <a:latin typeface="Source Sans Pro"/>
                  <a:ea typeface="Source Sans Pro"/>
                  <a:cs typeface="Source Sans Pro"/>
                  <a:sym typeface="Source Sans Pro"/>
                </a:endParaRPr>
              </a:p>
            </p:txBody>
          </p:sp>
          <p:sp>
            <p:nvSpPr>
              <p:cNvPr id="618" name="Google Shape;618;p25"/>
              <p:cNvSpPr txBox="1"/>
              <p:nvPr/>
            </p:nvSpPr>
            <p:spPr>
              <a:xfrm>
                <a:off x="386249" y="3475458"/>
                <a:ext cx="2133000" cy="303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rgbClr val="8EC400"/>
                    </a:solidFill>
                    <a:latin typeface="Source Sans Pro"/>
                    <a:ea typeface="Source Sans Pro"/>
                    <a:cs typeface="Source Sans Pro"/>
                    <a:sym typeface="Source Sans Pro"/>
                  </a:rPr>
                  <a:t>Investing strategy</a:t>
                </a:r>
                <a:endParaRPr sz="1800" b="0" i="0" u="none" strike="noStrike" cap="none" dirty="0">
                  <a:solidFill>
                    <a:srgbClr val="8EC400"/>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Tree>
    <p:extLst>
      <p:ext uri="{BB962C8B-B14F-4D97-AF65-F5344CB8AC3E}">
        <p14:creationId xmlns:p14="http://schemas.microsoft.com/office/powerpoint/2010/main" val="406235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9" name="Google Shape;579;p25"/>
          <p:cNvSpPr txBox="1">
            <a:spLocks noGrp="1"/>
          </p:cNvSpPr>
          <p:nvPr>
            <p:ph type="title"/>
          </p:nvPr>
        </p:nvSpPr>
        <p:spPr>
          <a:xfrm>
            <a:off x="1073700" y="0"/>
            <a:ext cx="69966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Option Trading Cycle</a:t>
            </a:r>
            <a:endParaRPr dirty="0"/>
          </a:p>
        </p:txBody>
      </p:sp>
      <p:sp>
        <p:nvSpPr>
          <p:cNvPr id="641" name="Google Shape;641;p2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 name="Group 1">
            <a:extLst>
              <a:ext uri="{FF2B5EF4-FFF2-40B4-BE49-F238E27FC236}">
                <a16:creationId xmlns:a16="http://schemas.microsoft.com/office/drawing/2014/main" id="{CAD56001-3664-44E4-B09F-A16716AFA49A}"/>
              </a:ext>
            </a:extLst>
          </p:cNvPr>
          <p:cNvGrpSpPr/>
          <p:nvPr/>
        </p:nvGrpSpPr>
        <p:grpSpPr>
          <a:xfrm>
            <a:off x="869490" y="984919"/>
            <a:ext cx="7405019" cy="3173661"/>
            <a:chOff x="770511" y="1106489"/>
            <a:chExt cx="7405019" cy="3173661"/>
          </a:xfrm>
        </p:grpSpPr>
        <p:grpSp>
          <p:nvGrpSpPr>
            <p:cNvPr id="607" name="Google Shape;607;p25"/>
            <p:cNvGrpSpPr/>
            <p:nvPr/>
          </p:nvGrpSpPr>
          <p:grpSpPr>
            <a:xfrm>
              <a:off x="6242653" y="1106489"/>
              <a:ext cx="1932506" cy="647163"/>
              <a:chOff x="8578272" y="1488369"/>
              <a:chExt cx="2810100" cy="941054"/>
            </a:xfrm>
          </p:grpSpPr>
          <p:sp>
            <p:nvSpPr>
              <p:cNvPr id="608" name="Google Shape;608;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Choose model parameters that fit the prices of a set of strikes and maturities.</a:t>
                </a:r>
                <a:endParaRPr sz="1200" b="0" i="0" u="none" strike="noStrike" cap="none" dirty="0">
                  <a:solidFill>
                    <a:srgbClr val="3F3F3F"/>
                  </a:solidFill>
                  <a:latin typeface="Source Sans Pro"/>
                  <a:ea typeface="Source Sans Pro"/>
                  <a:cs typeface="Source Sans Pro"/>
                  <a:sym typeface="Source Sans Pro"/>
                </a:endParaRPr>
              </a:p>
            </p:txBody>
          </p:sp>
          <p:sp>
            <p:nvSpPr>
              <p:cNvPr id="609" name="Google Shape;609;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3468BC"/>
                    </a:solidFill>
                    <a:latin typeface="Source Sans Pro"/>
                    <a:ea typeface="Source Sans Pro"/>
                    <a:cs typeface="Source Sans Pro"/>
                    <a:sym typeface="Source Sans Pro"/>
                  </a:rPr>
                  <a:t>Option calibrator</a:t>
                </a:r>
                <a:endParaRPr sz="1800" b="0" i="0" u="none" strike="noStrike" cap="none" dirty="0">
                  <a:solidFill>
                    <a:srgbClr val="3468BC"/>
                  </a:solidFill>
                  <a:latin typeface="Source Sans Pro"/>
                  <a:ea typeface="Source Sans Pro"/>
                  <a:cs typeface="Source Sans Pro"/>
                  <a:sym typeface="Source Sans Pro"/>
                </a:endParaRPr>
              </a:p>
            </p:txBody>
          </p:sp>
        </p:grpSp>
        <p:grpSp>
          <p:nvGrpSpPr>
            <p:cNvPr id="610" name="Google Shape;610;p25"/>
            <p:cNvGrpSpPr/>
            <p:nvPr/>
          </p:nvGrpSpPr>
          <p:grpSpPr>
            <a:xfrm>
              <a:off x="6243032" y="3261424"/>
              <a:ext cx="1932498" cy="647073"/>
              <a:chOff x="6426462" y="3475458"/>
              <a:chExt cx="2133000" cy="714209"/>
            </a:xfrm>
          </p:grpSpPr>
          <p:sp>
            <p:nvSpPr>
              <p:cNvPr id="611" name="Google Shape;611;p25"/>
              <p:cNvSpPr txBox="1"/>
              <p:nvPr/>
            </p:nvSpPr>
            <p:spPr>
              <a:xfrm>
                <a:off x="6426462" y="3745967"/>
                <a:ext cx="2126100" cy="443700"/>
              </a:xfrm>
              <a:prstGeom prst="rect">
                <a:avLst/>
              </a:prstGeom>
              <a:noFill/>
              <a:ln>
                <a:noFill/>
              </a:ln>
            </p:spPr>
            <p:txBody>
              <a:bodyPr spcFirstLastPara="1" wrap="square" lIns="91425" tIns="45700" rIns="91425" bIns="45700" anchor="t" anchorCtr="0">
                <a:noAutofit/>
              </a:bodyPr>
              <a:lstStyle/>
              <a:p>
                <a:pPr lvl="0"/>
                <a:r>
                  <a:rPr lang="en-US" sz="1200" dirty="0">
                    <a:solidFill>
                      <a:srgbClr val="3F3F3F"/>
                    </a:solidFill>
                    <a:latin typeface="Source Sans Pro"/>
                    <a:ea typeface="Source Sans Pro"/>
                    <a:cs typeface="Source Sans Pro"/>
                    <a:sym typeface="Source Sans Pro"/>
                  </a:rPr>
                  <a:t>Use the calibrated model all the options of interest.</a:t>
                </a:r>
                <a:endParaRPr sz="1200" b="0" i="0" u="none" strike="noStrike" cap="none" dirty="0">
                  <a:solidFill>
                    <a:srgbClr val="3F3F3F"/>
                  </a:solidFill>
                  <a:latin typeface="Source Sans Pro"/>
                  <a:ea typeface="Source Sans Pro"/>
                  <a:cs typeface="Source Sans Pro"/>
                  <a:sym typeface="Source Sans Pro"/>
                </a:endParaRPr>
              </a:p>
            </p:txBody>
          </p:sp>
          <p:sp>
            <p:nvSpPr>
              <p:cNvPr id="612" name="Google Shape;612;p25"/>
              <p:cNvSpPr txBox="1"/>
              <p:nvPr/>
            </p:nvSpPr>
            <p:spPr>
              <a:xfrm>
                <a:off x="6426462" y="3475458"/>
                <a:ext cx="2133000" cy="303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rgbClr val="00A7C8"/>
                    </a:solidFill>
                    <a:latin typeface="Source Sans Pro"/>
                    <a:ea typeface="Source Sans Pro"/>
                    <a:cs typeface="Source Sans Pro"/>
                    <a:sym typeface="Source Sans Pro"/>
                  </a:rPr>
                  <a:t>Option </a:t>
                </a:r>
                <a:r>
                  <a:rPr lang="en-US" sz="1800" b="0" i="0" u="none" strike="noStrike" cap="none" dirty="0" err="1">
                    <a:solidFill>
                      <a:srgbClr val="00A7C8"/>
                    </a:solidFill>
                    <a:latin typeface="Source Sans Pro"/>
                    <a:ea typeface="Source Sans Pro"/>
                    <a:cs typeface="Source Sans Pro"/>
                    <a:sym typeface="Source Sans Pro"/>
                  </a:rPr>
                  <a:t>pricer</a:t>
                </a:r>
                <a:endParaRPr sz="1800" b="0" i="0" u="none" strike="noStrike" cap="none" dirty="0">
                  <a:solidFill>
                    <a:srgbClr val="00A7C8"/>
                  </a:solidFill>
                  <a:latin typeface="Source Sans Pro"/>
                  <a:ea typeface="Source Sans Pro"/>
                  <a:cs typeface="Source Sans Pro"/>
                  <a:sym typeface="Source Sans Pro"/>
                </a:endParaRPr>
              </a:p>
            </p:txBody>
          </p:sp>
        </p:grpSp>
        <p:grpSp>
          <p:nvGrpSpPr>
            <p:cNvPr id="613" name="Google Shape;613;p25"/>
            <p:cNvGrpSpPr/>
            <p:nvPr/>
          </p:nvGrpSpPr>
          <p:grpSpPr>
            <a:xfrm>
              <a:off x="770511" y="1106489"/>
              <a:ext cx="1932506" cy="647163"/>
              <a:chOff x="8578272" y="1488369"/>
              <a:chExt cx="2810100" cy="941054"/>
            </a:xfrm>
          </p:grpSpPr>
          <p:sp>
            <p:nvSpPr>
              <p:cNvPr id="614" name="Google Shape;614;p25"/>
              <p:cNvSpPr txBox="1"/>
              <p:nvPr/>
            </p:nvSpPr>
            <p:spPr>
              <a:xfrm>
                <a:off x="8578272" y="1844723"/>
                <a:ext cx="2800800" cy="584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Get the required option and underlying asset data.</a:t>
                </a:r>
                <a:endParaRPr sz="1200" b="0" i="0" u="none" strike="noStrike" cap="none" dirty="0">
                  <a:solidFill>
                    <a:srgbClr val="3F3F3F"/>
                  </a:solidFill>
                  <a:latin typeface="Source Sans Pro"/>
                  <a:ea typeface="Source Sans Pro"/>
                  <a:cs typeface="Source Sans Pro"/>
                  <a:sym typeface="Source Sans Pro"/>
                </a:endParaRPr>
              </a:p>
            </p:txBody>
          </p:sp>
          <p:sp>
            <p:nvSpPr>
              <p:cNvPr id="615" name="Google Shape;615;p25"/>
              <p:cNvSpPr txBox="1"/>
              <p:nvPr/>
            </p:nvSpPr>
            <p:spPr>
              <a:xfrm>
                <a:off x="8578272" y="1488369"/>
                <a:ext cx="28101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chemeClr val="accent1"/>
                    </a:solidFill>
                    <a:latin typeface="Source Sans Pro"/>
                    <a:ea typeface="Source Sans Pro"/>
                    <a:cs typeface="Source Sans Pro"/>
                    <a:sym typeface="Source Sans Pro"/>
                  </a:rPr>
                  <a:t>Market data</a:t>
                </a:r>
                <a:endParaRPr sz="1800" b="0" i="0" u="none" strike="noStrike" cap="none" dirty="0">
                  <a:solidFill>
                    <a:schemeClr val="accent1"/>
                  </a:solidFill>
                  <a:latin typeface="Source Sans Pro"/>
                  <a:ea typeface="Source Sans Pro"/>
                  <a:cs typeface="Source Sans Pro"/>
                  <a:sym typeface="Source Sans Pro"/>
                </a:endParaRPr>
              </a:p>
            </p:txBody>
          </p:sp>
        </p:grpSp>
        <p:grpSp>
          <p:nvGrpSpPr>
            <p:cNvPr id="616" name="Google Shape;616;p25"/>
            <p:cNvGrpSpPr/>
            <p:nvPr/>
          </p:nvGrpSpPr>
          <p:grpSpPr>
            <a:xfrm>
              <a:off x="770598" y="3261424"/>
              <a:ext cx="1932498" cy="647073"/>
              <a:chOff x="386249" y="3475458"/>
              <a:chExt cx="2133000" cy="714209"/>
            </a:xfrm>
          </p:grpSpPr>
          <p:sp>
            <p:nvSpPr>
              <p:cNvPr id="617" name="Google Shape;617;p25"/>
              <p:cNvSpPr txBox="1"/>
              <p:nvPr/>
            </p:nvSpPr>
            <p:spPr>
              <a:xfrm>
                <a:off x="386249" y="3745967"/>
                <a:ext cx="2126100" cy="443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0" i="0" u="none" strike="noStrike" cap="none" dirty="0">
                    <a:solidFill>
                      <a:srgbClr val="3F3F3F"/>
                    </a:solidFill>
                    <a:latin typeface="Source Sans Pro"/>
                    <a:ea typeface="Source Sans Pro"/>
                    <a:cs typeface="Source Sans Pro"/>
                    <a:sym typeface="Source Sans Pro"/>
                  </a:rPr>
                  <a:t>Decide how to react to the current theoretic prices and inform the exchange.</a:t>
                </a:r>
                <a:endParaRPr sz="1200" b="0" i="0" u="none" strike="noStrike" cap="none" dirty="0">
                  <a:solidFill>
                    <a:srgbClr val="3F3F3F"/>
                  </a:solidFill>
                  <a:latin typeface="Source Sans Pro"/>
                  <a:ea typeface="Source Sans Pro"/>
                  <a:cs typeface="Source Sans Pro"/>
                  <a:sym typeface="Source Sans Pro"/>
                </a:endParaRPr>
              </a:p>
            </p:txBody>
          </p:sp>
          <p:sp>
            <p:nvSpPr>
              <p:cNvPr id="618" name="Google Shape;618;p25"/>
              <p:cNvSpPr txBox="1"/>
              <p:nvPr/>
            </p:nvSpPr>
            <p:spPr>
              <a:xfrm>
                <a:off x="386249" y="3475458"/>
                <a:ext cx="2133000" cy="303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0" i="0" u="none" strike="noStrike" cap="none" dirty="0">
                    <a:solidFill>
                      <a:srgbClr val="8EC400"/>
                    </a:solidFill>
                    <a:latin typeface="Source Sans Pro"/>
                    <a:ea typeface="Source Sans Pro"/>
                    <a:cs typeface="Source Sans Pro"/>
                    <a:sym typeface="Source Sans Pro"/>
                  </a:rPr>
                  <a:t>Investing strategy</a:t>
                </a:r>
                <a:endParaRPr sz="1800" b="0" i="0" u="none" strike="noStrike" cap="none" dirty="0">
                  <a:solidFill>
                    <a:srgbClr val="8EC400"/>
                  </a:solidFill>
                  <a:latin typeface="Source Sans Pro"/>
                  <a:ea typeface="Source Sans Pro"/>
                  <a:cs typeface="Source Sans Pro"/>
                  <a:sym typeface="Source Sans Pro"/>
                </a:endParaRPr>
              </a:p>
            </p:txBody>
          </p:sp>
        </p:grpSp>
        <p:grpSp>
          <p:nvGrpSpPr>
            <p:cNvPr id="66" name="Google Shape;1419;p41">
              <a:extLst>
                <a:ext uri="{FF2B5EF4-FFF2-40B4-BE49-F238E27FC236}">
                  <a16:creationId xmlns:a16="http://schemas.microsoft.com/office/drawing/2014/main" id="{343ECA62-A7C7-4047-932F-68D96780DE6C}"/>
                </a:ext>
              </a:extLst>
            </p:cNvPr>
            <p:cNvGrpSpPr/>
            <p:nvPr/>
          </p:nvGrpSpPr>
          <p:grpSpPr>
            <a:xfrm>
              <a:off x="2806107" y="1106492"/>
              <a:ext cx="3175139" cy="3173658"/>
              <a:chOff x="10914672" y="5489860"/>
              <a:chExt cx="727391" cy="727051"/>
            </a:xfrm>
          </p:grpSpPr>
          <p:sp>
            <p:nvSpPr>
              <p:cNvPr id="67" name="Google Shape;1420;p41">
                <a:extLst>
                  <a:ext uri="{FF2B5EF4-FFF2-40B4-BE49-F238E27FC236}">
                    <a16:creationId xmlns:a16="http://schemas.microsoft.com/office/drawing/2014/main" id="{C4DF76A1-EEDF-4C7B-8B1A-E3E00E2511A5}"/>
                  </a:ext>
                </a:extLst>
              </p:cNvPr>
              <p:cNvSpPr/>
              <p:nvPr/>
            </p:nvSpPr>
            <p:spPr>
              <a:xfrm>
                <a:off x="11420014" y="5489860"/>
                <a:ext cx="222048" cy="222048"/>
              </a:xfrm>
              <a:prstGeom prst="ellipse">
                <a:avLst/>
              </a:prstGeom>
              <a:solidFill>
                <a:schemeClr val="accent2">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Tune</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Model</a:t>
                </a:r>
                <a:endParaRPr dirty="0">
                  <a:solidFill>
                    <a:schemeClr val="bg1"/>
                  </a:solidFill>
                  <a:latin typeface="Source Sans Pro" panose="020B0503030403020204" pitchFamily="34" charset="0"/>
                  <a:cs typeface="Calibri"/>
                  <a:sym typeface="Calibri"/>
                </a:endParaRPr>
              </a:p>
            </p:txBody>
          </p:sp>
          <p:sp>
            <p:nvSpPr>
              <p:cNvPr id="68" name="Google Shape;1421;p41">
                <a:extLst>
                  <a:ext uri="{FF2B5EF4-FFF2-40B4-BE49-F238E27FC236}">
                    <a16:creationId xmlns:a16="http://schemas.microsoft.com/office/drawing/2014/main" id="{A16A1091-B19E-466A-AEDF-3D12BE039E9D}"/>
                  </a:ext>
                </a:extLst>
              </p:cNvPr>
              <p:cNvSpPr/>
              <p:nvPr/>
            </p:nvSpPr>
            <p:spPr>
              <a:xfrm>
                <a:off x="11420015" y="5994862"/>
                <a:ext cx="222048" cy="222048"/>
              </a:xfrm>
              <a:prstGeom prst="ellipse">
                <a:avLst/>
              </a:prstGeom>
              <a:solidFill>
                <a:schemeClr val="accent3">
                  <a:lumMod val="40000"/>
                  <a:lumOff val="60000"/>
                </a:schemeClr>
              </a:solidFill>
              <a:ln>
                <a:noFill/>
              </a:ln>
            </p:spPr>
            <p:txBody>
              <a:bodyPr spcFirstLastPara="1" wrap="square" lIns="68575" tIns="34275" rIns="68575" bIns="34275" anchor="ctr" anchorCtr="0">
                <a:noAutofit/>
              </a:bodyPr>
              <a:lstStyle/>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Set</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Option</a:t>
                </a:r>
              </a:p>
              <a:p>
                <a:pPr marL="0" lvl="0" indent="0" algn="ctr">
                  <a:buClr>
                    <a:schemeClr val="dk1"/>
                  </a:buClr>
                  <a:buSzPts val="1400"/>
                  <a:buFont typeface="Arial"/>
                  <a:buNone/>
                </a:pPr>
                <a:r>
                  <a:rPr lang="en-US" dirty="0">
                    <a:solidFill>
                      <a:schemeClr val="bg1"/>
                    </a:solidFill>
                    <a:latin typeface="Source Sans Pro" panose="020B0503030403020204" pitchFamily="34" charset="0"/>
                    <a:cs typeface="Calibri"/>
                    <a:sym typeface="Calibri"/>
                  </a:rPr>
                  <a:t>Prices</a:t>
                </a:r>
                <a:endParaRPr dirty="0">
                  <a:solidFill>
                    <a:schemeClr val="bg1"/>
                  </a:solidFill>
                  <a:latin typeface="Source Sans Pro" panose="020B0503030403020204" pitchFamily="34" charset="0"/>
                  <a:cs typeface="Calibri"/>
                  <a:sym typeface="Calibri"/>
                </a:endParaRPr>
              </a:p>
            </p:txBody>
          </p:sp>
          <p:sp>
            <p:nvSpPr>
              <p:cNvPr id="69" name="Google Shape;1422;p41">
                <a:extLst>
                  <a:ext uri="{FF2B5EF4-FFF2-40B4-BE49-F238E27FC236}">
                    <a16:creationId xmlns:a16="http://schemas.microsoft.com/office/drawing/2014/main" id="{52029A92-EDD1-4084-B468-763BCC535336}"/>
                  </a:ext>
                </a:extLst>
              </p:cNvPr>
              <p:cNvSpPr/>
              <p:nvPr/>
            </p:nvSpPr>
            <p:spPr>
              <a:xfrm>
                <a:off x="10914672" y="5489862"/>
                <a:ext cx="222048" cy="222048"/>
              </a:xfrm>
              <a:prstGeom prst="ellipse">
                <a:avLst/>
              </a:prstGeom>
              <a:solidFill>
                <a:schemeClr val="accent1">
                  <a:lumMod val="40000"/>
                  <a:lumOff val="60000"/>
                </a:schemeClr>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Fetch</a:t>
                </a:r>
              </a:p>
              <a:p>
                <a:pPr algn="ctr">
                  <a:buClr>
                    <a:schemeClr val="dk1"/>
                  </a:buClr>
                  <a:buSzPts val="1400"/>
                </a:pPr>
                <a:r>
                  <a:rPr lang="en-US" dirty="0">
                    <a:solidFill>
                      <a:schemeClr val="bg1"/>
                    </a:solidFill>
                    <a:latin typeface="Source Sans Pro" panose="020B0503030403020204" pitchFamily="34" charset="0"/>
                    <a:cs typeface="Calibri"/>
                    <a:sym typeface="Calibri"/>
                  </a:rPr>
                  <a:t>Option Prices</a:t>
                </a:r>
                <a:endParaRPr dirty="0">
                  <a:solidFill>
                    <a:schemeClr val="bg1"/>
                  </a:solidFill>
                  <a:latin typeface="Source Sans Pro" panose="020B0503030403020204" pitchFamily="34" charset="0"/>
                  <a:cs typeface="Calibri"/>
                  <a:sym typeface="Calibri"/>
                </a:endParaRPr>
              </a:p>
            </p:txBody>
          </p:sp>
          <p:sp>
            <p:nvSpPr>
              <p:cNvPr id="70" name="Google Shape;1423;p41">
                <a:extLst>
                  <a:ext uri="{FF2B5EF4-FFF2-40B4-BE49-F238E27FC236}">
                    <a16:creationId xmlns:a16="http://schemas.microsoft.com/office/drawing/2014/main" id="{6F76EB3F-2821-4D14-AE9D-59555B2FBAE6}"/>
                  </a:ext>
                </a:extLst>
              </p:cNvPr>
              <p:cNvSpPr/>
              <p:nvPr/>
            </p:nvSpPr>
            <p:spPr>
              <a:xfrm>
                <a:off x="10914673" y="5994863"/>
                <a:ext cx="222048" cy="222048"/>
              </a:xfrm>
              <a:prstGeom prst="ellipse">
                <a:avLst/>
              </a:pr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dirty="0">
                    <a:solidFill>
                      <a:schemeClr val="bg1"/>
                    </a:solidFill>
                    <a:latin typeface="Source Sans Pro" panose="020B0503030403020204" pitchFamily="34" charset="0"/>
                    <a:cs typeface="Calibri"/>
                    <a:sym typeface="Calibri"/>
                  </a:rPr>
                  <a:t>Send</a:t>
                </a:r>
              </a:p>
              <a:p>
                <a:pPr algn="ctr">
                  <a:buClr>
                    <a:schemeClr val="dk1"/>
                  </a:buClr>
                  <a:buSzPts val="1400"/>
                </a:pPr>
                <a:r>
                  <a:rPr lang="en-US" dirty="0">
                    <a:solidFill>
                      <a:schemeClr val="bg1"/>
                    </a:solidFill>
                    <a:latin typeface="Source Sans Pro" panose="020B0503030403020204" pitchFamily="34" charset="0"/>
                    <a:cs typeface="Calibri"/>
                    <a:sym typeface="Calibri"/>
                  </a:rPr>
                  <a:t>Orders</a:t>
                </a:r>
                <a:endParaRPr dirty="0">
                  <a:solidFill>
                    <a:schemeClr val="bg1"/>
                  </a:solidFill>
                  <a:latin typeface="Source Sans Pro" panose="020B0503030403020204" pitchFamily="34" charset="0"/>
                  <a:cs typeface="Calibri"/>
                  <a:sym typeface="Calibri"/>
                </a:endParaRPr>
              </a:p>
            </p:txBody>
          </p:sp>
          <p:sp>
            <p:nvSpPr>
              <p:cNvPr id="71" name="Google Shape;1424;p41">
                <a:extLst>
                  <a:ext uri="{FF2B5EF4-FFF2-40B4-BE49-F238E27FC236}">
                    <a16:creationId xmlns:a16="http://schemas.microsoft.com/office/drawing/2014/main" id="{9A1522B1-D84C-44B3-89BF-60420B114ED2}"/>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2" name="Google Shape;1425;p41">
                <a:extLst>
                  <a:ext uri="{FF2B5EF4-FFF2-40B4-BE49-F238E27FC236}">
                    <a16:creationId xmlns:a16="http://schemas.microsoft.com/office/drawing/2014/main" id="{A29A149A-5F77-431E-9C07-29894C73E41B}"/>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3" name="Google Shape;1426;p41">
                <a:extLst>
                  <a:ext uri="{FF2B5EF4-FFF2-40B4-BE49-F238E27FC236}">
                    <a16:creationId xmlns:a16="http://schemas.microsoft.com/office/drawing/2014/main" id="{2508B702-6DD6-4576-BA76-498E9A12E746}"/>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4" name="Google Shape;1427;p41">
                <a:extLst>
                  <a:ext uri="{FF2B5EF4-FFF2-40B4-BE49-F238E27FC236}">
                    <a16:creationId xmlns:a16="http://schemas.microsoft.com/office/drawing/2014/main" id="{2F6D5712-6CFA-42B2-8B14-F2D55C7506C4}"/>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5" name="Google Shape;1428;p41">
                <a:extLst>
                  <a:ext uri="{FF2B5EF4-FFF2-40B4-BE49-F238E27FC236}">
                    <a16:creationId xmlns:a16="http://schemas.microsoft.com/office/drawing/2014/main" id="{93AAEEA6-2BCD-4B1E-B788-53955B9ACB0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6" name="Google Shape;1429;p41">
                <a:extLst>
                  <a:ext uri="{FF2B5EF4-FFF2-40B4-BE49-F238E27FC236}">
                    <a16:creationId xmlns:a16="http://schemas.microsoft.com/office/drawing/2014/main" id="{27685CDE-C93B-4804-8CE5-C8C9A1D95CBE}"/>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7" name="Google Shape;1430;p41">
                <a:extLst>
                  <a:ext uri="{FF2B5EF4-FFF2-40B4-BE49-F238E27FC236}">
                    <a16:creationId xmlns:a16="http://schemas.microsoft.com/office/drawing/2014/main" id="{DC03345F-2A67-4E82-8B96-28DFD08287A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78" name="Google Shape;1431;p41">
                <a:extLst>
                  <a:ext uri="{FF2B5EF4-FFF2-40B4-BE49-F238E27FC236}">
                    <a16:creationId xmlns:a16="http://schemas.microsoft.com/office/drawing/2014/main" id="{196EC0B2-1017-43BA-AF73-C3CD487FF99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grpSp>
      </p:grpSp>
      <p:sp>
        <p:nvSpPr>
          <p:cNvPr id="30" name="Google Shape;1425;p41">
            <a:extLst>
              <a:ext uri="{FF2B5EF4-FFF2-40B4-BE49-F238E27FC236}">
                <a16:creationId xmlns:a16="http://schemas.microsoft.com/office/drawing/2014/main" id="{426D3165-5C04-4D66-8445-8130BA59D343}"/>
              </a:ext>
            </a:extLst>
          </p:cNvPr>
          <p:cNvSpPr/>
          <p:nvPr/>
        </p:nvSpPr>
        <p:spPr>
          <a:xfrm rot="2671704">
            <a:off x="3127185" y="2689361"/>
            <a:ext cx="2070247" cy="338908"/>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
        <p:nvSpPr>
          <p:cNvPr id="32" name="Google Shape;1430;p41">
            <a:extLst>
              <a:ext uri="{FF2B5EF4-FFF2-40B4-BE49-F238E27FC236}">
                <a16:creationId xmlns:a16="http://schemas.microsoft.com/office/drawing/2014/main" id="{0D5247CF-5C38-4F1D-B836-2059755D3259}"/>
              </a:ext>
            </a:extLst>
          </p:cNvPr>
          <p:cNvSpPr/>
          <p:nvPr/>
        </p:nvSpPr>
        <p:spPr>
          <a:xfrm rot="19314430">
            <a:off x="3428091" y="2007886"/>
            <a:ext cx="231586" cy="166546"/>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a:sym typeface="Calibri"/>
            </a:endParaRPr>
          </a:p>
        </p:txBody>
      </p:sp>
    </p:spTree>
    <p:extLst>
      <p:ext uri="{BB962C8B-B14F-4D97-AF65-F5344CB8AC3E}">
        <p14:creationId xmlns:p14="http://schemas.microsoft.com/office/powerpoint/2010/main" val="428840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Option Pricing</a:t>
            </a:r>
          </a:p>
        </p:txBody>
      </p:sp>
      <p:sp>
        <p:nvSpPr>
          <p:cNvPr id="486" name="Google Shape;486;p16"/>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Risk-neutrality applied to European options.</a:t>
            </a: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468BC"/>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6832</TotalTime>
  <Words>2112</Words>
  <Application>Microsoft Office PowerPoint</Application>
  <PresentationFormat>On-screen Show (16:9)</PresentationFormat>
  <Paragraphs>603</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Source Sans Pro</vt:lpstr>
      <vt:lpstr>Cambria Math</vt:lpstr>
      <vt:lpstr>Arial</vt:lpstr>
      <vt:lpstr>Calibri</vt:lpstr>
      <vt:lpstr>Oswald</vt:lpstr>
      <vt:lpstr>Quince template</vt:lpstr>
      <vt:lpstr>PowerPoint Presentation</vt:lpstr>
      <vt:lpstr>Motivation</vt:lpstr>
      <vt:lpstr>Option Trading Cycle</vt:lpstr>
      <vt:lpstr>Option Trading Cycle</vt:lpstr>
      <vt:lpstr>Option Trading Cycle</vt:lpstr>
      <vt:lpstr>Option Trading Cycle</vt:lpstr>
      <vt:lpstr>Option Trading Cycle</vt:lpstr>
      <vt:lpstr>Option Trading Cycle</vt:lpstr>
      <vt:lpstr>Option Pricing</vt:lpstr>
      <vt:lpstr>European Option Price</vt:lpstr>
      <vt:lpstr>PowerPoint Presentation</vt:lpstr>
      <vt:lpstr>European Option Price</vt:lpstr>
      <vt:lpstr>European Option Price</vt:lpstr>
      <vt:lpstr>European Option Price</vt:lpstr>
      <vt:lpstr>Underlying asset models</vt:lpstr>
      <vt:lpstr>Black-Scholes-Merton model</vt:lpstr>
      <vt:lpstr>Volatility Smile</vt:lpstr>
      <vt:lpstr>Heston model</vt:lpstr>
      <vt:lpstr>Characteristic function expressions</vt:lpstr>
      <vt:lpstr>Cui’s expression</vt:lpstr>
      <vt:lpstr>European Option Pricing</vt:lpstr>
      <vt:lpstr>Heston formula</vt:lpstr>
      <vt:lpstr>MRA and Shannon wavelets</vt:lpstr>
      <vt:lpstr>MRA and Shannon wavelets</vt:lpstr>
      <vt:lpstr>MRA and Shannon wavelets</vt:lpstr>
      <vt:lpstr>MRA and Shannon wavelets</vt:lpstr>
      <vt:lpstr>MRA and Shannon wavelets</vt:lpstr>
      <vt:lpstr>MRA and Shannon wavelets</vt:lpstr>
      <vt:lpstr>MRA and Shannon wavelets</vt:lpstr>
      <vt:lpstr>SWIFT</vt:lpstr>
      <vt:lpstr>SWIFT</vt:lpstr>
      <vt:lpstr>SWIFT</vt:lpstr>
      <vt:lpstr>SWIFT</vt:lpstr>
      <vt:lpstr>SWIFT</vt:lpstr>
      <vt:lpstr>New contributions</vt:lpstr>
      <vt:lpstr>New contributions</vt:lpstr>
      <vt:lpstr>Option calibration</vt:lpstr>
      <vt:lpstr>What is a calibrated model?</vt:lpstr>
      <vt:lpstr>What is a calibrated model?</vt:lpstr>
      <vt:lpstr>What is a calibrated model?</vt:lpstr>
      <vt:lpstr>What is a calibrated model?</vt:lpstr>
      <vt:lpstr>How is the optimum reached?</vt:lpstr>
      <vt:lpstr>Numerical results</vt:lpstr>
      <vt:lpstr>Stress Tests. τ=45 years.</vt:lpstr>
      <vt:lpstr>Speed Tests</vt:lpstr>
      <vt:lpstr>Stress Tests. τ=2 weeks.</vt:lpstr>
      <vt:lpstr>Realistic Convergence Tests</vt:lpstr>
      <vt:lpstr>Conclusions and further research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Usuario</dc:creator>
  <cp:lastModifiedBy>Usuario</cp:lastModifiedBy>
  <cp:revision>104</cp:revision>
  <dcterms:modified xsi:type="dcterms:W3CDTF">2020-07-06T23:15:21Z</dcterms:modified>
</cp:coreProperties>
</file>