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8"/>
  </p:notesMasterIdLst>
  <p:sldIdLst>
    <p:sldId id="287" r:id="rId2"/>
    <p:sldId id="288" r:id="rId3"/>
    <p:sldId id="294" r:id="rId4"/>
    <p:sldId id="321" r:id="rId5"/>
    <p:sldId id="322" r:id="rId6"/>
    <p:sldId id="323" r:id="rId7"/>
    <p:sldId id="324" r:id="rId8"/>
    <p:sldId id="336" r:id="rId9"/>
    <p:sldId id="259" r:id="rId10"/>
    <p:sldId id="297" r:id="rId11"/>
    <p:sldId id="300" r:id="rId12"/>
    <p:sldId id="301" r:id="rId13"/>
    <p:sldId id="302" r:id="rId14"/>
    <p:sldId id="303" r:id="rId15"/>
    <p:sldId id="295" r:id="rId16"/>
    <p:sldId id="318" r:id="rId17"/>
    <p:sldId id="296" r:id="rId18"/>
    <p:sldId id="337" r:id="rId19"/>
    <p:sldId id="312" r:id="rId20"/>
    <p:sldId id="311" r:id="rId21"/>
    <p:sldId id="339" r:id="rId22"/>
    <p:sldId id="340" r:id="rId23"/>
    <p:sldId id="341" r:id="rId24"/>
    <p:sldId id="342" r:id="rId25"/>
    <p:sldId id="313" r:id="rId26"/>
    <p:sldId id="289" r:id="rId27"/>
    <p:sldId id="306" r:id="rId28"/>
    <p:sldId id="307" r:id="rId29"/>
    <p:sldId id="327" r:id="rId30"/>
    <p:sldId id="328" r:id="rId31"/>
    <p:sldId id="329" r:id="rId32"/>
    <p:sldId id="330" r:id="rId33"/>
    <p:sldId id="331" r:id="rId34"/>
    <p:sldId id="332" r:id="rId35"/>
    <p:sldId id="309" r:id="rId36"/>
    <p:sldId id="326" r:id="rId37"/>
    <p:sldId id="316" r:id="rId38"/>
    <p:sldId id="314" r:id="rId39"/>
    <p:sldId id="317" r:id="rId40"/>
    <p:sldId id="310" r:id="rId41"/>
    <p:sldId id="325" r:id="rId42"/>
    <p:sldId id="290" r:id="rId43"/>
    <p:sldId id="304" r:id="rId44"/>
    <p:sldId id="333" r:id="rId45"/>
    <p:sldId id="334" r:id="rId46"/>
    <p:sldId id="335" r:id="rId47"/>
    <p:sldId id="305" r:id="rId48"/>
    <p:sldId id="291" r:id="rId49"/>
    <p:sldId id="319" r:id="rId50"/>
    <p:sldId id="293" r:id="rId51"/>
    <p:sldId id="320" r:id="rId52"/>
    <p:sldId id="298" r:id="rId53"/>
    <p:sldId id="292" r:id="rId54"/>
    <p:sldId id="257" r:id="rId55"/>
    <p:sldId id="299" r:id="rId56"/>
    <p:sldId id="338" r:id="rId57"/>
  </p:sldIdLst>
  <p:sldSz cx="9144000" cy="5143500" type="screen16x9"/>
  <p:notesSz cx="6858000" cy="9144000"/>
  <p:embeddedFontLs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
      <p:font typeface="Oswald" panose="020B0604020202020204" charset="0"/>
      <p:regular r:id="rId64"/>
      <p:bold r:id="rId65"/>
    </p:embeddedFont>
    <p:embeddedFont>
      <p:font typeface="Source Sans Pro" panose="020B050303040302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2A"/>
    <a:srgbClr val="5CBF2F"/>
    <a:srgbClr val="63CD33"/>
    <a:srgbClr val="A5CD93"/>
    <a:srgbClr val="8BBE74"/>
    <a:srgbClr val="3162B1"/>
    <a:srgbClr val="1E8296"/>
    <a:srgbClr val="218DA3"/>
    <a:srgbClr val="6FADB9"/>
    <a:srgbClr val="5CA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F62945-B830-4532-BA38-0B9DB5C8A7B6}">
  <a:tblStyle styleId="{9AF62945-B830-4532-BA38-0B9DB5C8A7B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203" d="100"/>
          <a:sy n="203" d="100"/>
        </p:scale>
        <p:origin x="57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This study extends the SWIFT option pricing scheme to option contracts calibration, specifically, under Heston stochastic volatility dynamics.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1 (4m) 2 (3m) 3 (5m) 4 (5m) 5 (2-3 m) 6 (5m) 7 (2-3m)</a:t>
            </a:r>
          </a:p>
        </p:txBody>
      </p:sp>
    </p:spTree>
    <p:extLst>
      <p:ext uri="{BB962C8B-B14F-4D97-AF65-F5344CB8AC3E}">
        <p14:creationId xmlns:p14="http://schemas.microsoft.com/office/powerpoint/2010/main" val="272830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569C09A-0201-449D-B5B3-44C302603ACE}"/>
              </a:ext>
            </a:extLst>
          </p:cNvPr>
          <p:cNvSpPr>
            <a:spLocks noGrp="1"/>
          </p:cNvSpPr>
          <p:nvPr>
            <p:ph type="body" idx="1"/>
          </p:nvPr>
        </p:nvSpPr>
        <p:spPr/>
        <p:txBody>
          <a:bodyPr/>
          <a:lstStyle/>
          <a:p>
            <a:r>
              <a:rPr lang="en-US" dirty="0"/>
              <a:t>In the middle, you can see the risk-neutral European option price formula, and around it are the four key concepts that define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136DEFA-5384-4727-9594-D05B4D5C2853}"/>
              </a:ext>
            </a:extLst>
          </p:cNvPr>
          <p:cNvSpPr>
            <a:spLocks noGrp="1"/>
          </p:cNvSpPr>
          <p:nvPr>
            <p:ph type="body" idx="1"/>
          </p:nvPr>
        </p:nvSpPr>
        <p:spPr/>
        <p:txBody>
          <a:bodyPr/>
          <a:lstStyle/>
          <a:p>
            <a:r>
              <a:rPr lang="en-US" dirty="0"/>
              <a:t>First, if one assumes that there are no arbitrage opportunities, one can consider the market as risk-neutral. Under this assumption, the price of the option is the expected payoff under the risk-neutral metric discounted at the risk-free rate 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F5AAD6-4A50-45C0-9F34-DA65832380C4}"/>
              </a:ext>
            </a:extLst>
          </p:cNvPr>
          <p:cNvSpPr>
            <a:spLocks noGrp="1"/>
          </p:cNvSpPr>
          <p:nvPr>
            <p:ph type="body" idx="1"/>
          </p:nvPr>
        </p:nvSpPr>
        <p:spPr/>
        <p:txBody>
          <a:bodyPr/>
          <a:lstStyle/>
          <a:p>
            <a:r>
              <a:rPr lang="en-US" dirty="0"/>
              <a:t>The payoff is the benefit obtained from exercising the option contract. European options can only be exercised on expiry, so their payoff can simply be stated as a function of the final state of the option, 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4AF5FD3-2FB7-4F9F-9D78-CE5EF7D20CDC}"/>
              </a:ext>
            </a:extLst>
          </p:cNvPr>
          <p:cNvSpPr>
            <a:spLocks noGrp="1"/>
          </p:cNvSpPr>
          <p:nvPr>
            <p:ph type="body" idx="1"/>
          </p:nvPr>
        </p:nvSpPr>
        <p:spPr/>
        <p:txBody>
          <a:bodyPr/>
          <a:lstStyle/>
          <a:p>
            <a:r>
              <a:rPr lang="en-US" dirty="0"/>
              <a:t>The expectation under the risk-neutral metric is defined by the underlying asset price evolution model, which appears in the formula as the probability function of the final state of the underlying asset y, conditioned to initial state 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CCB9EC-31B4-4ABF-ABA4-C5C6888DAB95}"/>
              </a:ext>
            </a:extLst>
          </p:cNvPr>
          <p:cNvSpPr>
            <a:spLocks noGrp="1"/>
          </p:cNvSpPr>
          <p:nvPr>
            <p:ph type="body" idx="1"/>
          </p:nvPr>
        </p:nvSpPr>
        <p:spPr/>
        <p:txBody>
          <a:bodyPr/>
          <a:lstStyle/>
          <a:p>
            <a:r>
              <a:rPr lang="en-US" dirty="0"/>
              <a:t>Both the underlying asset final state probability distribution and the payoff expressions depend on the underlying asset state variables used, in the thesis the benefits of logarithmic state variables are shown.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D0BDAD1-ACF5-447B-9B06-86CDC947A649}"/>
              </a:ext>
            </a:extLst>
          </p:cNvPr>
          <p:cNvSpPr>
            <a:spLocks noGrp="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26DD4EF-A413-4345-9A3F-FF2AF502DC7F}"/>
              </a:ext>
            </a:extLst>
          </p:cNvPr>
          <p:cNvSpPr>
            <a:spLocks noGrp="1"/>
          </p:cNvSpPr>
          <p:nvPr>
            <p:ph type="body" idx="1"/>
          </p:nvPr>
        </p:nvSpPr>
        <p:spPr/>
        <p:txBody>
          <a:bodyPr/>
          <a:lstStyle/>
          <a:p>
            <a:r>
              <a:rPr lang="en-US" dirty="0"/>
              <a:t>An underlying asset model typically used is the Black-Scholes-Merton model, which assumes the underlying asset prices follow a geometric Brownian motion. The PDE that define it can be solved for European options to provide a simple analytic expression of the option price. Further, the closed expression of the gradient of the price with respect to sigma can be easily obtained, so BS models can easily be calibrated using gradient descent methods.</a:t>
            </a:r>
          </a:p>
        </p:txBody>
      </p:sp>
    </p:spTree>
    <p:extLst>
      <p:ext uri="{BB962C8B-B14F-4D97-AF65-F5344CB8AC3E}">
        <p14:creationId xmlns:p14="http://schemas.microsoft.com/office/powerpoint/2010/main" val="309523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3A539DD-5EB3-4529-AEA3-26B5F12A8137}"/>
              </a:ext>
            </a:extLst>
          </p:cNvPr>
          <p:cNvSpPr>
            <a:spLocks noGrp="1"/>
          </p:cNvSpPr>
          <p:nvPr>
            <p:ph type="body" idx="1"/>
          </p:nvPr>
        </p:nvSpPr>
        <p:spPr/>
        <p:txBody>
          <a:bodyPr/>
          <a:lstStyle/>
          <a:p>
            <a:r>
              <a:rPr lang="en-US" dirty="0"/>
              <a:t>Despite the computation speed benefits of the closed form and readily available gradients, the BS model fails to capture real-market behavior which can be seen from the existence of the volatility smile.</a:t>
            </a:r>
          </a:p>
          <a:p>
            <a:r>
              <a:rPr lang="en-US" dirty="0"/>
              <a:t>The volatility smile arises when calibrating the single parameter of the BS model sigma, called implied BS volatility, with market prices of options at different strikes. </a:t>
            </a:r>
          </a:p>
          <a:p>
            <a:r>
              <a:rPr lang="en-US" dirty="0"/>
              <a:t>Each option price will determine a value for the IV and, if BS described real-markets accurately, the IV should stay constant through the different strikes. Instead, the obtained IV values follow what’s called as the volatility smile.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3A539DD-5EB3-4529-AEA3-26B5F12A8137}"/>
              </a:ext>
            </a:extLst>
          </p:cNvPr>
          <p:cNvSpPr>
            <a:spLocks noGrp="1"/>
          </p:cNvSpPr>
          <p:nvPr>
            <p:ph type="body" idx="1"/>
          </p:nvPr>
        </p:nvSpPr>
        <p:spPr/>
        <p:txBody>
          <a:bodyPr/>
          <a:lstStyle/>
          <a:p>
            <a:r>
              <a:rPr lang="en-US" dirty="0"/>
              <a:t>The IV smile is related to the IV distribution, which is the theoretic underlying asset distribution that, once introduced into the risk-neutral option valuation formula, would yield prices that match the real market ones.</a:t>
            </a:r>
          </a:p>
          <a:p>
            <a:r>
              <a:rPr lang="en-US" dirty="0"/>
              <a:t>Talk about volatility surface too. </a:t>
            </a:r>
            <a:r>
              <a:rPr lang="en-US" i="0" dirty="0"/>
              <a:t>In particular about term structure.</a:t>
            </a:r>
            <a:endParaRPr lang="en-US" dirty="0"/>
          </a:p>
        </p:txBody>
      </p:sp>
    </p:spTree>
    <p:extLst>
      <p:ext uri="{BB962C8B-B14F-4D97-AF65-F5344CB8AC3E}">
        <p14:creationId xmlns:p14="http://schemas.microsoft.com/office/powerpoint/2010/main" val="1796851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A283B98-E019-488C-9F0C-1D66301B1826}"/>
              </a:ext>
            </a:extLst>
          </p:cNvPr>
          <p:cNvSpPr>
            <a:spLocks noGrp="1"/>
          </p:cNvSpPr>
          <p:nvPr>
            <p:ph type="body" idx="1"/>
          </p:nvPr>
        </p:nvSpPr>
        <p:spPr/>
        <p:txBody>
          <a:bodyPr/>
          <a:lstStyle/>
          <a:p>
            <a:r>
              <a:rPr lang="en-US" dirty="0"/>
              <a:t>In order to account for the shortcomings of the BS model, other models, like the Heston stochastic volatility model were developed. In particular, the Heston model introduces a new geometric Brownian motion to describe the volatility evolution.</a:t>
            </a:r>
          </a:p>
          <a:p>
            <a:r>
              <a:rPr lang="en-US" dirty="0"/>
              <a:t>This model ends up with a total of 5 parameter variables that are deeply related to the volatility surface described before, and allow to capture its shape.</a:t>
            </a:r>
          </a:p>
          <a:p>
            <a:r>
              <a:rPr lang="en-US" dirty="0"/>
              <a:t>But, a major drawback is that the increased complexity translates in the inexistence of a closed form solution for option prices, not even for simple contracts like European options.</a:t>
            </a:r>
          </a:p>
        </p:txBody>
      </p:sp>
    </p:spTree>
    <p:extLst>
      <p:ext uri="{BB962C8B-B14F-4D97-AF65-F5344CB8AC3E}">
        <p14:creationId xmlns:p14="http://schemas.microsoft.com/office/powerpoint/2010/main" val="424981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has direct applications to real-market options trading, so it is interesting to know why the principal components of the study: calibration, the Heston model, and SWIFT are relevant for that.</a:t>
            </a:r>
          </a:p>
        </p:txBody>
      </p:sp>
    </p:spTree>
    <p:extLst>
      <p:ext uri="{BB962C8B-B14F-4D97-AF65-F5344CB8AC3E}">
        <p14:creationId xmlns:p14="http://schemas.microsoft.com/office/powerpoint/2010/main" val="2144803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Fortunately, the characteristic function of probability distribution of the underlying asset final state has a closed form that has been available since Heston originally presented the model in 1993 and Inverse Fourier transforms pricing methods were used to successfully price European options under Heston dynamics (the exact pricing method will be discussed in the next section). But it was not until an alternative expression was presented in 2017 by Cui, del </a:t>
            </a:r>
            <a:r>
              <a:rPr lang="en-US" dirty="0" err="1"/>
              <a:t>Ba;o-Rollin</a:t>
            </a:r>
            <a:r>
              <a:rPr lang="en-US" dirty="0"/>
              <a:t>, and </a:t>
            </a:r>
            <a:r>
              <a:rPr lang="en-US" dirty="0" err="1"/>
              <a:t>Germano</a:t>
            </a:r>
            <a:r>
              <a:rPr lang="en-US" dirty="0"/>
              <a:t> that a Heston model was efficiently calibrated using European option data.</a:t>
            </a:r>
            <a:endParaRPr dirty="0"/>
          </a:p>
        </p:txBody>
      </p:sp>
    </p:spTree>
    <p:extLst>
      <p:ext uri="{BB962C8B-B14F-4D97-AF65-F5344CB8AC3E}">
        <p14:creationId xmlns:p14="http://schemas.microsoft.com/office/powerpoint/2010/main" val="4264427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Previously, an efficient calibration was not possible because the characteristic function expression was both discontinuous for large expiries and had a complicated gradient expression that most studies deemed untreatable. So, if one wanted to use gradient-descent based methods, one needed to use numerically approximated gradients, which were computationally expensive and numerical errors could arise due to the discontinuities of the characteristic function. To avoid that, studies either constrained the parameters with heuristics to reduce the dimension of the calibration problem, or used gradient free methods. The former risked leaving the optimum out of the calibration domain, and the latter proved insufficient for real-time updating of an underlying asset model.</a:t>
            </a:r>
            <a:endParaRPr dirty="0"/>
          </a:p>
        </p:txBody>
      </p:sp>
    </p:spTree>
    <p:extLst>
      <p:ext uri="{BB962C8B-B14F-4D97-AF65-F5344CB8AC3E}">
        <p14:creationId xmlns:p14="http://schemas.microsoft.com/office/powerpoint/2010/main" val="3915742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Several alternative expressions have been studied since the original one proposed by Heston. In particular, </a:t>
            </a:r>
            <a:r>
              <a:rPr lang="en-US" dirty="0" err="1"/>
              <a:t>Schoutens</a:t>
            </a:r>
            <a:r>
              <a:rPr lang="en-US" dirty="0"/>
              <a:t> was able to avoid the discontinuities in the original formulation by using the secondary value of a complex-valued square root that appeared in the expression.</a:t>
            </a:r>
            <a:endParaRPr dirty="0"/>
          </a:p>
        </p:txBody>
      </p:sp>
    </p:spTree>
    <p:extLst>
      <p:ext uri="{BB962C8B-B14F-4D97-AF65-F5344CB8AC3E}">
        <p14:creationId xmlns:p14="http://schemas.microsoft.com/office/powerpoint/2010/main" val="260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Del </a:t>
            </a:r>
            <a:r>
              <a:rPr lang="en-US" dirty="0" err="1"/>
              <a:t>Ba;o-Rollin</a:t>
            </a:r>
            <a:r>
              <a:rPr lang="en-US" dirty="0"/>
              <a:t> proposed an alternative, more compact expression, derived from the Moment generating function of the probability distribution that defined the underlying assets movement. This equivalent expression replaced some of the parts of the original characteristic function with an alternative expression based on hyperbolic functions, which greatly simplified gradient computation. Unfortunately, this expression also presented discontinuities.</a:t>
            </a:r>
            <a:endParaRPr dirty="0"/>
          </a:p>
        </p:txBody>
      </p:sp>
    </p:spTree>
    <p:extLst>
      <p:ext uri="{BB962C8B-B14F-4D97-AF65-F5344CB8AC3E}">
        <p14:creationId xmlns:p14="http://schemas.microsoft.com/office/powerpoint/2010/main" val="1448671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Cui, del </a:t>
            </a:r>
            <a:r>
              <a:rPr lang="en-US" dirty="0" err="1"/>
              <a:t>Ba;o</a:t>
            </a:r>
            <a:r>
              <a:rPr lang="en-US" dirty="0"/>
              <a:t> Rollin and </a:t>
            </a:r>
            <a:r>
              <a:rPr lang="en-US" dirty="0" err="1"/>
              <a:t>Germano</a:t>
            </a:r>
            <a:r>
              <a:rPr lang="en-US" dirty="0"/>
              <a:t> followed </a:t>
            </a:r>
            <a:r>
              <a:rPr lang="en-US" dirty="0" err="1"/>
              <a:t>Schoutens</a:t>
            </a:r>
            <a:r>
              <a:rPr lang="en-US" dirty="0"/>
              <a:t> study and analyzed the origin of the discontinuities and successfully proposed an alternative expression that avoided them.</a:t>
            </a:r>
            <a:endParaRPr dirty="0"/>
          </a:p>
        </p:txBody>
      </p:sp>
    </p:spTree>
    <p:extLst>
      <p:ext uri="{BB962C8B-B14F-4D97-AF65-F5344CB8AC3E}">
        <p14:creationId xmlns:p14="http://schemas.microsoft.com/office/powerpoint/2010/main" val="4063742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BBA3AA1-5954-43EA-85D2-057FF78A8530}"/>
              </a:ext>
            </a:extLst>
          </p:cNvPr>
          <p:cNvSpPr>
            <a:spLocks noGrp="1"/>
          </p:cNvSpPr>
          <p:nvPr>
            <p:ph type="body" idx="1"/>
          </p:nvPr>
        </p:nvSpPr>
        <p:spPr/>
        <p:txBody>
          <a:bodyPr/>
          <a:lstStyle/>
          <a:p>
            <a:r>
              <a:rPr lang="en-US" dirty="0"/>
              <a:t>The last characteristic function expression is as shown in the slides, and has an analytic expression for its gradient, which is included in the thesis document. It is worth noting that the gradient at a certain point explicitly depends on the characteristic function at the same point, which allows to reuse several computations during the calibration process that will be described later.</a:t>
            </a:r>
          </a:p>
        </p:txBody>
      </p:sp>
    </p:spTree>
    <p:extLst>
      <p:ext uri="{BB962C8B-B14F-4D97-AF65-F5344CB8AC3E}">
        <p14:creationId xmlns:p14="http://schemas.microsoft.com/office/powerpoint/2010/main" val="89442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522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907EBE1-FC6C-4712-A1C9-09BFD9AE1665}"/>
              </a:ext>
            </a:extLst>
          </p:cNvPr>
          <p:cNvSpPr>
            <a:spLocks noGrp="1"/>
          </p:cNvSpPr>
          <p:nvPr>
            <p:ph type="body" idx="1"/>
          </p:nvPr>
        </p:nvSpPr>
        <p:spPr/>
        <p:txBody>
          <a:bodyPr/>
          <a:lstStyle/>
          <a:p>
            <a:r>
              <a:rPr lang="en-US" dirty="0"/>
              <a:t>This can be extended to other models outside from Heston.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A multiresolution analysis (or MRA) is a method to approximate a given function at increasingly accurate degrees of approximation by projecting it defining a family of nested approximation spaces of increasing accuracy and projecting the function of interest into one of them.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At each level of approximation, the projection subspace is defined by a family of functions </a:t>
            </a:r>
            <a:r>
              <a:rPr lang="en-US" dirty="0" err="1"/>
              <a:t>phi_m,k</a:t>
            </a:r>
            <a:r>
              <a:rPr lang="en-US" dirty="0"/>
              <a:t>, which can be generated from a single father function phi.</a:t>
            </a:r>
          </a:p>
        </p:txBody>
      </p:sp>
    </p:spTree>
    <p:extLst>
      <p:ext uri="{BB962C8B-B14F-4D97-AF65-F5344CB8AC3E}">
        <p14:creationId xmlns:p14="http://schemas.microsoft.com/office/powerpoint/2010/main" val="380141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36A446E-0ACD-495E-A0A4-EF0446E262B8}"/>
              </a:ext>
            </a:extLst>
          </p:cNvPr>
          <p:cNvSpPr>
            <a:spLocks noGrp="1"/>
          </p:cNvSpPr>
          <p:nvPr>
            <p:ph type="body" idx="1"/>
          </p:nvPr>
        </p:nvSpPr>
        <p:spPr/>
        <p:txBody>
          <a:bodyPr/>
          <a:lstStyle/>
          <a:p>
            <a:r>
              <a:rPr lang="en-US" dirty="0"/>
              <a:t>Why calibration is relevant can be seen from a simplified option trading cycle, where one starts by fetching option market prices and uses them to tune certain option dynamics model. Then, this model is used to give prices to all relevant options and this information is finally used to decide a course of action given a certain investing strategy.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The function is then approximated by computing the scalar product with each function of the family (denoted by </a:t>
            </a:r>
            <a:r>
              <a:rPr lang="en-US" dirty="0" err="1"/>
              <a:t>D_m,k</a:t>
            </a:r>
            <a:r>
              <a:rPr lang="en-US" dirty="0"/>
              <a:t> In the slides).</a:t>
            </a:r>
          </a:p>
        </p:txBody>
      </p:sp>
    </p:spTree>
    <p:extLst>
      <p:ext uri="{BB962C8B-B14F-4D97-AF65-F5344CB8AC3E}">
        <p14:creationId xmlns:p14="http://schemas.microsoft.com/office/powerpoint/2010/main" val="2708503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A particular case of MRA of interest is the one obtained by using the </a:t>
            </a:r>
            <a:r>
              <a:rPr lang="en-US" dirty="0" err="1"/>
              <a:t>sinc</a:t>
            </a:r>
            <a:r>
              <a:rPr lang="en-US" dirty="0"/>
              <a:t> function as the father function, or wavelet.</a:t>
            </a:r>
          </a:p>
        </p:txBody>
      </p:sp>
    </p:spTree>
    <p:extLst>
      <p:ext uri="{BB962C8B-B14F-4D97-AF65-F5344CB8AC3E}">
        <p14:creationId xmlns:p14="http://schemas.microsoft.com/office/powerpoint/2010/main" val="590321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This spans a family of functions called Shannon wavelets for each approximation subspace, and can be used to project the initial function f. The exact expression of these wavelets can be found in the thesis document.</a:t>
            </a:r>
          </a:p>
        </p:txBody>
      </p:sp>
    </p:spTree>
    <p:extLst>
      <p:ext uri="{BB962C8B-B14F-4D97-AF65-F5344CB8AC3E}">
        <p14:creationId xmlns:p14="http://schemas.microsoft.com/office/powerpoint/2010/main" val="643883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One of the main advantages of using Shannon wavelets for MRA is that the father </a:t>
            </a:r>
            <a:r>
              <a:rPr lang="en-US" dirty="0" err="1"/>
              <a:t>sinc</a:t>
            </a:r>
            <a:r>
              <a:rPr lang="en-US" dirty="0"/>
              <a:t> function and all its derived wavelets have simple and compact Fourier transforms (they are rectangular pulse functions).</a:t>
            </a:r>
          </a:p>
        </p:txBody>
      </p:sp>
    </p:spTree>
    <p:extLst>
      <p:ext uri="{BB962C8B-B14F-4D97-AF65-F5344CB8AC3E}">
        <p14:creationId xmlns:p14="http://schemas.microsoft.com/office/powerpoint/2010/main" val="357931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There are methods to compute the projection coefficients </a:t>
            </a:r>
            <a:r>
              <a:rPr lang="en-US" dirty="0" err="1"/>
              <a:t>D_m,k</a:t>
            </a:r>
            <a:r>
              <a:rPr lang="en-US" dirty="0"/>
              <a:t> in terms of these simple Fourier transforms. Further, on a finite domain all the projection coefficients can be computed through a single iteration of a Fast Fourier Transform algorithm, allowing for a highly computationally efficient computation.</a:t>
            </a:r>
          </a:p>
        </p:txBody>
      </p:sp>
    </p:spTree>
    <p:extLst>
      <p:ext uri="{BB962C8B-B14F-4D97-AF65-F5344CB8AC3E}">
        <p14:creationId xmlns:p14="http://schemas.microsoft.com/office/powerpoint/2010/main" val="3470562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F46A32D-D0D3-4EDB-B8A9-CF2ACD6E3257}"/>
              </a:ext>
            </a:extLst>
          </p:cNvPr>
          <p:cNvSpPr>
            <a:spLocks noGrp="1"/>
          </p:cNvSpPr>
          <p:nvPr>
            <p:ph type="body" idx="1"/>
          </p:nvPr>
        </p:nvSpPr>
        <p:spPr/>
        <p:txBody>
          <a:bodyPr/>
          <a:lstStyle/>
          <a:p>
            <a:r>
              <a:rPr lang="en-US" dirty="0"/>
              <a:t>SWIFT method starts from the risk-neutral European option price valuation equation presented before. It then applies a series of consecutive approximations that allow to compute the integral in terms of the Fourier transform of the density distribution function.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3BF985A-BA96-4604-BAB4-36EED249F47D}"/>
              </a:ext>
            </a:extLst>
          </p:cNvPr>
          <p:cNvSpPr>
            <a:spLocks noGrp="1"/>
          </p:cNvSpPr>
          <p:nvPr>
            <p:ph type="body" idx="1"/>
          </p:nvPr>
        </p:nvSpPr>
        <p:spPr/>
        <p:txBody>
          <a:bodyPr/>
          <a:lstStyle/>
          <a:p>
            <a:r>
              <a:rPr lang="en-US" dirty="0"/>
              <a:t>Then it apples</a:t>
            </a:r>
          </a:p>
        </p:txBody>
      </p:sp>
    </p:spTree>
    <p:extLst>
      <p:ext uri="{BB962C8B-B14F-4D97-AF65-F5344CB8AC3E}">
        <p14:creationId xmlns:p14="http://schemas.microsoft.com/office/powerpoint/2010/main" val="3570701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534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8458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38C101D-D7DA-4F8B-8199-25E254191C5F}"/>
              </a:ext>
            </a:extLst>
          </p:cNvPr>
          <p:cNvSpPr>
            <a:spLocks noGrp="1"/>
          </p:cNvSpPr>
          <p:nvPr>
            <p:ph type="body" idx="1"/>
          </p:nvPr>
        </p:nvSpPr>
        <p:spPr/>
        <p:txBody>
          <a:bodyPr/>
          <a:lstStyle/>
          <a:p>
            <a:r>
              <a:rPr lang="en-US" dirty="0"/>
              <a:t>Further, there are SWIFT parameter choice methods that, given a certain desired tolerance, provide values for the 4 parameters of the SWIFT method.</a:t>
            </a:r>
          </a:p>
        </p:txBody>
      </p:sp>
    </p:spTree>
    <p:extLst>
      <p:ext uri="{BB962C8B-B14F-4D97-AF65-F5344CB8AC3E}">
        <p14:creationId xmlns:p14="http://schemas.microsoft.com/office/powerpoint/2010/main" val="353530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3A218D-1AD7-47E0-8728-BD63A4363893}"/>
              </a:ext>
            </a:extLst>
          </p:cNvPr>
          <p:cNvSpPr>
            <a:spLocks noGrp="1"/>
          </p:cNvSpPr>
          <p:nvPr>
            <p:ph type="body" idx="1"/>
          </p:nvPr>
        </p:nvSpPr>
        <p:spPr/>
        <p:txBody>
          <a:bodyPr/>
          <a:lstStyle/>
          <a:p>
            <a:r>
              <a:rPr lang="en-US" dirty="0"/>
              <a:t>Let’s look at each node more closely. Given a certain contracts exchange market one can retrieve option market prices for each product one is interested in. This is typically automated through market data fetching software that, from my experience in options trading, can typically take just dozens of microseconds.</a:t>
            </a:r>
          </a:p>
        </p:txBody>
      </p:sp>
    </p:spTree>
    <p:extLst>
      <p:ext uri="{BB962C8B-B14F-4D97-AF65-F5344CB8AC3E}">
        <p14:creationId xmlns:p14="http://schemas.microsoft.com/office/powerpoint/2010/main" val="41283954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290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0497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057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27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12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2762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082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663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93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8B33327-1820-4FDE-9638-E9454B970133}"/>
              </a:ext>
            </a:extLst>
          </p:cNvPr>
          <p:cNvSpPr>
            <a:spLocks noGrp="1"/>
          </p:cNvSpPr>
          <p:nvPr>
            <p:ph type="body" idx="1"/>
          </p:nvPr>
        </p:nvSpPr>
        <p:spPr/>
        <p:txBody>
          <a:bodyPr/>
          <a:lstStyle/>
          <a:p>
            <a:r>
              <a:rPr lang="en-US" dirty="0"/>
              <a:t>Then, one can calibrate the option dynamics model to fit the prices of a previously defined set of strikes and maturities. This step is typically computationally expensive and can easily become a bottleneck in the process.</a:t>
            </a:r>
          </a:p>
        </p:txBody>
      </p:sp>
    </p:spTree>
    <p:extLst>
      <p:ext uri="{BB962C8B-B14F-4D97-AF65-F5344CB8AC3E}">
        <p14:creationId xmlns:p14="http://schemas.microsoft.com/office/powerpoint/2010/main" val="20450818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 speedups meant no reusing </a:t>
            </a:r>
            <a:endParaRPr dirty="0"/>
          </a:p>
        </p:txBody>
      </p:sp>
    </p:spTree>
    <p:extLst>
      <p:ext uri="{BB962C8B-B14F-4D97-AF65-F5344CB8AC3E}">
        <p14:creationId xmlns:p14="http://schemas.microsoft.com/office/powerpoint/2010/main" val="14576560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75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028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8216906-65DC-4710-9048-7679D510D51D}"/>
              </a:ext>
            </a:extLst>
          </p:cNvPr>
          <p:cNvSpPr>
            <a:spLocks noGrp="1"/>
          </p:cNvSpPr>
          <p:nvPr>
            <p:ph type="body" idx="1"/>
          </p:nvPr>
        </p:nvSpPr>
        <p:spPr/>
        <p:txBody>
          <a:bodyPr/>
          <a:lstStyle/>
          <a:p>
            <a:r>
              <a:rPr lang="en-US" dirty="0"/>
              <a:t>Once the model is calibrated, it can be used to price the rest of the options of interest. The calibration step usually includes several pricing iterations on a reduced number of options, as will be seen later, so this step doesn’t tend to be a bottleneck.</a:t>
            </a:r>
          </a:p>
        </p:txBody>
      </p:sp>
    </p:spTree>
    <p:extLst>
      <p:ext uri="{BB962C8B-B14F-4D97-AF65-F5344CB8AC3E}">
        <p14:creationId xmlns:p14="http://schemas.microsoft.com/office/powerpoint/2010/main" val="376305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98D1FC-E802-4C75-B0FE-B36B5D4904CA}"/>
              </a:ext>
            </a:extLst>
          </p:cNvPr>
          <p:cNvSpPr>
            <a:spLocks noGrp="1"/>
          </p:cNvSpPr>
          <p:nvPr>
            <p:ph type="body" idx="1"/>
          </p:nvPr>
        </p:nvSpPr>
        <p:spPr/>
        <p:txBody>
          <a:bodyPr/>
          <a:lstStyle/>
          <a:p>
            <a:r>
              <a:rPr lang="en-US" dirty="0"/>
              <a:t>One then applies a certain investing strategy. If this step is automated, as in high frequency trading, it can also take dozens of microseconds, so a certain speed requirement would be needed of the option calibration and option pricing steps, so that they don’t become clear bottlenecks of the system.</a:t>
            </a:r>
          </a:p>
        </p:txBody>
      </p:sp>
    </p:spTree>
    <p:extLst>
      <p:ext uri="{BB962C8B-B14F-4D97-AF65-F5344CB8AC3E}">
        <p14:creationId xmlns:p14="http://schemas.microsoft.com/office/powerpoint/2010/main" val="36304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DBEA3D5-9A80-4520-8FC2-508482A9E126}"/>
              </a:ext>
            </a:extLst>
          </p:cNvPr>
          <p:cNvSpPr>
            <a:spLocks noGrp="1"/>
          </p:cNvSpPr>
          <p:nvPr>
            <p:ph type="body" idx="1"/>
          </p:nvPr>
        </p:nvSpPr>
        <p:spPr/>
        <p:txBody>
          <a:bodyPr/>
          <a:lstStyle/>
          <a:p>
            <a:r>
              <a:rPr lang="en-US" dirty="0"/>
              <a:t>Outside of extremely computationally demanding environments like high frequency trading, one can consider situations where a human supervisor trader uses trading software to obtain real-time market price estimations, which then uses to apply a certain investing strategy. The investing strategy can also be partially automated and only require human confirmation. In both cases, it is sufficient that the calibration and pricing are fast enough that the human trader has a fluid real-time option price updating experience.</a:t>
            </a:r>
          </a:p>
        </p:txBody>
      </p:sp>
    </p:spTree>
    <p:extLst>
      <p:ext uri="{BB962C8B-B14F-4D97-AF65-F5344CB8AC3E}">
        <p14:creationId xmlns:p14="http://schemas.microsoft.com/office/powerpoint/2010/main" val="387505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see why the Heston model or the SWIFT method are relevant I need to first delve into how options are typically priced, in particular how European options are priced.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10.png"/></Relationships>
</file>

<file path=ppt/slides/_rels/slide45.xml.rels><?xml version="1.0" encoding="UTF-8" standalone="yes"?>
<Relationships xmlns="http://schemas.openxmlformats.org/package/2006/relationships"><Relationship Id="rId7" Type="http://schemas.openxmlformats.org/officeDocument/2006/relationships/image" Target="../media/image12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90.png"/><Relationship Id="rId4" Type="http://schemas.openxmlformats.org/officeDocument/2006/relationships/image" Target="../media/image8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90.png"/><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7BFD0-E6D7-4577-86B6-CB5CB7FB9D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
        <p:nvSpPr>
          <p:cNvPr id="6" name="Google Shape;464;p13">
            <a:extLst>
              <a:ext uri="{FF2B5EF4-FFF2-40B4-BE49-F238E27FC236}">
                <a16:creationId xmlns:a16="http://schemas.microsoft.com/office/drawing/2014/main" id="{AC36399B-3A7F-48AC-A821-C3601D04F7A2}"/>
              </a:ext>
            </a:extLst>
          </p:cNvPr>
          <p:cNvSpPr txBox="1">
            <a:spLocks/>
          </p:cNvSpPr>
          <p:nvPr/>
        </p:nvSpPr>
        <p:spPr>
          <a:xfrm>
            <a:off x="232135" y="1239755"/>
            <a:ext cx="8679730" cy="2202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bg1"/>
                </a:solidFill>
                <a:latin typeface="Oswald" panose="020B0604020202020204" charset="0"/>
              </a:rPr>
              <a:t>Extension of the SWIFT option pricing scheme for European options calibration under Heston stochastic volatility model</a:t>
            </a:r>
          </a:p>
        </p:txBody>
      </p:sp>
      <p:sp>
        <p:nvSpPr>
          <p:cNvPr id="7" name="TextBox 6">
            <a:extLst>
              <a:ext uri="{FF2B5EF4-FFF2-40B4-BE49-F238E27FC236}">
                <a16:creationId xmlns:a16="http://schemas.microsoft.com/office/drawing/2014/main" id="{AB1F5E2F-97F8-48F3-B3A4-45322A61F2ED}"/>
              </a:ext>
            </a:extLst>
          </p:cNvPr>
          <p:cNvSpPr txBox="1"/>
          <p:nvPr/>
        </p:nvSpPr>
        <p:spPr>
          <a:xfrm>
            <a:off x="6312062" y="4153903"/>
            <a:ext cx="2244713" cy="830997"/>
          </a:xfrm>
          <a:prstGeom prst="rect">
            <a:avLst/>
          </a:prstGeom>
          <a:noFill/>
        </p:spPr>
        <p:txBody>
          <a:bodyPr wrap="square" rtlCol="0">
            <a:spAutoFit/>
          </a:bodyPr>
          <a:lstStyle/>
          <a:p>
            <a:pPr algn="r"/>
            <a:r>
              <a:rPr lang="en-US" sz="2400" dirty="0">
                <a:solidFill>
                  <a:schemeClr val="bg1"/>
                </a:solidFill>
                <a:latin typeface="Oswald" panose="020B0604020202020204" charset="0"/>
              </a:rPr>
              <a:t>Eudald Romo Grau</a:t>
            </a:r>
          </a:p>
          <a:p>
            <a:pPr algn="r"/>
            <a:r>
              <a:rPr lang="en-US" sz="2400" dirty="0">
                <a:solidFill>
                  <a:schemeClr val="bg1"/>
                </a:solidFill>
                <a:latin typeface="Oswald" panose="020B0604020202020204" charset="0"/>
              </a:rPr>
              <a:t>July 2020</a:t>
            </a:r>
            <a:endParaRPr lang="es-ES" sz="2400" dirty="0">
              <a:solidFill>
                <a:schemeClr val="bg1"/>
              </a:solidFill>
              <a:latin typeface="Oswald" panose="020B0604020202020204" charset="0"/>
            </a:endParaRPr>
          </a:p>
        </p:txBody>
      </p:sp>
      <p:sp>
        <p:nvSpPr>
          <p:cNvPr id="9" name="TextBox 8">
            <a:extLst>
              <a:ext uri="{FF2B5EF4-FFF2-40B4-BE49-F238E27FC236}">
                <a16:creationId xmlns:a16="http://schemas.microsoft.com/office/drawing/2014/main" id="{48186D51-8F27-4898-9388-09D8A38504EC}"/>
              </a:ext>
            </a:extLst>
          </p:cNvPr>
          <p:cNvSpPr txBox="1"/>
          <p:nvPr/>
        </p:nvSpPr>
        <p:spPr>
          <a:xfrm>
            <a:off x="966247" y="3347089"/>
            <a:ext cx="7211506" cy="1015663"/>
          </a:xfrm>
          <a:prstGeom prst="rect">
            <a:avLst/>
          </a:prstGeom>
          <a:noFill/>
        </p:spPr>
        <p:txBody>
          <a:bodyPr wrap="square" rtlCol="0">
            <a:spAutoFit/>
          </a:bodyPr>
          <a:lstStyle/>
          <a:p>
            <a:pPr algn="ctr"/>
            <a:r>
              <a:rPr lang="en-US" sz="2000" dirty="0">
                <a:solidFill>
                  <a:schemeClr val="bg1"/>
                </a:solidFill>
                <a:latin typeface="Oswald" panose="020B0604020202020204" charset="0"/>
              </a:rPr>
              <a:t>Master in Advanced Mathematics and Mathematical Engineering</a:t>
            </a:r>
          </a:p>
          <a:p>
            <a:pPr algn="ctr"/>
            <a:r>
              <a:rPr lang="en-US" sz="2000" dirty="0">
                <a:solidFill>
                  <a:schemeClr val="bg1"/>
                </a:solidFill>
                <a:latin typeface="Oswald" panose="020B0604020202020204" charset="0"/>
              </a:rPr>
              <a:t>Master's thesis</a:t>
            </a:r>
          </a:p>
          <a:p>
            <a:pPr algn="ctr"/>
            <a:r>
              <a:rPr lang="en-US" sz="2000" dirty="0">
                <a:solidFill>
                  <a:schemeClr val="bg1"/>
                </a:solidFill>
                <a:latin typeface="Oswald" panose="020B0604020202020204" charset="0"/>
              </a:rPr>
              <a:t>Supervised by Luis Ortiz-</a:t>
            </a:r>
            <a:r>
              <a:rPr lang="en-US" sz="2000" dirty="0" err="1">
                <a:solidFill>
                  <a:schemeClr val="bg1"/>
                </a:solidFill>
                <a:latin typeface="Oswald" panose="020B0604020202020204" charset="0"/>
              </a:rPr>
              <a:t>Gracia</a:t>
            </a:r>
            <a:endParaRPr lang="en-US" sz="2000" dirty="0">
              <a:solidFill>
                <a:schemeClr val="bg1"/>
              </a:solidFill>
              <a:latin typeface="Oswald" panose="020B0604020202020204" charset="0"/>
            </a:endParaRPr>
          </a:p>
        </p:txBody>
      </p:sp>
      <p:pic>
        <p:nvPicPr>
          <p:cNvPr id="1026" name="Picture 2" descr="Polytechnic University of Catalonia - Wikipedia">
            <a:extLst>
              <a:ext uri="{FF2B5EF4-FFF2-40B4-BE49-F238E27FC236}">
                <a16:creationId xmlns:a16="http://schemas.microsoft.com/office/drawing/2014/main" id="{0094BA4D-3C6C-4E49-825E-1CFC7067F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25" y="4118314"/>
            <a:ext cx="707886" cy="70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42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5"/>
                <a:stretch>
                  <a:fillRect/>
                </a:stretch>
              </a:blipFill>
              <a:ln>
                <a:solidFill>
                  <a:schemeClr val="tx2">
                    <a:lumMod val="75000"/>
                  </a:schemeClr>
                </a:solidFill>
              </a:ln>
            </p:spPr>
            <p:txBody>
              <a:bodyPr/>
              <a:lstStyle/>
              <a:p>
                <a:r>
                  <a:rPr lang="en-US">
                    <a:noFill/>
                  </a:rPr>
                  <a:t> </a:t>
                </a:r>
              </a:p>
            </p:txBody>
          </p:sp>
        </mc:Fallback>
      </mc:AlternateContent>
      <p:sp>
        <p:nvSpPr>
          <p:cNvPr id="20" name="Google Shape;685;p30">
            <a:extLst>
              <a:ext uri="{FF2B5EF4-FFF2-40B4-BE49-F238E27FC236}">
                <a16:creationId xmlns:a16="http://schemas.microsoft.com/office/drawing/2014/main" id="{1181C92E-1F28-4D75-BDD4-007043F80432}"/>
              </a:ext>
            </a:extLst>
          </p:cNvPr>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Tree>
    <p:extLst>
      <p:ext uri="{BB962C8B-B14F-4D97-AF65-F5344CB8AC3E}">
        <p14:creationId xmlns:p14="http://schemas.microsoft.com/office/powerpoint/2010/main" val="389134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
        <p:nvSpPr>
          <p:cNvPr id="16" name="Google Shape;685;p30">
            <a:extLst>
              <a:ext uri="{FF2B5EF4-FFF2-40B4-BE49-F238E27FC236}">
                <a16:creationId xmlns:a16="http://schemas.microsoft.com/office/drawing/2014/main" id="{0D6A396A-E12E-43C3-97BB-9438EB65EF09}"/>
              </a:ext>
            </a:extLst>
          </p:cNvPr>
          <p:cNvSpPr txBox="1">
            <a:spLocks/>
          </p:cNvSpPr>
          <p:nvPr/>
        </p:nvSpPr>
        <p:spPr>
          <a:xfrm>
            <a:off x="1073700" y="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a:t>European Option Price</a:t>
            </a:r>
            <a:endParaRPr lang="en-US" dirty="0"/>
          </a:p>
        </p:txBody>
      </p:sp>
    </p:spTree>
    <p:extLst>
      <p:ext uri="{BB962C8B-B14F-4D97-AF65-F5344CB8AC3E}">
        <p14:creationId xmlns:p14="http://schemas.microsoft.com/office/powerpoint/2010/main" val="377771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387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08665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204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Underlying</a:t>
            </a:r>
            <a:r>
              <a:rPr lang="es-ES" dirty="0"/>
              <a:t> </a:t>
            </a:r>
            <a:r>
              <a:rPr lang="en-US" dirty="0"/>
              <a:t>asset</a:t>
            </a:r>
            <a:r>
              <a:rPr lang="es-ES" dirty="0"/>
              <a:t> </a:t>
            </a:r>
            <a:r>
              <a:rPr lang="en-US" dirty="0"/>
              <a:t>models</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Why is Heston stochastic model relevant?</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6733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2902050" y="894377"/>
                <a:ext cx="3339900" cy="309907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rPr>
                  <a:t>Definition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smtClean="0">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𝜇</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𝜎</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m:t>
                      </m:r>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𝑊</m:t>
                          </m:r>
                        </m:e>
                        <m:sub>
                          <m:r>
                            <a:rPr lang="en-US" sz="1200" b="0" i="1" smtClean="0">
                              <a:solidFill>
                                <a:srgbClr val="28324A"/>
                              </a:solidFill>
                              <a:latin typeface="Cambria Math" panose="02040503050406030204" pitchFamily="18" charset="0"/>
                            </a:rPr>
                            <m:t>𝑡</m:t>
                          </m:r>
                        </m:sub>
                      </m:sSub>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0" lvl="0" indent="0" algn="ctr">
                  <a:buNone/>
                </a:pPr>
                <a:r>
                  <a:rPr lang="en-US" b="1" dirty="0">
                    <a:solidFill>
                      <a:schemeClr val="accent1"/>
                    </a:solidFill>
                  </a:rPr>
                  <a:t>Analytic European option price</a:t>
                </a:r>
              </a:p>
              <a:p>
                <a:pPr marL="0" lvl="0" indent="0">
                  <a:buNone/>
                </a:pPr>
                <a:endParaRPr lang="en-US" sz="1200" b="1" dirty="0">
                  <a:solidFill>
                    <a:schemeClr val="accent1"/>
                  </a:solidFill>
                </a:endParaRPr>
              </a:p>
              <a:p>
                <a:pPr marL="0" lvl="0" indent="0">
                  <a:buNone/>
                </a:pPr>
                <a14:m>
                  <m:oMathPara xmlns:m="http://schemas.openxmlformats.org/officeDocument/2006/math">
                    <m:oMathParaPr>
                      <m:jc m:val="centerGroup"/>
                    </m:oMathParaPr>
                    <m:oMath xmlns:m="http://schemas.openxmlformats.org/officeDocument/2006/math">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𝑣</m:t>
                          </m:r>
                        </m:e>
                        <m:sup>
                          <m:d>
                            <m:dPr>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𝐶</m:t>
                              </m:r>
                            </m:e>
                          </m:d>
                        </m:sup>
                      </m:sSup>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𝜏</m:t>
                          </m:r>
                        </m:e>
                      </m:d>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𝑁</m:t>
                      </m:r>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e>
                      </m:d>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𝑒</m:t>
                          </m:r>
                        </m:e>
                        <m:sup>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𝑟</m:t>
                          </m:r>
                          <m:r>
                            <a:rPr lang="en-US" sz="1200" i="1">
                              <a:solidFill>
                                <a:srgbClr val="28324A"/>
                              </a:solidFill>
                              <a:latin typeface="Cambria Math" panose="02040503050406030204" pitchFamily="18" charset="0"/>
                            </a:rPr>
                            <m:t>𝜏</m:t>
                          </m:r>
                        </m:sup>
                      </m:sSup>
                      <m:r>
                        <a:rPr lang="en-US" sz="1200" i="1">
                          <a:solidFill>
                            <a:srgbClr val="28324A"/>
                          </a:solidFill>
                          <a:latin typeface="Cambria Math" panose="02040503050406030204" pitchFamily="18" charset="0"/>
                        </a:rPr>
                        <m:t>𝑁</m:t>
                      </m:r>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2</m:t>
                              </m:r>
                            </m:sub>
                          </m:sSub>
                        </m:e>
                      </m:d>
                      <m:r>
                        <a:rPr lang="en-US" sz="1200" i="1">
                          <a:solidFill>
                            <a:srgbClr val="28324A"/>
                          </a:solidFill>
                          <a:latin typeface="Cambria Math" panose="02040503050406030204" pitchFamily="18" charset="0"/>
                        </a:rPr>
                        <m:t>𝐾</m:t>
                      </m:r>
                    </m:oMath>
                  </m:oMathPara>
                </a14:m>
                <a:endParaRPr lang="en-US" sz="1200" dirty="0">
                  <a:solidFill>
                    <a:srgbClr val="28324A"/>
                  </a:solidFill>
                </a:endParaRPr>
              </a:p>
              <a:p>
                <a:pPr marL="0" lvl="0" indent="0">
                  <a:buNone/>
                </a:pPr>
                <a:endParaRPr lang="en-US" sz="1200" b="1" dirty="0">
                  <a:solidFill>
                    <a:schemeClr val="accent1"/>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r>
                        <a:rPr lang="en-US" sz="1200" i="1">
                          <a:solidFill>
                            <a:srgbClr val="28324A"/>
                          </a:solidFill>
                          <a:latin typeface="Cambria Math" panose="02040503050406030204" pitchFamily="18" charset="0"/>
                        </a:rPr>
                        <m:t>=</m:t>
                      </m:r>
                      <m:f>
                        <m:fPr>
                          <m:ctrlPr>
                            <a:rPr lang="en-US" sz="1200" i="1">
                              <a:solidFill>
                                <a:srgbClr val="28324A"/>
                              </a:solidFill>
                              <a:latin typeface="Cambria Math" panose="02040503050406030204" pitchFamily="18" charset="0"/>
                            </a:rPr>
                          </m:ctrlPr>
                        </m:fPr>
                        <m:num>
                          <m:r>
                            <a:rPr lang="en-US" sz="1200" i="1">
                              <a:solidFill>
                                <a:srgbClr val="28324A"/>
                              </a:solidFill>
                              <a:latin typeface="Cambria Math" panose="02040503050406030204" pitchFamily="18" charset="0"/>
                            </a:rPr>
                            <m:t>1</m:t>
                          </m:r>
                        </m:num>
                        <m:den>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r>
                                <a:rPr lang="en-US" sz="1200" i="1">
                                  <a:solidFill>
                                    <a:srgbClr val="28324A"/>
                                  </a:solidFill>
                                  <a:latin typeface="Cambria Math" panose="02040503050406030204" pitchFamily="18" charset="0"/>
                                </a:rPr>
                                <m:t>𝜏</m:t>
                              </m:r>
                            </m:e>
                          </m:rad>
                        </m:den>
                      </m:f>
                      <m:d>
                        <m:dPr>
                          <m:begChr m:val="["/>
                          <m:endChr m:val="]"/>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𝑙𝑛</m:t>
                          </m:r>
                          <m:d>
                            <m:dPr>
                              <m:ctrlPr>
                                <a:rPr lang="en-US" sz="1200" i="1">
                                  <a:solidFill>
                                    <a:srgbClr val="28324A"/>
                                  </a:solidFill>
                                  <a:latin typeface="Cambria Math" panose="02040503050406030204" pitchFamily="18" charset="0"/>
                                </a:rPr>
                              </m:ctrlPr>
                            </m:dPr>
                            <m:e>
                              <m:f>
                                <m:fPr>
                                  <m:ctrlPr>
                                    <a:rPr lang="en-US" sz="1200" i="1">
                                      <a:solidFill>
                                        <a:srgbClr val="28324A"/>
                                      </a:solidFill>
                                      <a:latin typeface="Cambria Math" panose="02040503050406030204" pitchFamily="18" charset="0"/>
                                    </a:rPr>
                                  </m:ctrlPr>
                                </m:fPr>
                                <m:num>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num>
                                <m:den>
                                  <m:r>
                                    <a:rPr lang="en-US" sz="1200" i="1">
                                      <a:solidFill>
                                        <a:srgbClr val="28324A"/>
                                      </a:solidFill>
                                      <a:latin typeface="Cambria Math" panose="02040503050406030204" pitchFamily="18" charset="0"/>
                                    </a:rPr>
                                    <m:t>𝐾</m:t>
                                  </m:r>
                                </m:den>
                              </m:f>
                            </m:e>
                          </m:d>
                          <m:r>
                            <a:rPr lang="en-US" sz="1200" i="1">
                              <a:solidFill>
                                <a:srgbClr val="28324A"/>
                              </a:solidFill>
                              <a:latin typeface="Cambria Math" panose="02040503050406030204" pitchFamily="18" charset="0"/>
                            </a:rPr>
                            <m:t>+</m:t>
                          </m:r>
                          <m:d>
                            <m:dPr>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𝑟</m:t>
                              </m:r>
                              <m:r>
                                <a:rPr lang="en-US" sz="1200" i="1">
                                  <a:solidFill>
                                    <a:srgbClr val="28324A"/>
                                  </a:solidFill>
                                  <a:latin typeface="Cambria Math" panose="02040503050406030204" pitchFamily="18" charset="0"/>
                                </a:rPr>
                                <m:t>+ </m:t>
                              </m:r>
                              <m:f>
                                <m:fPr>
                                  <m:ctrlPr>
                                    <a:rPr lang="en-US" sz="1200" i="1">
                                      <a:solidFill>
                                        <a:srgbClr val="28324A"/>
                                      </a:solidFill>
                                      <a:latin typeface="Cambria Math" panose="02040503050406030204" pitchFamily="18" charset="0"/>
                                    </a:rPr>
                                  </m:ctrlPr>
                                </m:fPr>
                                <m:num>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𝜎</m:t>
                                      </m:r>
                                    </m:e>
                                    <m:sup>
                                      <m:r>
                                        <a:rPr lang="en-US" sz="1200" i="1">
                                          <a:solidFill>
                                            <a:srgbClr val="28324A"/>
                                          </a:solidFill>
                                          <a:latin typeface="Cambria Math" panose="02040503050406030204" pitchFamily="18" charset="0"/>
                                        </a:rPr>
                                        <m:t>2</m:t>
                                      </m:r>
                                    </m:sup>
                                  </m:sSup>
                                </m:num>
                                <m:den>
                                  <m:r>
                                    <a:rPr lang="en-US" sz="1200" i="1">
                                      <a:solidFill>
                                        <a:srgbClr val="28324A"/>
                                      </a:solidFill>
                                      <a:latin typeface="Cambria Math" panose="02040503050406030204" pitchFamily="18" charset="0"/>
                                    </a:rPr>
                                    <m:t>2</m:t>
                                  </m:r>
                                </m:den>
                              </m:f>
                            </m:e>
                          </m:d>
                          <m:r>
                            <a:rPr lang="en-US" sz="1200" i="1">
                              <a:solidFill>
                                <a:srgbClr val="28324A"/>
                              </a:solidFill>
                              <a:latin typeface="Cambria Math" panose="02040503050406030204" pitchFamily="18" charset="0"/>
                            </a:rPr>
                            <m:t>𝜏</m:t>
                          </m:r>
                        </m:e>
                      </m:d>
                    </m:oMath>
                  </m:oMathPara>
                </a14:m>
                <a:endParaRPr lang="en-US" sz="1200" i="1" dirty="0">
                  <a:solidFill>
                    <a:srgbClr val="28324A"/>
                  </a:solidFill>
                  <a:latin typeface="Cambria Math" panose="02040503050406030204" pitchFamily="18" charset="0"/>
                </a:endParaRPr>
              </a:p>
              <a:p>
                <a:pPr marL="0" lvl="0" indent="0">
                  <a:buNone/>
                </a:pPr>
                <a:endParaRPr lang="en-US" sz="1200" i="1" dirty="0">
                  <a:solidFill>
                    <a:srgbClr val="28324A"/>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2</m:t>
                          </m:r>
                        </m:sub>
                      </m:sSub>
                      <m:r>
                        <a:rPr lang="en-US" sz="1200" i="1">
                          <a:solidFill>
                            <a:srgbClr val="28324A"/>
                          </a:solidFill>
                          <a:latin typeface="Cambria Math" panose="02040503050406030204" pitchFamily="18" charset="0"/>
                        </a:rPr>
                        <m:t>=</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r>
                            <a:rPr lang="en-US" sz="1200" i="1">
                              <a:solidFill>
                                <a:srgbClr val="28324A"/>
                              </a:solidFill>
                              <a:latin typeface="Cambria Math" panose="02040503050406030204" pitchFamily="18" charset="0"/>
                            </a:rPr>
                            <m:t>𝜏</m:t>
                          </m:r>
                        </m:e>
                      </m:rad>
                    </m:oMath>
                  </m:oMathPara>
                </a14:m>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2902050" y="894377"/>
                <a:ext cx="3339900" cy="3099079"/>
              </a:xfrm>
              <a:prstGeom prst="rect">
                <a:avLst/>
              </a:prstGeom>
              <a:blipFill>
                <a:blip r:embed="rId3"/>
                <a:stretch>
                  <a:fillRect l="-912" r="-1095"/>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Black-Scholes-Merton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6270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Volatility Smile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a:extLst>
              <a:ext uri="{FF2B5EF4-FFF2-40B4-BE49-F238E27FC236}">
                <a16:creationId xmlns:a16="http://schemas.microsoft.com/office/drawing/2014/main" id="{65E9BE3B-23C3-407B-9CAF-ED2A350A7DCA}"/>
              </a:ext>
            </a:extLst>
          </p:cNvPr>
          <p:cNvPicPr>
            <a:picLocks noChangeAspect="1"/>
          </p:cNvPicPr>
          <p:nvPr/>
        </p:nvPicPr>
        <p:blipFill>
          <a:blip r:embed="rId3"/>
          <a:stretch>
            <a:fillRect/>
          </a:stretch>
        </p:blipFill>
        <p:spPr>
          <a:xfrm>
            <a:off x="1073700" y="1194925"/>
            <a:ext cx="2856765" cy="2358796"/>
          </a:xfrm>
          <a:prstGeom prst="rect">
            <a:avLst/>
          </a:prstGeom>
        </p:spPr>
      </p:pic>
    </p:spTree>
    <p:extLst>
      <p:ext uri="{BB962C8B-B14F-4D97-AF65-F5344CB8AC3E}">
        <p14:creationId xmlns:p14="http://schemas.microsoft.com/office/powerpoint/2010/main" val="151789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Volatility Smile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3" name="Picture 2">
            <a:extLst>
              <a:ext uri="{FF2B5EF4-FFF2-40B4-BE49-F238E27FC236}">
                <a16:creationId xmlns:a16="http://schemas.microsoft.com/office/drawing/2014/main" id="{65E9BE3B-23C3-407B-9CAF-ED2A350A7DCA}"/>
              </a:ext>
            </a:extLst>
          </p:cNvPr>
          <p:cNvPicPr>
            <a:picLocks noChangeAspect="1"/>
          </p:cNvPicPr>
          <p:nvPr/>
        </p:nvPicPr>
        <p:blipFill>
          <a:blip r:embed="rId3"/>
          <a:stretch>
            <a:fillRect/>
          </a:stretch>
        </p:blipFill>
        <p:spPr>
          <a:xfrm>
            <a:off x="1073700" y="1194925"/>
            <a:ext cx="2856765" cy="2358796"/>
          </a:xfrm>
          <a:prstGeom prst="rect">
            <a:avLst/>
          </a:prstGeom>
        </p:spPr>
      </p:pic>
      <p:pic>
        <p:nvPicPr>
          <p:cNvPr id="5" name="Picture 4">
            <a:extLst>
              <a:ext uri="{FF2B5EF4-FFF2-40B4-BE49-F238E27FC236}">
                <a16:creationId xmlns:a16="http://schemas.microsoft.com/office/drawing/2014/main" id="{20EBF265-F150-4853-8E16-A667CEAA0FFD}"/>
              </a:ext>
            </a:extLst>
          </p:cNvPr>
          <p:cNvPicPr>
            <a:picLocks noChangeAspect="1"/>
          </p:cNvPicPr>
          <p:nvPr/>
        </p:nvPicPr>
        <p:blipFill>
          <a:blip r:embed="rId4"/>
          <a:stretch>
            <a:fillRect/>
          </a:stretch>
        </p:blipFill>
        <p:spPr>
          <a:xfrm>
            <a:off x="4721948" y="1335471"/>
            <a:ext cx="3426388" cy="2358797"/>
          </a:xfrm>
          <a:prstGeom prst="rect">
            <a:avLst/>
          </a:prstGeom>
        </p:spPr>
      </p:pic>
    </p:spTree>
    <p:extLst>
      <p:ext uri="{BB962C8B-B14F-4D97-AF65-F5344CB8AC3E}">
        <p14:creationId xmlns:p14="http://schemas.microsoft.com/office/powerpoint/2010/main" val="389895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1131537" y="1238850"/>
                <a:ext cx="3339900" cy="266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rPr>
                  <a:t>Definition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smtClean="0">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𝜇</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ad>
                        <m:radPr>
                          <m:degHide m:val="on"/>
                          <m:ctrlPr>
                            <a:rPr lang="en-US" sz="1200" i="1">
                              <a:solidFill>
                                <a:srgbClr val="28324A"/>
                              </a:solidFill>
                              <a:latin typeface="Cambria Math" panose="02040503050406030204" pitchFamily="18" charset="0"/>
                            </a:rPr>
                          </m:ctrlPr>
                        </m:radPr>
                        <m:deg/>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rad>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(1)</m:t>
                          </m:r>
                        </m:sup>
                      </m:sSubSup>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𝜅</m:t>
                      </m:r>
                      <m:d>
                        <m:dPr>
                          <m:ctrlPr>
                            <a:rPr lang="en-US" sz="1200" i="1">
                              <a:solidFill>
                                <a:srgbClr val="28324A"/>
                              </a:solidFill>
                              <a:latin typeface="Cambria Math" panose="02040503050406030204" pitchFamily="18" charset="0"/>
                            </a:rPr>
                          </m:ctrlPr>
                        </m:dPr>
                        <m:e>
                          <m:acc>
                            <m:accPr>
                              <m:chr m:val="̅"/>
                              <m:ctrlPr>
                                <a:rPr lang="en-US" sz="1200" i="1">
                                  <a:solidFill>
                                    <a:srgbClr val="28324A"/>
                                  </a:solidFill>
                                  <a:latin typeface="Cambria Math" panose="02040503050406030204" pitchFamily="18" charset="0"/>
                                </a:rPr>
                              </m:ctrlPr>
                            </m:accPr>
                            <m:e>
                              <m:r>
                                <a:rPr lang="en-US" sz="1200" i="1">
                                  <a:solidFill>
                                    <a:srgbClr val="28324A"/>
                                  </a:solidFill>
                                  <a:latin typeface="Cambria Math" panose="02040503050406030204" pitchFamily="18" charset="0"/>
                                </a:rPr>
                                <m:t>𝜈</m:t>
                              </m:r>
                            </m:e>
                          </m:acc>
                          <m:r>
                            <a:rPr lang="en-US" sz="1200" i="1">
                              <a:solidFill>
                                <a:srgbClr val="28324A"/>
                              </a:solidFill>
                              <a:latin typeface="Cambria Math" panose="02040503050406030204" pitchFamily="18" charset="0"/>
                            </a:rPr>
                            <m:t>−</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d>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rad>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(2)</m:t>
                          </m:r>
                        </m:sup>
                      </m:sSubSup>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(1)</m:t>
                          </m:r>
                        </m:sup>
                      </m:sSubSup>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(2)</m:t>
                          </m:r>
                        </m:sup>
                      </m:sSubSup>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𝜌</m:t>
                      </m:r>
                      <m:r>
                        <a:rPr lang="en-US" sz="1200" i="1">
                          <a:solidFill>
                            <a:srgbClr val="28324A"/>
                          </a:solidFill>
                          <a:latin typeface="Cambria Math" panose="02040503050406030204" pitchFamily="18" charset="0"/>
                        </a:rPr>
                        <m:t>𝑑𝑡</m:t>
                      </m:r>
                    </m:oMath>
                  </m:oMathPara>
                </a14:m>
                <a:endParaRPr lang="en-US" sz="1200" dirty="0">
                  <a:solidFill>
                    <a:srgbClr val="28324A"/>
                  </a:solidFill>
                </a:endParaRPr>
              </a:p>
              <a:p>
                <a:pPr marL="101600" indent="0">
                  <a:buClr>
                    <a:srgbClr val="3468BC"/>
                  </a:buClr>
                  <a:buSzPct val="140000"/>
                  <a:buNone/>
                </a:pPr>
                <a:endParaRPr lang="en-US" sz="1200" dirty="0">
                  <a:solidFill>
                    <a:srgbClr val="28324A"/>
                  </a:solidFill>
                </a:endParaRPr>
              </a:p>
              <a:p>
                <a:pPr marL="10160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b="0" i="1" smtClean="0">
                          <a:solidFill>
                            <a:srgbClr val="28324A"/>
                          </a:solidFill>
                          <a:latin typeface="Cambria Math" panose="02040503050406030204" pitchFamily="18" charset="0"/>
                        </a:rPr>
                        <m:t>𝜃</m:t>
                      </m:r>
                      <m:r>
                        <a:rPr lang="en-US" sz="1200" i="1">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m:t>
                      </m:r>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𝜈</m:t>
                          </m:r>
                        </m:e>
                        <m:sub>
                          <m:r>
                            <a:rPr lang="en-US" sz="1200" b="0" i="1" smtClean="0">
                              <a:solidFill>
                                <a:srgbClr val="28324A"/>
                              </a:solidFill>
                              <a:latin typeface="Cambria Math" panose="02040503050406030204" pitchFamily="18" charset="0"/>
                            </a:rPr>
                            <m:t>0</m:t>
                          </m:r>
                        </m:sub>
                      </m:sSub>
                      <m:r>
                        <a:rPr lang="en-US" sz="1200" b="0" i="1" smtClean="0">
                          <a:solidFill>
                            <a:srgbClr val="28324A"/>
                          </a:solidFill>
                          <a:latin typeface="Cambria Math" panose="02040503050406030204" pitchFamily="18" charset="0"/>
                        </a:rPr>
                        <m:t>,</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𝜌</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𝜅</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𝜎</m:t>
                      </m:r>
                      <m:r>
                        <a:rPr lang="en-US" sz="1200" b="0" i="1" smtClean="0">
                          <a:solidFill>
                            <a:srgbClr val="28324A"/>
                          </a:solidFill>
                          <a:latin typeface="Cambria Math" panose="02040503050406030204" pitchFamily="18" charset="0"/>
                        </a:rPr>
                        <m:t>)</m:t>
                      </m:r>
                    </m:oMath>
                  </m:oMathPara>
                </a14:m>
                <a:endParaRPr lang="en-US" sz="1200" dirty="0">
                  <a:solidFill>
                    <a:srgbClr val="28324A"/>
                  </a:solidFill>
                </a:endParaRPr>
              </a:p>
              <a:p>
                <a:pPr marL="101600" indent="0">
                  <a:buClr>
                    <a:srgbClr val="3468BC"/>
                  </a:buClr>
                  <a:buSzPct val="140000"/>
                  <a:buNone/>
                </a:pPr>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1131537" y="1238850"/>
                <a:ext cx="3339900" cy="2665800"/>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Heston model</a:t>
            </a:r>
            <a:endParaRPr dirty="0"/>
          </a:p>
        </p:txBody>
      </p:sp>
      <mc:AlternateContent xmlns:mc="http://schemas.openxmlformats.org/markup-compatibility/2006" xmlns:a14="http://schemas.microsoft.com/office/drawing/2010/main">
        <mc:Choice Requires="a14">
          <p:sp>
            <p:nvSpPr>
              <p:cNvPr id="525" name="Google Shape;525;p20"/>
              <p:cNvSpPr txBox="1">
                <a:spLocks noGrp="1"/>
              </p:cNvSpPr>
              <p:nvPr>
                <p:ph type="body" idx="2"/>
              </p:nvPr>
            </p:nvSpPr>
            <p:spPr>
              <a:xfrm>
                <a:off x="4672562" y="1238850"/>
                <a:ext cx="3496967"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Relation with volatility smile</a:t>
                </a:r>
              </a:p>
              <a:p>
                <a:pPr marL="0" lvl="0" indent="0" algn="l" rtl="0">
                  <a:spcBef>
                    <a:spcPts val="600"/>
                  </a:spcBef>
                  <a:spcAft>
                    <a:spcPts val="0"/>
                  </a:spcAft>
                  <a:buNone/>
                </a:pPr>
                <a:endParaRPr lang="en-US" sz="1200" b="1" dirty="0">
                  <a:solidFill>
                    <a:schemeClr val="accent1"/>
                  </a:solidFill>
                </a:endParaRPr>
              </a:p>
              <a:p>
                <a:pPr>
                  <a:buClr>
                    <a:schemeClr val="accent2"/>
                  </a:buCl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𝜈</m:t>
                        </m:r>
                      </m:e>
                      <m:sub>
                        <m:r>
                          <a:rPr lang="en-US" sz="1200" b="0" i="1" smtClean="0">
                            <a:latin typeface="Cambria Math" panose="02040503050406030204" pitchFamily="18" charset="0"/>
                          </a:rPr>
                          <m:t>0</m:t>
                        </m:r>
                      </m:sub>
                    </m:sSub>
                  </m:oMath>
                </a14:m>
                <a:r>
                  <a:rPr lang="en-US" sz="1200" dirty="0"/>
                  <a:t>: controls position of the volatility surface.</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𝜌</m:t>
                    </m:r>
                  </m:oMath>
                </a14:m>
                <a:r>
                  <a:rPr lang="en-US" sz="1200" dirty="0"/>
                  <a:t>:  controls its skewness.</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𝜅</m:t>
                    </m:r>
                  </m:oMath>
                </a14:m>
                <a:r>
                  <a:rPr lang="en-US" sz="1200" dirty="0"/>
                  <a:t> and </a:t>
                </a:r>
                <a14:m>
                  <m:oMath xmlns:m="http://schemas.openxmlformats.org/officeDocument/2006/math">
                    <m:r>
                      <a:rPr lang="en-US" sz="1200" b="0" i="1" smtClean="0">
                        <a:latin typeface="Cambria Math" panose="02040503050406030204" pitchFamily="18" charset="0"/>
                      </a:rPr>
                      <m:t>𝜎</m:t>
                    </m:r>
                  </m:oMath>
                </a14:m>
                <a:r>
                  <a:rPr lang="en-US" sz="1200" dirty="0"/>
                  <a:t>: control the convexity of the surface.</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𝜅</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𝜈</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𝜈</m:t>
                        </m:r>
                      </m:e>
                    </m:acc>
                    <m:r>
                      <a:rPr lang="en-US" sz="1200" b="0" i="1" smtClean="0">
                        <a:latin typeface="Cambria Math" panose="02040503050406030204" pitchFamily="18" charset="0"/>
                      </a:rPr>
                      <m:t>)</m:t>
                    </m:r>
                  </m:oMath>
                </a14:m>
                <a:r>
                  <a:rPr lang="en-US" sz="1200" dirty="0"/>
                  <a:t>: controls the term structure.</a:t>
                </a:r>
                <a:endParaRPr sz="1200" b="1" dirty="0">
                  <a:solidFill>
                    <a:schemeClr val="accent1"/>
                  </a:solidFill>
                </a:endParaRPr>
              </a:p>
            </p:txBody>
          </p:sp>
        </mc:Choice>
        <mc:Fallback xmlns="">
          <p:sp>
            <p:nvSpPr>
              <p:cNvPr id="525" name="Google Shape;525;p20"/>
              <p:cNvSpPr txBox="1">
                <a:spLocks noGrp="1" noRot="1" noChangeAspect="1" noMove="1" noResize="1" noEditPoints="1" noAdjustHandles="1" noChangeArrowheads="1" noChangeShapeType="1" noTextEdit="1"/>
              </p:cNvSpPr>
              <p:nvPr>
                <p:ph type="body" idx="2"/>
              </p:nvPr>
            </p:nvSpPr>
            <p:spPr>
              <a:xfrm>
                <a:off x="4672562" y="1238850"/>
                <a:ext cx="3496967" cy="2665800"/>
              </a:xfrm>
              <a:prstGeom prst="rect">
                <a:avLst/>
              </a:prstGeom>
              <a:blipFill>
                <a:blip r:embed="rId4"/>
                <a:stretch>
                  <a:fillRect l="-1394" b="-457"/>
                </a:stretch>
              </a:blipFill>
            </p:spPr>
            <p:txBody>
              <a:bodyPr/>
              <a:lstStyle/>
              <a:p>
                <a:r>
                  <a:rPr lang="en-US">
                    <a:noFill/>
                  </a:rPr>
                  <a:t> </a:t>
                </a:r>
              </a:p>
            </p:txBody>
          </p:sp>
        </mc:Fallback>
      </mc:AlternateContent>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35616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Motivation</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Challenges in option contracts trading.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25245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55322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6373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7419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4999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5">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01224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2645752" y="1238850"/>
                <a:ext cx="3852496" cy="2665800"/>
              </a:xfrm>
              <a:prstGeom prst="rect">
                <a:avLst/>
              </a:prstGeom>
            </p:spPr>
            <p:txBody>
              <a:bodyPr spcFirstLastPara="1" wrap="square" lIns="91425" tIns="91425" rIns="91425" bIns="91425" anchor="t" anchorCtr="0">
                <a:noAutofit/>
              </a:bodyPr>
              <a:lstStyle/>
              <a:p>
                <a:pPr marL="101600" lvl="0" indent="0">
                  <a:buClr>
                    <a:srgbClr val="3468BC"/>
                  </a:buClr>
                  <a:buSzPct val="140000"/>
                  <a:buNone/>
                </a:pPr>
                <a:r>
                  <a:rPr lang="en-US" b="1" dirty="0">
                    <a:solidFill>
                      <a:schemeClr val="accent1"/>
                    </a:solidFill>
                    <a:latin typeface="Source Sans Pro" panose="020B0503030403020204" pitchFamily="34" charset="0"/>
                    <a:ea typeface="Source Sans Pro" panose="020B0503030403020204" pitchFamily="34" charset="0"/>
                  </a:rPr>
                  <a:t>Characteristic function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acc>
                        <m:accPr>
                          <m:chr m:val="̂"/>
                          <m:ctrlPr>
                            <a:rPr lang="en-US" sz="1200" i="1">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func>
                        <m:funcPr>
                          <m:ctrlPr>
                            <a:rPr lang="en-US" sz="1200" b="0" i="1" smtClean="0">
                              <a:solidFill>
                                <a:srgbClr val="28324A"/>
                              </a:solidFill>
                              <a:latin typeface="Cambria Math" panose="02040503050406030204" pitchFamily="18" charset="0"/>
                            </a:rPr>
                          </m:ctrlPr>
                        </m:funcPr>
                        <m:fName>
                          <m:r>
                            <m:rPr>
                              <m:sty m:val="p"/>
                            </m:rPr>
                            <a:rPr lang="en-US" sz="1200" b="0" i="0" smtClean="0">
                              <a:solidFill>
                                <a:srgbClr val="28324A"/>
                              </a:solidFill>
                              <a:latin typeface="Cambria Math" panose="02040503050406030204" pitchFamily="18" charset="0"/>
                            </a:rPr>
                            <m:t>exp</m:t>
                          </m:r>
                        </m:fName>
                        <m:e>
                          <m:d>
                            <m:dPr>
                              <m:ctrlPr>
                                <a:rPr lang="en-US" sz="1200" b="0" i="1" smtClean="0">
                                  <a:solidFill>
                                    <a:srgbClr val="28324A"/>
                                  </a:solidFill>
                                  <a:latin typeface="Cambria Math" panose="02040503050406030204" pitchFamily="18" charset="0"/>
                                </a:rPr>
                              </m:ctrlPr>
                            </m:dPr>
                            <m:e>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𝑖𝑢𝑟</m:t>
                              </m:r>
                              <m:r>
                                <a:rPr lang="en-US" sz="1200" b="0" i="1" smtClean="0">
                                  <a:solidFill>
                                    <a:srgbClr val="28324A"/>
                                  </a:solidFill>
                                  <a:latin typeface="Cambria Math" panose="02040503050406030204" pitchFamily="18" charset="0"/>
                                </a:rPr>
                                <m:t>𝜏</m:t>
                              </m:r>
                              <m:r>
                                <a:rPr lang="en-US" sz="1200" b="0" i="1" smtClean="0">
                                  <a:solidFill>
                                    <a:srgbClr val="28324A"/>
                                  </a:solidFill>
                                  <a:latin typeface="Cambria Math" panose="02040503050406030204" pitchFamily="18" charset="0"/>
                                </a:rPr>
                                <m:t> +</m:t>
                              </m:r>
                              <m:f>
                                <m:fPr>
                                  <m:ctrlPr>
                                    <a:rPr lang="en-US" sz="1200" b="0" i="1" smtClean="0">
                                      <a:solidFill>
                                        <a:srgbClr val="28324A"/>
                                      </a:solidFill>
                                      <a:latin typeface="Cambria Math" panose="02040503050406030204" pitchFamily="18" charset="0"/>
                                    </a:rPr>
                                  </m:ctrlPr>
                                </m:fPr>
                                <m:num>
                                  <m:r>
                                    <a:rPr lang="en-US" sz="1200" b="0" i="1" smtClean="0">
                                      <a:solidFill>
                                        <a:srgbClr val="28324A"/>
                                      </a:solidFill>
                                      <a:latin typeface="Cambria Math" panose="02040503050406030204" pitchFamily="18" charset="0"/>
                                    </a:rPr>
                                    <m:t>𝜅</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r>
                                    <a:rPr lang="en-US" sz="1200" b="0" i="1" smtClean="0">
                                      <a:solidFill>
                                        <a:srgbClr val="28324A"/>
                                      </a:solidFill>
                                      <a:latin typeface="Cambria Math" panose="02040503050406030204" pitchFamily="18" charset="0"/>
                                    </a:rPr>
                                    <m:t>𝜎𝜏</m:t>
                                  </m:r>
                                  <m:r>
                                    <a:rPr lang="en-US" sz="1200" b="0" i="1" smtClean="0">
                                      <a:solidFill>
                                        <a:srgbClr val="28324A"/>
                                      </a:solidFill>
                                      <a:latin typeface="Cambria Math" panose="02040503050406030204" pitchFamily="18" charset="0"/>
                                    </a:rPr>
                                    <m:t>𝑖𝑢</m:t>
                                  </m:r>
                                </m:num>
                                <m:den>
                                  <m:r>
                                    <a:rPr lang="en-US" sz="1200" b="0" i="1" smtClean="0">
                                      <a:solidFill>
                                        <a:srgbClr val="28324A"/>
                                      </a:solidFill>
                                      <a:latin typeface="Cambria Math" panose="02040503050406030204" pitchFamily="18" charset="0"/>
                                    </a:rPr>
                                    <m:t>𝜎</m:t>
                                  </m:r>
                                </m:den>
                              </m:f>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𝐴</m:t>
                              </m:r>
                              <m:r>
                                <a:rPr lang="en-US" sz="1200" b="0" i="1" smtClean="0">
                                  <a:solidFill>
                                    <a:srgbClr val="28324A"/>
                                  </a:solidFill>
                                  <a:latin typeface="Cambria Math" panose="02040503050406030204" pitchFamily="18" charset="0"/>
                                </a:rPr>
                                <m:t>+</m:t>
                              </m:r>
                              <m:f>
                                <m:fPr>
                                  <m:ctrlPr>
                                    <a:rPr lang="en-US" sz="1200" b="0" i="1" smtClean="0">
                                      <a:solidFill>
                                        <a:srgbClr val="28324A"/>
                                      </a:solidFill>
                                      <a:latin typeface="Cambria Math" panose="02040503050406030204" pitchFamily="18" charset="0"/>
                                    </a:rPr>
                                  </m:ctrlPr>
                                </m:fPr>
                                <m:num>
                                  <m:r>
                                    <a:rPr lang="en-US" sz="1200" b="0" i="1" smtClean="0">
                                      <a:solidFill>
                                        <a:srgbClr val="28324A"/>
                                      </a:solidFill>
                                      <a:latin typeface="Cambria Math" panose="02040503050406030204" pitchFamily="18" charset="0"/>
                                    </a:rPr>
                                    <m:t>2</m:t>
                                  </m:r>
                                  <m:r>
                                    <a:rPr lang="en-US" sz="1200" b="0" i="1" smtClean="0">
                                      <a:solidFill>
                                        <a:srgbClr val="28324A"/>
                                      </a:solidFill>
                                      <a:latin typeface="Cambria Math" panose="02040503050406030204" pitchFamily="18" charset="0"/>
                                    </a:rPr>
                                    <m:t>𝜅</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num>
                                <m:den>
                                  <m:sSup>
                                    <m:sSupPr>
                                      <m:ctrlPr>
                                        <a:rPr lang="en-US" sz="1200" b="0" i="1" smtClean="0">
                                          <a:solidFill>
                                            <a:srgbClr val="28324A"/>
                                          </a:solidFill>
                                          <a:latin typeface="Cambria Math" panose="02040503050406030204" pitchFamily="18" charset="0"/>
                                        </a:rPr>
                                      </m:ctrlPr>
                                    </m:sSupPr>
                                    <m:e>
                                      <m:r>
                                        <a:rPr lang="en-US" sz="1200" b="0" i="1" smtClean="0">
                                          <a:solidFill>
                                            <a:srgbClr val="28324A"/>
                                          </a:solidFill>
                                          <a:latin typeface="Cambria Math" panose="02040503050406030204" pitchFamily="18" charset="0"/>
                                        </a:rPr>
                                        <m:t>𝜎</m:t>
                                      </m:r>
                                    </m:e>
                                    <m:sup>
                                      <m:r>
                                        <a:rPr lang="en-US" sz="1200" b="0" i="1" smtClean="0">
                                          <a:solidFill>
                                            <a:srgbClr val="28324A"/>
                                          </a:solidFill>
                                          <a:latin typeface="Cambria Math" panose="02040503050406030204" pitchFamily="18" charset="0"/>
                                        </a:rPr>
                                        <m:t>2</m:t>
                                      </m:r>
                                    </m:sup>
                                  </m:sSup>
                                </m:den>
                              </m:f>
                            </m:e>
                          </m:d>
                        </m:e>
                      </m:func>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r>
                  <a:rPr lang="en-US" b="1" dirty="0">
                    <a:solidFill>
                      <a:schemeClr val="accent1"/>
                    </a:solidFill>
                    <a:latin typeface="Source Sans Pro" panose="020B0503030403020204" pitchFamily="34" charset="0"/>
                    <a:ea typeface="Source Sans Pro" panose="020B0503030403020204" pitchFamily="34" charset="0"/>
                  </a:rPr>
                  <a:t>Characteristic function gradient</a:t>
                </a: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28324A"/>
                              </a:solidFill>
                              <a:latin typeface="Cambria Math" panose="02040503050406030204" pitchFamily="18" charset="0"/>
                            </a:rPr>
                          </m:ctrlPr>
                        </m:sSubPr>
                        <m:e>
                          <m:r>
                            <m:rPr>
                              <m:sty m:val="p"/>
                            </m:rPr>
                            <a:rPr lang="en-US" sz="1200" b="0" i="0" smtClean="0">
                              <a:solidFill>
                                <a:srgbClr val="28324A"/>
                              </a:solidFill>
                              <a:latin typeface="Cambria Math" panose="02040503050406030204" pitchFamily="18" charset="0"/>
                            </a:rPr>
                            <m:t>∇</m:t>
                          </m:r>
                        </m:e>
                        <m:sub>
                          <m:r>
                            <a:rPr lang="en-US" sz="1200" b="0" i="1" smtClean="0">
                              <a:solidFill>
                                <a:srgbClr val="28324A"/>
                              </a:solidFill>
                              <a:latin typeface="Cambria Math" panose="02040503050406030204" pitchFamily="18" charset="0"/>
                            </a:rPr>
                            <m:t>𝜃</m:t>
                          </m:r>
                        </m:sub>
                      </m:sSub>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d>
                        <m:dPr>
                          <m:ctrlPr>
                            <a:rPr lang="en-US" sz="1200" b="0" i="1" smtClean="0">
                              <a:solidFill>
                                <a:srgbClr val="28324A"/>
                              </a:solidFill>
                              <a:latin typeface="Cambria Math" panose="02040503050406030204" pitchFamily="18" charset="0"/>
                            </a:rPr>
                          </m:ctrlPr>
                        </m:dPr>
                        <m:e>
                          <m:r>
                            <a:rPr lang="en-US" sz="1200" b="0" i="1" smtClean="0">
                              <a:solidFill>
                                <a:srgbClr val="28324A"/>
                              </a:solidFill>
                              <a:latin typeface="Cambria Math" panose="02040503050406030204" pitchFamily="18" charset="0"/>
                            </a:rPr>
                            <m:t>𝑢</m:t>
                          </m:r>
                        </m:e>
                      </m:d>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h</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oMath>
                  </m:oMathPara>
                </a14:m>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2645752" y="1238850"/>
                <a:ext cx="3852496" cy="2665800"/>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Cui’s</a:t>
            </a:r>
            <a:r>
              <a:rPr lang="en-US" dirty="0"/>
              <a:t> expression</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665058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European Option Pricing</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What advantages does SWIFT provide?</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4</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50422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1814945" y="1090479"/>
                <a:ext cx="5043174" cy="296254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𝑖𝑟</m:t>
                        </m:r>
                        <m:r>
                          <a:rPr lang="en-US" b="0" i="1" smtClean="0">
                            <a:latin typeface="Cambria Math" panose="02040503050406030204" pitchFamily="18" charset="0"/>
                          </a:rPr>
                          <m:t>𝜏</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oMath>
                </a14:m>
                <a:r>
                  <a:rPr lang="en-US" dirty="0"/>
                  <a:t>)</a:t>
                </a:r>
              </a:p>
              <a:p>
                <a:pPr marL="0" lvl="0" indent="0" algn="l" rtl="0">
                  <a:spcBef>
                    <a:spcPts val="600"/>
                  </a:spcBef>
                  <a:spcAft>
                    <a:spcPts val="0"/>
                  </a:spcAft>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𝑅𝑒</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𝑖𝑢𝑥</m:t>
                                      </m:r>
                                    </m:sup>
                                  </m:sSup>
                                </m:num>
                                <m:den>
                                  <m:r>
                                    <a:rPr lang="en-US" i="1">
                                      <a:latin typeface="Cambria Math" panose="02040503050406030204" pitchFamily="18" charset="0"/>
                                    </a:rPr>
                                    <m:t>𝑖𝑢</m:t>
                                  </m:r>
                                </m:den>
                              </m:f>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num>
                                <m:den>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den>
                              </m:f>
                            </m:e>
                          </m:d>
                        </m:e>
                      </m:nary>
                      <m:r>
                        <a:rPr lang="en-US" b="0" i="1" smtClean="0">
                          <a:latin typeface="Cambria Math" panose="02040503050406030204" pitchFamily="18" charset="0"/>
                        </a:rPr>
                        <m:t>𝑑𝑢</m:t>
                      </m:r>
                    </m:oMath>
                  </m:oMathPara>
                </a14:m>
                <a:endParaRPr lang="en-US" b="0" dirty="0"/>
              </a:p>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𝜋</m:t>
                          </m:r>
                        </m:den>
                      </m:f>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𝑅𝑒</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𝑖𝑢𝑥</m:t>
                                      </m:r>
                                    </m:sup>
                                  </m:sSup>
                                </m:num>
                                <m:den>
                                  <m:r>
                                    <a:rPr lang="en-US" i="1">
                                      <a:latin typeface="Cambria Math" panose="02040503050406030204" pitchFamily="18" charset="0"/>
                                    </a:rPr>
                                    <m:t>𝑖𝑢</m:t>
                                  </m:r>
                                </m:den>
                              </m:f>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e>
                          </m:d>
                        </m:e>
                      </m:nary>
                      <m:r>
                        <a:rPr lang="en-US" i="1">
                          <a:latin typeface="Cambria Math" panose="02040503050406030204" pitchFamily="18" charset="0"/>
                        </a:rPr>
                        <m:t>𝑑𝑢</m:t>
                      </m:r>
                    </m:oMath>
                  </m:oMathPara>
                </a14:m>
                <a:endParaRPr lang="en-US" dirty="0"/>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1814945" y="1090479"/>
                <a:ext cx="5043174" cy="2962541"/>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Heston formula</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24042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04942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9283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905086" y="98492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spTree>
    <p:extLst>
      <p:ext uri="{BB962C8B-B14F-4D97-AF65-F5344CB8AC3E}">
        <p14:creationId xmlns:p14="http://schemas.microsoft.com/office/powerpoint/2010/main" val="2045486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p>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ea typeface="Source Sans Pro"/>
                          <a:sym typeface="Source Sans Pro"/>
                        </a:rPr>
                        <m:t>𝑓</m:t>
                      </m:r>
                      <m:r>
                        <a:rPr lang="en-US" i="1">
                          <a:solidFill>
                            <a:schemeClr val="bg1"/>
                          </a:solidFill>
                          <a:latin typeface="Cambria Math" panose="02040503050406030204" pitchFamily="18" charset="0"/>
                          <a:ea typeface="Source Sans Pro"/>
                          <a:sym typeface="Source Sans Pro"/>
                        </a:rPr>
                        <m:t>≈</m:t>
                      </m:r>
                      <m:nary>
                        <m:naryPr>
                          <m:chr m:val="∑"/>
                          <m:supHide m:val="on"/>
                          <m:ctrlPr>
                            <a:rPr lang="ar-AE" i="1">
                              <a:solidFill>
                                <a:schemeClr val="bg1"/>
                              </a:solidFill>
                              <a:latin typeface="Cambria Math" panose="02040503050406030204" pitchFamily="18" charset="0"/>
                              <a:ea typeface="Source Sans Pro"/>
                              <a:sym typeface="Source Sans Pro"/>
                            </a:rPr>
                          </m:ctrlPr>
                        </m:naryPr>
                        <m:sub>
                          <m:r>
                            <m:rPr>
                              <m:brk m:alnAt="7"/>
                            </m:rPr>
                            <a:rPr lang="ar-AE" i="1">
                              <a:solidFill>
                                <a:schemeClr val="bg1"/>
                              </a:solidFill>
                              <a:latin typeface="Cambria Math" panose="02040503050406030204" pitchFamily="18" charset="0"/>
                              <a:ea typeface="Source Sans Pro"/>
                              <a:sym typeface="Source Sans Pro"/>
                            </a:rPr>
                            <m:t>𝑘</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sym typeface="Source Sans Pro"/>
                            </a:rPr>
                            <m:t>ℤ</m:t>
                          </m:r>
                        </m:sub>
                        <m:sup/>
                        <m:e>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𝐷</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𝜙</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e>
                      </m:nary>
                    </m:oMath>
                  </m:oMathPara>
                </a14:m>
                <a:endParaRPr lang="ar-AE" b="1" dirty="0">
                  <a:solidFill>
                    <a:schemeClr val="bg1"/>
                  </a:solidFill>
                  <a:latin typeface="Source Sans Pro"/>
                  <a:ea typeface="Source Sans Pro"/>
                  <a:cs typeface="Source Sans Pro"/>
                  <a:sym typeface="Source Sans Pro"/>
                </a:endParaRPr>
              </a:p>
            </p:txBody>
          </p:sp>
        </mc:Choice>
        <mc:Fallback>
          <p:sp>
            <p:nvSpPr>
              <p:cNvPr id="15" name="Google Shape;688;p30">
                <a:extLst>
                  <a:ext uri="{FF2B5EF4-FFF2-40B4-BE49-F238E27FC236}">
                    <a16:creationId xmlns:a16="http://schemas.microsoft.com/office/drawing/2014/main" id="{01D29BA6-D787-44B8-BEA5-3DCCBFF3A8CF}"/>
                  </a:ext>
                </a:extLst>
              </p:cNvPr>
              <p:cNvSpPr>
                <a:spLocks noRot="1" noChangeAspect="1" noMove="1" noResize="1" noEditPoints="1" noAdjustHandles="1" noChangeArrowheads="1" noChangeShapeType="1" noTextEdit="1"/>
              </p:cNvSpPr>
              <p:nvPr/>
            </p:nvSpPr>
            <p:spPr>
              <a:xfrm>
                <a:off x="5964267" y="1001761"/>
                <a:ext cx="2639747" cy="1222197"/>
              </a:xfrm>
              <a:prstGeom prst="chevron">
                <a:avLst>
                  <a:gd name="adj" fmla="val 29853"/>
                </a:avLst>
              </a:prstGeom>
              <a:blipFill>
                <a:blip r:embed="rId4"/>
                <a:stretch>
                  <a:fillRect t="-15423" b="-766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2606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p>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ea typeface="Source Sans Pro"/>
                          <a:sym typeface="Source Sans Pro"/>
                        </a:rPr>
                        <m:t>𝑓</m:t>
                      </m:r>
                      <m:r>
                        <a:rPr lang="en-US" i="1">
                          <a:solidFill>
                            <a:schemeClr val="bg1"/>
                          </a:solidFill>
                          <a:latin typeface="Cambria Math" panose="02040503050406030204" pitchFamily="18" charset="0"/>
                          <a:ea typeface="Source Sans Pro"/>
                          <a:sym typeface="Source Sans Pro"/>
                        </a:rPr>
                        <m:t>≈</m:t>
                      </m:r>
                      <m:nary>
                        <m:naryPr>
                          <m:chr m:val="∑"/>
                          <m:supHide m:val="on"/>
                          <m:ctrlPr>
                            <a:rPr lang="ar-AE" i="1">
                              <a:solidFill>
                                <a:schemeClr val="bg1"/>
                              </a:solidFill>
                              <a:latin typeface="Cambria Math" panose="02040503050406030204" pitchFamily="18" charset="0"/>
                              <a:ea typeface="Source Sans Pro"/>
                              <a:sym typeface="Source Sans Pro"/>
                            </a:rPr>
                          </m:ctrlPr>
                        </m:naryPr>
                        <m:sub>
                          <m:r>
                            <m:rPr>
                              <m:brk m:alnAt="7"/>
                            </m:rPr>
                            <a:rPr lang="ar-AE" i="1">
                              <a:solidFill>
                                <a:schemeClr val="bg1"/>
                              </a:solidFill>
                              <a:latin typeface="Cambria Math" panose="02040503050406030204" pitchFamily="18" charset="0"/>
                              <a:ea typeface="Source Sans Pro"/>
                              <a:sym typeface="Source Sans Pro"/>
                            </a:rPr>
                            <m:t>𝑘</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sym typeface="Source Sans Pro"/>
                            </a:rPr>
                            <m:t>ℤ</m:t>
                          </m:r>
                        </m:sub>
                        <m:sup/>
                        <m:e>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𝐷</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𝜙</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e>
                      </m:nary>
                    </m:oMath>
                  </m:oMathPara>
                </a14:m>
                <a:endParaRPr lang="ar-AE" b="1" dirty="0">
                  <a:solidFill>
                    <a:schemeClr val="bg1"/>
                  </a:solidFill>
                  <a:latin typeface="Source Sans Pro"/>
                  <a:ea typeface="Source Sans Pro"/>
                  <a:cs typeface="Source Sans Pro"/>
                  <a:sym typeface="Source Sans Pro"/>
                </a:endParaRPr>
              </a:p>
            </p:txBody>
          </p:sp>
        </mc:Choice>
        <mc:Fallback>
          <p:sp>
            <p:nvSpPr>
              <p:cNvPr id="15" name="Google Shape;688;p30">
                <a:extLst>
                  <a:ext uri="{FF2B5EF4-FFF2-40B4-BE49-F238E27FC236}">
                    <a16:creationId xmlns:a16="http://schemas.microsoft.com/office/drawing/2014/main" id="{01D29BA6-D787-44B8-BEA5-3DCCBFF3A8CF}"/>
                  </a:ext>
                </a:extLst>
              </p:cNvPr>
              <p:cNvSpPr>
                <a:spLocks noRot="1" noChangeAspect="1" noMove="1" noResize="1" noEditPoints="1" noAdjustHandles="1" noChangeArrowheads="1" noChangeShapeType="1" noTextEdit="1"/>
              </p:cNvSpPr>
              <p:nvPr/>
            </p:nvSpPr>
            <p:spPr>
              <a:xfrm>
                <a:off x="5964267" y="1001761"/>
                <a:ext cx="2639747" cy="1222197"/>
              </a:xfrm>
              <a:prstGeom prst="chevron">
                <a:avLst>
                  <a:gd name="adj" fmla="val 29853"/>
                </a:avLst>
              </a:prstGeom>
              <a:blipFill>
                <a:blip r:embed="rId4"/>
                <a:stretch>
                  <a:fillRect t="-15423" b="-766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98894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p>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ea typeface="Source Sans Pro"/>
                          <a:sym typeface="Source Sans Pro"/>
                        </a:rPr>
                        <m:t>𝑓</m:t>
                      </m:r>
                      <m:r>
                        <a:rPr lang="en-US" i="1">
                          <a:solidFill>
                            <a:schemeClr val="bg1"/>
                          </a:solidFill>
                          <a:latin typeface="Cambria Math" panose="02040503050406030204" pitchFamily="18" charset="0"/>
                          <a:ea typeface="Source Sans Pro"/>
                          <a:sym typeface="Source Sans Pro"/>
                        </a:rPr>
                        <m:t>≈</m:t>
                      </m:r>
                      <m:nary>
                        <m:naryPr>
                          <m:chr m:val="∑"/>
                          <m:supHide m:val="on"/>
                          <m:ctrlPr>
                            <a:rPr lang="ar-AE" i="1">
                              <a:solidFill>
                                <a:schemeClr val="bg1"/>
                              </a:solidFill>
                              <a:latin typeface="Cambria Math" panose="02040503050406030204" pitchFamily="18" charset="0"/>
                              <a:ea typeface="Source Sans Pro"/>
                              <a:sym typeface="Source Sans Pro"/>
                            </a:rPr>
                          </m:ctrlPr>
                        </m:naryPr>
                        <m:sub>
                          <m:r>
                            <m:rPr>
                              <m:brk m:alnAt="7"/>
                            </m:rPr>
                            <a:rPr lang="ar-AE" i="1">
                              <a:solidFill>
                                <a:schemeClr val="bg1"/>
                              </a:solidFill>
                              <a:latin typeface="Cambria Math" panose="02040503050406030204" pitchFamily="18" charset="0"/>
                              <a:ea typeface="Source Sans Pro"/>
                              <a:sym typeface="Source Sans Pro"/>
                            </a:rPr>
                            <m:t>𝑘</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sym typeface="Source Sans Pro"/>
                            </a:rPr>
                            <m:t>ℤ</m:t>
                          </m:r>
                        </m:sub>
                        <m:sup/>
                        <m:e>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𝐷</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𝜙</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e>
                      </m:nary>
                    </m:oMath>
                  </m:oMathPara>
                </a14:m>
                <a:endParaRPr lang="ar-AE" b="1" dirty="0">
                  <a:solidFill>
                    <a:schemeClr val="bg1"/>
                  </a:solidFill>
                  <a:latin typeface="Source Sans Pro"/>
                  <a:ea typeface="Source Sans Pro"/>
                  <a:cs typeface="Source Sans Pro"/>
                  <a:sym typeface="Source Sans Pro"/>
                </a:endParaRPr>
              </a:p>
            </p:txBody>
          </p:sp>
        </mc:Choice>
        <mc:Fallback>
          <p:sp>
            <p:nvSpPr>
              <p:cNvPr id="15" name="Google Shape;688;p30">
                <a:extLst>
                  <a:ext uri="{FF2B5EF4-FFF2-40B4-BE49-F238E27FC236}">
                    <a16:creationId xmlns:a16="http://schemas.microsoft.com/office/drawing/2014/main" id="{01D29BA6-D787-44B8-BEA5-3DCCBFF3A8CF}"/>
                  </a:ext>
                </a:extLst>
              </p:cNvPr>
              <p:cNvSpPr>
                <a:spLocks noRot="1" noChangeAspect="1" noMove="1" noResize="1" noEditPoints="1" noAdjustHandles="1" noChangeArrowheads="1" noChangeShapeType="1" noTextEdit="1"/>
              </p:cNvSpPr>
              <p:nvPr/>
            </p:nvSpPr>
            <p:spPr>
              <a:xfrm>
                <a:off x="5964267" y="1001761"/>
                <a:ext cx="2639747" cy="1222197"/>
              </a:xfrm>
              <a:prstGeom prst="chevron">
                <a:avLst>
                  <a:gd name="adj" fmla="val 29853"/>
                </a:avLst>
              </a:prstGeom>
              <a:blipFill>
                <a:blip r:embed="rId4"/>
                <a:stretch>
                  <a:fillRect t="-15423" b="-766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4675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2" name="Google Shape;688;p30">
            <a:extLst>
              <a:ext uri="{FF2B5EF4-FFF2-40B4-BE49-F238E27FC236}">
                <a16:creationId xmlns:a16="http://schemas.microsoft.com/office/drawing/2014/main" id="{30F65A7E-448E-430F-A4DB-24B5F207EBA3}"/>
              </a:ext>
            </a:extLst>
          </p:cNvPr>
          <p:cNvSpPr/>
          <p:nvPr/>
        </p:nvSpPr>
        <p:spPr>
          <a:xfrm>
            <a:off x="5963311" y="2896037"/>
            <a:ext cx="2690512" cy="1245701"/>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Compact and</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simple Fourier</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transform</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p>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ea typeface="Source Sans Pro"/>
                          <a:sym typeface="Source Sans Pro"/>
                        </a:rPr>
                        <m:t>𝑓</m:t>
                      </m:r>
                      <m:r>
                        <a:rPr lang="en-US" i="1">
                          <a:solidFill>
                            <a:schemeClr val="bg1"/>
                          </a:solidFill>
                          <a:latin typeface="Cambria Math" panose="02040503050406030204" pitchFamily="18" charset="0"/>
                          <a:ea typeface="Source Sans Pro"/>
                          <a:sym typeface="Source Sans Pro"/>
                        </a:rPr>
                        <m:t>≈</m:t>
                      </m:r>
                      <m:nary>
                        <m:naryPr>
                          <m:chr m:val="∑"/>
                          <m:supHide m:val="on"/>
                          <m:ctrlPr>
                            <a:rPr lang="ar-AE" i="1">
                              <a:solidFill>
                                <a:schemeClr val="bg1"/>
                              </a:solidFill>
                              <a:latin typeface="Cambria Math" panose="02040503050406030204" pitchFamily="18" charset="0"/>
                              <a:ea typeface="Source Sans Pro"/>
                              <a:sym typeface="Source Sans Pro"/>
                            </a:rPr>
                          </m:ctrlPr>
                        </m:naryPr>
                        <m:sub>
                          <m:r>
                            <m:rPr>
                              <m:brk m:alnAt="7"/>
                            </m:rPr>
                            <a:rPr lang="ar-AE" i="1">
                              <a:solidFill>
                                <a:schemeClr val="bg1"/>
                              </a:solidFill>
                              <a:latin typeface="Cambria Math" panose="02040503050406030204" pitchFamily="18" charset="0"/>
                              <a:ea typeface="Source Sans Pro"/>
                              <a:sym typeface="Source Sans Pro"/>
                            </a:rPr>
                            <m:t>𝑘</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sym typeface="Source Sans Pro"/>
                            </a:rPr>
                            <m:t>ℤ</m:t>
                          </m:r>
                        </m:sub>
                        <m:sup/>
                        <m:e>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𝐷</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𝜙</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e>
                      </m:nary>
                    </m:oMath>
                  </m:oMathPara>
                </a14:m>
                <a:endParaRPr lang="ar-AE" b="1" dirty="0">
                  <a:solidFill>
                    <a:schemeClr val="bg1"/>
                  </a:solidFill>
                  <a:latin typeface="Source Sans Pro"/>
                  <a:ea typeface="Source Sans Pro"/>
                  <a:cs typeface="Source Sans Pro"/>
                  <a:sym typeface="Source Sans Pro"/>
                </a:endParaRPr>
              </a:p>
            </p:txBody>
          </p:sp>
        </mc:Choice>
        <mc:Fallback>
          <p:sp>
            <p:nvSpPr>
              <p:cNvPr id="15" name="Google Shape;688;p30">
                <a:extLst>
                  <a:ext uri="{FF2B5EF4-FFF2-40B4-BE49-F238E27FC236}">
                    <a16:creationId xmlns:a16="http://schemas.microsoft.com/office/drawing/2014/main" id="{01D29BA6-D787-44B8-BEA5-3DCCBFF3A8CF}"/>
                  </a:ext>
                </a:extLst>
              </p:cNvPr>
              <p:cNvSpPr>
                <a:spLocks noRot="1" noChangeAspect="1" noMove="1" noResize="1" noEditPoints="1" noAdjustHandles="1" noChangeArrowheads="1" noChangeShapeType="1" noTextEdit="1"/>
              </p:cNvSpPr>
              <p:nvPr/>
            </p:nvSpPr>
            <p:spPr>
              <a:xfrm>
                <a:off x="5964267" y="1001761"/>
                <a:ext cx="2639747" cy="1222197"/>
              </a:xfrm>
              <a:prstGeom prst="chevron">
                <a:avLst>
                  <a:gd name="adj" fmla="val 29853"/>
                </a:avLst>
              </a:prstGeom>
              <a:blipFill>
                <a:blip r:embed="rId4"/>
                <a:stretch>
                  <a:fillRect t="-15423" b="-766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5"/>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05516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2" name="Google Shape;688;p30">
            <a:extLst>
              <a:ext uri="{FF2B5EF4-FFF2-40B4-BE49-F238E27FC236}">
                <a16:creationId xmlns:a16="http://schemas.microsoft.com/office/drawing/2014/main" id="{30F65A7E-448E-430F-A4DB-24B5F207EBA3}"/>
              </a:ext>
            </a:extLst>
          </p:cNvPr>
          <p:cNvSpPr/>
          <p:nvPr/>
        </p:nvSpPr>
        <p:spPr>
          <a:xfrm>
            <a:off x="5963311" y="2896037"/>
            <a:ext cx="2690512" cy="1245701"/>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Compact and</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simple Fourier</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transform</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p>
              <a:p>
                <a:pPr lvl="0"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Source Sans Pro"/>
                          <a:sym typeface="Source Sans Pro"/>
                        </a:rPr>
                        <m:t>𝑓</m:t>
                      </m:r>
                      <m:r>
                        <a:rPr lang="en-US" b="0" i="1" smtClean="0">
                          <a:solidFill>
                            <a:schemeClr val="bg1"/>
                          </a:solidFill>
                          <a:latin typeface="Cambria Math" panose="02040503050406030204" pitchFamily="18" charset="0"/>
                          <a:ea typeface="Source Sans Pro"/>
                          <a:sym typeface="Source Sans Pro"/>
                        </a:rPr>
                        <m:t>≈</m:t>
                      </m:r>
                      <m:nary>
                        <m:naryPr>
                          <m:chr m:val="∑"/>
                          <m:supHide m:val="on"/>
                          <m:ctrlPr>
                            <a:rPr lang="ar-AE" i="1" smtClean="0">
                              <a:solidFill>
                                <a:schemeClr val="bg1"/>
                              </a:solidFill>
                              <a:latin typeface="Cambria Math" panose="02040503050406030204" pitchFamily="18" charset="0"/>
                              <a:ea typeface="Source Sans Pro"/>
                              <a:sym typeface="Source Sans Pro"/>
                            </a:rPr>
                          </m:ctrlPr>
                        </m:naryPr>
                        <m:sub>
                          <m:r>
                            <m:rPr>
                              <m:brk m:alnAt="7"/>
                            </m:rPr>
                            <a:rPr lang="ar-AE" i="1">
                              <a:solidFill>
                                <a:schemeClr val="bg1"/>
                              </a:solidFill>
                              <a:latin typeface="Cambria Math" panose="02040503050406030204" pitchFamily="18" charset="0"/>
                              <a:ea typeface="Source Sans Pro"/>
                              <a:sym typeface="Source Sans Pro"/>
                            </a:rPr>
                            <m:t>𝑘</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sym typeface="Source Sans Pro"/>
                            </a:rPr>
                            <m:t>ℤ</m:t>
                          </m:r>
                        </m:sub>
                        <m:sup/>
                        <m:e>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𝐷</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sSub>
                            <m:sSubPr>
                              <m:ctrlPr>
                                <a:rPr lang="ar-AE" i="1">
                                  <a:solidFill>
                                    <a:schemeClr val="bg1"/>
                                  </a:solidFill>
                                  <a:latin typeface="Cambria Math" panose="02040503050406030204" pitchFamily="18" charset="0"/>
                                  <a:ea typeface="Source Sans Pro"/>
                                  <a:sym typeface="Source Sans Pro"/>
                                </a:rPr>
                              </m:ctrlPr>
                            </m:sSubPr>
                            <m:e>
                              <m:r>
                                <a:rPr lang="ar-AE" i="1">
                                  <a:solidFill>
                                    <a:schemeClr val="bg1"/>
                                  </a:solidFill>
                                  <a:latin typeface="Cambria Math" panose="02040503050406030204" pitchFamily="18" charset="0"/>
                                  <a:ea typeface="Source Sans Pro"/>
                                  <a:sym typeface="Source Sans Pro"/>
                                </a:rPr>
                                <m:t>𝜙</m:t>
                              </m:r>
                            </m:e>
                            <m:sub>
                              <m:r>
                                <a:rPr lang="ar-AE" i="1">
                                  <a:solidFill>
                                    <a:schemeClr val="bg1"/>
                                  </a:solidFill>
                                  <a:latin typeface="Cambria Math" panose="02040503050406030204" pitchFamily="18" charset="0"/>
                                  <a:ea typeface="Source Sans Pro"/>
                                  <a:sym typeface="Source Sans Pro"/>
                                </a:rPr>
                                <m:t>𝑚</m:t>
                              </m:r>
                              <m:r>
                                <a:rPr lang="ar-AE" i="1">
                                  <a:solidFill>
                                    <a:schemeClr val="bg1"/>
                                  </a:solidFill>
                                  <a:latin typeface="Cambria Math" panose="02040503050406030204" pitchFamily="18" charset="0"/>
                                  <a:ea typeface="Source Sans Pro"/>
                                  <a:sym typeface="Source Sans Pro"/>
                                </a:rPr>
                                <m:t>,</m:t>
                              </m:r>
                              <m:r>
                                <a:rPr lang="ar-AE" i="1">
                                  <a:solidFill>
                                    <a:schemeClr val="bg1"/>
                                  </a:solidFill>
                                  <a:latin typeface="Cambria Math" panose="02040503050406030204" pitchFamily="18" charset="0"/>
                                  <a:ea typeface="Source Sans Pro"/>
                                  <a:sym typeface="Source Sans Pro"/>
                                </a:rPr>
                                <m:t>𝑘</m:t>
                              </m:r>
                            </m:sub>
                          </m:sSub>
                        </m:e>
                      </m:nary>
                    </m:oMath>
                  </m:oMathPara>
                </a14:m>
                <a:endParaRPr lang="ar-AE" b="1" dirty="0">
                  <a:solidFill>
                    <a:schemeClr val="bg1"/>
                  </a:solidFill>
                  <a:latin typeface="Source Sans Pro"/>
                  <a:ea typeface="Source Sans Pro"/>
                  <a:cs typeface="Source Sans Pro"/>
                  <a:sym typeface="Source Sans Pro"/>
                </a:endParaRPr>
              </a:p>
            </p:txBody>
          </p:sp>
        </mc:Choice>
        <mc:Fallback>
          <p:sp>
            <p:nvSpPr>
              <p:cNvPr id="15" name="Google Shape;688;p30">
                <a:extLst>
                  <a:ext uri="{FF2B5EF4-FFF2-40B4-BE49-F238E27FC236}">
                    <a16:creationId xmlns:a16="http://schemas.microsoft.com/office/drawing/2014/main" id="{01D29BA6-D787-44B8-BEA5-3DCCBFF3A8CF}"/>
                  </a:ext>
                </a:extLst>
              </p:cNvPr>
              <p:cNvSpPr>
                <a:spLocks noRot="1" noChangeAspect="1" noMove="1" noResize="1" noEditPoints="1" noAdjustHandles="1" noChangeArrowheads="1" noChangeShapeType="1" noTextEdit="1"/>
              </p:cNvSpPr>
              <p:nvPr/>
            </p:nvSpPr>
            <p:spPr>
              <a:xfrm>
                <a:off x="5964267" y="1001761"/>
                <a:ext cx="2639747" cy="1222197"/>
              </a:xfrm>
              <a:prstGeom prst="chevron">
                <a:avLst>
                  <a:gd name="adj" fmla="val 29853"/>
                </a:avLst>
              </a:prstGeom>
              <a:blipFill>
                <a:blip r:embed="rId4"/>
                <a:stretch>
                  <a:fillRect t="-15423" b="-766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5"/>
                <a:stretch>
                  <a:fillRect/>
                </a:stretch>
              </a:blipFill>
              <a:ln>
                <a:noFill/>
              </a:ln>
            </p:spPr>
            <p:txBody>
              <a:bodyPr/>
              <a:lstStyle/>
              <a:p>
                <a:r>
                  <a:rPr lang="en-US">
                    <a:noFill/>
                  </a:rPr>
                  <a:t> </a:t>
                </a:r>
              </a:p>
            </p:txBody>
          </p:sp>
        </mc:Fallback>
      </mc:AlternateContent>
      <p:sp>
        <p:nvSpPr>
          <p:cNvPr id="6" name="Cross 5">
            <a:extLst>
              <a:ext uri="{FF2B5EF4-FFF2-40B4-BE49-F238E27FC236}">
                <a16:creationId xmlns:a16="http://schemas.microsoft.com/office/drawing/2014/main" id="{E6F028F4-0A21-477F-A5DD-D447CF6DD094}"/>
              </a:ext>
            </a:extLst>
          </p:cNvPr>
          <p:cNvSpPr/>
          <p:nvPr/>
        </p:nvSpPr>
        <p:spPr>
          <a:xfrm>
            <a:off x="7072858" y="2348345"/>
            <a:ext cx="422563" cy="422564"/>
          </a:xfrm>
          <a:prstGeom prst="plus">
            <a:avLst>
              <a:gd name="adj" fmla="val 36476"/>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90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4291" y="1164248"/>
            <a:ext cx="3837709" cy="2815003"/>
            <a:chOff x="1073700" y="974994"/>
            <a:chExt cx="3837709" cy="2815003"/>
          </a:xfrm>
        </p:grpSpPr>
        <p:grpSp>
          <p:nvGrpSpPr>
            <p:cNvPr id="14" name="Google Shape;1512;p41">
              <a:extLst>
                <a:ext uri="{FF2B5EF4-FFF2-40B4-BE49-F238E27FC236}">
                  <a16:creationId xmlns:a16="http://schemas.microsoft.com/office/drawing/2014/main" id="{C0FF7928-E396-4833-A4BE-01C4994FF2EE}"/>
                </a:ext>
              </a:extLst>
            </p:cNvPr>
            <p:cNvGrpSpPr/>
            <p:nvPr/>
          </p:nvGrpSpPr>
          <p:grpSpPr>
            <a:xfrm>
              <a:off x="1073700" y="974994"/>
              <a:ext cx="3837709" cy="2086206"/>
              <a:chOff x="6332670" y="5663946"/>
              <a:chExt cx="856627" cy="594715"/>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7" name="Google Shape;1519;p41">
                <a:extLst>
                  <a:ext uri="{FF2B5EF4-FFF2-40B4-BE49-F238E27FC236}">
                    <a16:creationId xmlns:a16="http://schemas.microsoft.com/office/drawing/2014/main" id="{9981564A-BD4D-4E63-B82C-8B781E442CF0}"/>
                  </a:ext>
                </a:extLst>
              </p:cNvPr>
              <p:cNvGrpSpPr/>
              <p:nvPr/>
            </p:nvGrpSpPr>
            <p:grpSpPr>
              <a:xfrm>
                <a:off x="6392364" y="6072860"/>
                <a:ext cx="796933" cy="185801"/>
                <a:chOff x="3321050" y="1066800"/>
                <a:chExt cx="6505573" cy="1508125"/>
              </a:xfrm>
            </p:grpSpPr>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5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938613"/>
                <a:ext cx="3376200" cy="855130"/>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r>
                            <a:rPr lang="en-US" b="0" i="1" smtClean="0">
                              <a:solidFill>
                                <a:srgbClr val="28324A"/>
                              </a:solidFill>
                              <a:latin typeface="Cambria Math" panose="02040503050406030204" pitchFamily="18" charset="0"/>
                              <a:sym typeface="Source Sans Pro"/>
                            </a:rPr>
                            <m:t>𝑓</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938613"/>
                <a:ext cx="3376200" cy="85513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96876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4291" y="1164248"/>
            <a:ext cx="3837709" cy="2815003"/>
            <a:chOff x="1073700" y="974994"/>
            <a:chExt cx="3837709" cy="2815003"/>
          </a:xfrm>
        </p:grpSpPr>
        <p:grpSp>
          <p:nvGrpSpPr>
            <p:cNvPr id="14" name="Google Shape;1512;p41">
              <a:extLst>
                <a:ext uri="{FF2B5EF4-FFF2-40B4-BE49-F238E27FC236}">
                  <a16:creationId xmlns:a16="http://schemas.microsoft.com/office/drawing/2014/main" id="{C0FF7928-E396-4833-A4BE-01C4994FF2EE}"/>
                </a:ext>
              </a:extLst>
            </p:cNvPr>
            <p:cNvGrpSpPr/>
            <p:nvPr/>
          </p:nvGrpSpPr>
          <p:grpSpPr>
            <a:xfrm>
              <a:off x="1073700" y="974994"/>
              <a:ext cx="3837709" cy="2086206"/>
              <a:chOff x="6332670" y="5663946"/>
              <a:chExt cx="856627" cy="594715"/>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mc:AlternateContent xmlns:mc="http://schemas.openxmlformats.org/markup-compatibility/2006">
              <mc:Choice xmlns:a14="http://schemas.microsoft.com/office/drawing/2010/main" Requires="a14">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m:t>
                          </m:r>
                          <m:r>
                            <a:rPr lang="en-US" b="1" i="1" smtClean="0">
                              <a:solidFill>
                                <a:srgbClr val="FFFFFF"/>
                              </a:solidFill>
                              <a:latin typeface="Cambria Math" panose="02040503050406030204" pitchFamily="18" charset="0"/>
                              <a:ea typeface="Source Sans Pro"/>
                              <a:cs typeface="Source Sans Pro"/>
                              <a:sym typeface="Source Sans Pro"/>
                            </a:rPr>
                            <m:t>𝒎</m:t>
                          </m:r>
                          <m:r>
                            <a:rPr lang="en-US" b="1" i="1" smtClean="0">
                              <a:solidFill>
                                <a:srgbClr val="FFFFFF"/>
                              </a:solidFill>
                              <a:latin typeface="Cambria Math" panose="02040503050406030204" pitchFamily="18" charset="0"/>
                              <a:ea typeface="Source Sans Pro"/>
                              <a:cs typeface="Source Sans Pro"/>
                              <a:sym typeface="Source Sans Pro"/>
                            </a:rPr>
                            <m:t>)</m:t>
                          </m:r>
                        </m:oMath>
                      </a14:m>
                      <a:r>
                        <a:rPr lang="en-US" b="1" dirty="0">
                          <a:solidFill>
                            <a:srgbClr val="FFFFFF"/>
                          </a:solidFill>
                          <a:latin typeface="Source Sans Pro"/>
                          <a:ea typeface="Source Sans Pro"/>
                          <a:cs typeface="Source Sans Pro"/>
                          <a:sym typeface="Source Sans Pro"/>
                        </a:rPr>
                        <a:t> </a:t>
                      </a:r>
                    </a:p>
                  </p:txBody>
                </p:sp>
              </mc:Choice>
              <mc:Fallback>
                <p:sp>
                  <p:nvSpPr>
                    <p:cNvPr id="22" name="Google Shape;1514;p41">
                      <a:extLst>
                        <a:ext uri="{FF2B5EF4-FFF2-40B4-BE49-F238E27FC236}">
                          <a16:creationId xmlns:a16="http://schemas.microsoft.com/office/drawing/2014/main" id="{2BA828A8-D99D-4910-85CE-A9E14C624AED}"/>
                        </a:ext>
                      </a:extLst>
                    </p:cNvPr>
                    <p:cNvSpPr>
                      <a:spLocks noRot="1" noChangeAspect="1" noMove="1" noResize="1" noEditPoints="1" noAdjustHandles="1" noChangeArrowheads="1" noChangeShapeType="1" noTextEdit="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blipFill>
                      <a:blip r:embed="rId3"/>
                      <a:stretch>
                        <a:fillRect/>
                      </a:stretch>
                    </a:blipFill>
                    <a:ln>
                      <a:noFill/>
                    </a:ln>
                  </p:spPr>
                  <p:txBody>
                    <a:bodyPr/>
                    <a:lstStyle/>
                    <a:p>
                      <a:r>
                        <a:rPr lang="en-US">
                          <a:noFill/>
                        </a:rPr>
                        <a:t> </a:t>
                      </a:r>
                    </a:p>
                  </p:txBody>
                </p:sp>
              </mc:Fallback>
            </mc:AlternateContent>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7" name="Google Shape;1519;p41">
                <a:extLst>
                  <a:ext uri="{FF2B5EF4-FFF2-40B4-BE49-F238E27FC236}">
                    <a16:creationId xmlns:a16="http://schemas.microsoft.com/office/drawing/2014/main" id="{9981564A-BD4D-4E63-B82C-8B781E442CF0}"/>
                  </a:ext>
                </a:extLst>
              </p:cNvPr>
              <p:cNvGrpSpPr/>
              <p:nvPr/>
            </p:nvGrpSpPr>
            <p:grpSpPr>
              <a:xfrm>
                <a:off x="6392364" y="6072860"/>
                <a:ext cx="796933" cy="185801"/>
                <a:chOff x="3321050" y="1066800"/>
                <a:chExt cx="6505573" cy="1508125"/>
              </a:xfrm>
            </p:grpSpPr>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743551"/>
                <a:ext cx="3376200" cy="1643049"/>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1</m:t>
                          </m:r>
                        </m:sub>
                      </m:sSub>
                      <m:d>
                        <m:dPr>
                          <m:ctrlPr>
                            <a:rPr lang="en-US" b="0" i="1" smtClean="0">
                              <a:solidFill>
                                <a:srgbClr val="28324A"/>
                              </a:solidFill>
                              <a:latin typeface="Cambria Math" panose="02040503050406030204" pitchFamily="18" charset="0"/>
                              <a:ea typeface="Source Sans Pro"/>
                              <a:cs typeface="Source Sans Pro"/>
                              <a:sym typeface="Source Sans Pro"/>
                            </a:rPr>
                          </m:ctrlPr>
                        </m:dPr>
                        <m:e>
                          <m:r>
                            <a:rPr lang="en-US" b="0" i="1" smtClean="0">
                              <a:solidFill>
                                <a:srgbClr val="28324A"/>
                              </a:solidFill>
                              <a:latin typeface="Cambria Math" panose="02040503050406030204" pitchFamily="18" charset="0"/>
                              <a:ea typeface="Source Sans Pro"/>
                              <a:cs typeface="Source Sans Pro"/>
                              <a:sym typeface="Source Sans Pro"/>
                            </a:rPr>
                            <m:t>𝑦</m:t>
                          </m:r>
                        </m:e>
                        <m:e>
                          <m:r>
                            <a:rPr lang="en-US" b="0" i="1" smtClean="0">
                              <a:solidFill>
                                <a:srgbClr val="28324A"/>
                              </a:solidFill>
                              <a:latin typeface="Cambria Math" panose="02040503050406030204" pitchFamily="18" charset="0"/>
                              <a:ea typeface="Source Sans Pro"/>
                              <a:cs typeface="Source Sans Pro"/>
                              <a:sym typeface="Source Sans Pro"/>
                            </a:rPr>
                            <m:t>𝑥</m:t>
                          </m:r>
                        </m:e>
                      </m:d>
                      <m:r>
                        <a:rPr lang="en-US" b="0" i="1" smtClean="0">
                          <a:solidFill>
                            <a:srgbClr val="28324A"/>
                          </a:solidFill>
                          <a:latin typeface="Cambria Math" panose="02040503050406030204" pitchFamily="18" charset="0"/>
                          <a:ea typeface="Source Sans Pro"/>
                          <a:cs typeface="Source Sans Pro"/>
                          <a:sym typeface="Source Sans Pro"/>
                        </a:rPr>
                        <m:t>=</m:t>
                      </m:r>
                      <m:nary>
                        <m:naryPr>
                          <m:chr m:val="∑"/>
                          <m:supHide m:val="on"/>
                          <m:ctrlPr>
                            <a:rPr lang="en-US" b="0" i="1" smtClean="0">
                              <a:solidFill>
                                <a:srgbClr val="28324A"/>
                              </a:solidFill>
                              <a:latin typeface="Cambria Math" panose="02040503050406030204" pitchFamily="18" charset="0"/>
                              <a:ea typeface="Source Sans Pro"/>
                              <a:sym typeface="Source Sans Pro"/>
                            </a:rPr>
                          </m:ctrlPr>
                        </m:naryPr>
                        <m:sub>
                          <m:r>
                            <m:rPr>
                              <m:brk m:alnAt="7"/>
                            </m:rPr>
                            <a:rPr lang="en-US" b="0" i="1" smtClean="0">
                              <a:solidFill>
                                <a:srgbClr val="28324A"/>
                              </a:solidFill>
                              <a:latin typeface="Cambria Math" panose="02040503050406030204" pitchFamily="18" charset="0"/>
                              <a:ea typeface="Source Sans Pro"/>
                              <a:sym typeface="Source Sans Pro"/>
                            </a:rPr>
                            <m:t>𝑘</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sym typeface="Source Sans Pro"/>
                            </a:rPr>
                            <m:t>ℤ</m:t>
                          </m:r>
                        </m:sub>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sSub>
                            <m:sSubPr>
                              <m:ctrlPr>
                                <a:rPr lang="en-US" i="1">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1</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𝑓</m:t>
                              </m:r>
                            </m:e>
                            <m:sub>
                              <m:r>
                                <a:rPr lang="en-US" b="0" i="1" smtClean="0">
                                  <a:solidFill>
                                    <a:srgbClr val="28324A"/>
                                  </a:solidFill>
                                  <a:latin typeface="Cambria Math" panose="02040503050406030204" pitchFamily="18" charset="0"/>
                                  <a:ea typeface="Source Sans Pro"/>
                                  <a:sym typeface="Source Sans Pro"/>
                                </a:rPr>
                                <m:t>1</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743551"/>
                <a:ext cx="3376200" cy="1643049"/>
              </a:xfrm>
              <a:prstGeom prst="rect">
                <a:avLst/>
              </a:prstGeom>
              <a:blipFill>
                <a:blip r:embed="rId4"/>
                <a:stretch>
                  <a:fillRect t="-40370" b="-259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76538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grpSp>
        <p:nvGrpSpPr>
          <p:cNvPr id="14" name="Google Shape;1512;p41">
            <a:extLst>
              <a:ext uri="{FF2B5EF4-FFF2-40B4-BE49-F238E27FC236}">
                <a16:creationId xmlns:a16="http://schemas.microsoft.com/office/drawing/2014/main" id="{C0FF7928-E396-4833-A4BE-01C4994FF2EE}"/>
              </a:ext>
            </a:extLst>
          </p:cNvPr>
          <p:cNvGrpSpPr/>
          <p:nvPr/>
        </p:nvGrpSpPr>
        <p:grpSpPr>
          <a:xfrm>
            <a:off x="734291" y="1164241"/>
            <a:ext cx="3837709" cy="1368989"/>
            <a:chOff x="6332670" y="5663946"/>
            <a:chExt cx="856627" cy="390258"/>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mc:AlternateContent xmlns:mc="http://schemas.openxmlformats.org/markup-compatibility/2006">
            <mc:Choice xmlns:a14="http://schemas.microsoft.com/office/drawing/2010/main" Requires="a14">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 </a:t>
                    </a:r>
                    <a14:m>
                      <m:oMath xmlns:m="http://schemas.openxmlformats.org/officeDocument/2006/math">
                        <m:r>
                          <a:rPr lang="en-US" b="1" i="0" smtClean="0">
                            <a:solidFill>
                              <a:srgbClr val="FFFFFF"/>
                            </a:solidFill>
                            <a:latin typeface="Cambria Math" panose="02040503050406030204" pitchFamily="18" charset="0"/>
                            <a:ea typeface="Source Sans Pro"/>
                            <a:cs typeface="Source Sans Pro"/>
                            <a:sym typeface="Source Sans Pro"/>
                          </a:rPr>
                          <m:t>(</m:t>
                        </m:r>
                        <m:r>
                          <a:rPr lang="en-US" b="1" i="1" smtClean="0">
                            <a:solidFill>
                              <a:srgbClr val="FFFFFF"/>
                            </a:solidFill>
                            <a:latin typeface="Cambria Math" panose="02040503050406030204" pitchFamily="18" charset="0"/>
                            <a:ea typeface="Source Sans Pro"/>
                            <a:cs typeface="Source Sans Pro"/>
                            <a:sym typeface="Source Sans Pro"/>
                          </a:rPr>
                          <m:t>𝜼</m:t>
                        </m:r>
                        <m:r>
                          <a:rPr lang="en-US" b="1" i="1" smtClean="0">
                            <a:solidFill>
                              <a:srgbClr val="FFFFFF"/>
                            </a:solidFill>
                            <a:latin typeface="Cambria Math" panose="02040503050406030204" pitchFamily="18" charset="0"/>
                            <a:ea typeface="Source Sans Pro"/>
                            <a:cs typeface="Source Sans Pro"/>
                            <a:sym typeface="Source Sans Pro"/>
                          </a:rPr>
                          <m:t>)</m:t>
                        </m:r>
                      </m:oMath>
                    </a14:m>
                    <a:endParaRPr lang="en-US" b="1" dirty="0">
                      <a:solidFill>
                        <a:srgbClr val="FFFFFF"/>
                      </a:solidFill>
                      <a:latin typeface="Source Sans Pro"/>
                      <a:ea typeface="Source Sans Pro"/>
                      <a:cs typeface="Source Sans Pro"/>
                      <a:sym typeface="Source Sans Pro"/>
                    </a:endParaRPr>
                  </a:p>
                </p:txBody>
              </p:sp>
            </mc:Choice>
            <mc:Fallback>
              <p:sp>
                <p:nvSpPr>
                  <p:cNvPr id="20" name="Google Shape;1517;p41">
                    <a:extLst>
                      <a:ext uri="{FF2B5EF4-FFF2-40B4-BE49-F238E27FC236}">
                        <a16:creationId xmlns:a16="http://schemas.microsoft.com/office/drawing/2014/main" id="{E6385AEB-A536-4DE2-BA88-67E3DA34792B}"/>
                      </a:ext>
                    </a:extLst>
                  </p:cNvPr>
                  <p:cNvSpPr>
                    <a:spLocks noRot="1" noChangeAspect="1" noMove="1" noResize="1" noEditPoints="1" noAdjustHandles="1" noChangeArrowheads="1" noChangeShapeType="1" noTextEdit="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blipFill>
                    <a:blip r:embed="rId3"/>
                    <a:stretch>
                      <a:fillRect/>
                    </a:stretch>
                  </a:blipFill>
                  <a:ln>
                    <a:noFill/>
                  </a:ln>
                </p:spPr>
                <p:txBody>
                  <a:bodyPr/>
                  <a:lstStyle/>
                  <a:p>
                    <a:r>
                      <a:rPr lang="en-US">
                        <a:noFill/>
                      </a:rPr>
                      <a:t> </a:t>
                    </a:r>
                  </a:p>
                </p:txBody>
              </p:sp>
            </mc:Fallback>
          </mc:AlternateContent>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743551"/>
                <a:ext cx="3376200" cy="1643049"/>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2</m:t>
                          </m:r>
                        </m:sub>
                      </m:sSub>
                      <m:d>
                        <m:dPr>
                          <m:ctrlPr>
                            <a:rPr lang="en-US" b="0" i="1" smtClean="0">
                              <a:solidFill>
                                <a:srgbClr val="28324A"/>
                              </a:solidFill>
                              <a:latin typeface="Cambria Math" panose="02040503050406030204" pitchFamily="18" charset="0"/>
                              <a:ea typeface="Source Sans Pro"/>
                              <a:cs typeface="Source Sans Pro"/>
                              <a:sym typeface="Source Sans Pro"/>
                            </a:rPr>
                          </m:ctrlPr>
                        </m:dPr>
                        <m:e>
                          <m:r>
                            <a:rPr lang="en-US" b="0" i="1" smtClean="0">
                              <a:solidFill>
                                <a:srgbClr val="28324A"/>
                              </a:solidFill>
                              <a:latin typeface="Cambria Math" panose="02040503050406030204" pitchFamily="18" charset="0"/>
                              <a:ea typeface="Source Sans Pro"/>
                              <a:cs typeface="Source Sans Pro"/>
                              <a:sym typeface="Source Sans Pro"/>
                            </a:rPr>
                            <m:t>𝑦</m:t>
                          </m:r>
                        </m:e>
                        <m:e>
                          <m:r>
                            <a:rPr lang="en-US" b="0" i="1" smtClean="0">
                              <a:solidFill>
                                <a:srgbClr val="28324A"/>
                              </a:solidFill>
                              <a:latin typeface="Cambria Math" panose="02040503050406030204" pitchFamily="18" charset="0"/>
                              <a:ea typeface="Source Sans Pro"/>
                              <a:cs typeface="Source Sans Pro"/>
                              <a:sym typeface="Source Sans Pro"/>
                            </a:rPr>
                            <m:t>𝑥</m:t>
                          </m:r>
                        </m:e>
                      </m:d>
                      <m:r>
                        <a:rPr lang="en-US" b="0" i="1" smtClean="0">
                          <a:solidFill>
                            <a:srgbClr val="28324A"/>
                          </a:solidFill>
                          <a:latin typeface="Cambria Math" panose="02040503050406030204" pitchFamily="18" charset="0"/>
                          <a:ea typeface="Source Sans Pro"/>
                          <a:cs typeface="Source Sans Pro"/>
                          <a:sym typeface="Source Sans Pro"/>
                        </a:rPr>
                        <m:t>=</m:t>
                      </m:r>
                      <m:nary>
                        <m:naryPr>
                          <m:chr m:val="∑"/>
                          <m:ctrlPr>
                            <a:rPr lang="en-US" b="0" i="1" smtClean="0">
                              <a:solidFill>
                                <a:srgbClr val="28324A"/>
                              </a:solidFill>
                              <a:latin typeface="Cambria Math" panose="02040503050406030204" pitchFamily="18" charset="0"/>
                              <a:ea typeface="Source Sans Pro"/>
                              <a:sym typeface="Source Sans Pro"/>
                            </a:rPr>
                          </m:ctrlPr>
                        </m:naryPr>
                        <m:sub>
                          <m:r>
                            <m:rPr>
                              <m:brk m:alnAt="7"/>
                            </m:rPr>
                            <a:rPr lang="en-US" b="0" i="1" smtClean="0">
                              <a:solidFill>
                                <a:srgbClr val="28324A"/>
                              </a:solidFill>
                              <a:latin typeface="Cambria Math" panose="02040503050406030204" pitchFamily="18" charset="0"/>
                              <a:ea typeface="Source Sans Pro"/>
                              <a:sym typeface="Source Sans Pro"/>
                            </a:rPr>
                            <m:t>𝑘</m:t>
                          </m:r>
                          <m:r>
                            <a:rPr lang="en-US" b="0" i="1" smtClean="0">
                              <a:solidFill>
                                <a:srgbClr val="28324A"/>
                              </a:solidFill>
                              <a:latin typeface="Cambria Math" panose="02040503050406030204" pitchFamily="18" charset="0"/>
                              <a:ea typeface="Source Sans Pro"/>
                              <a:sym typeface="Source Sans Pro"/>
                            </a:rPr>
                            <m:t>=</m:t>
                          </m:r>
                          <m:r>
                            <m:rPr>
                              <m:brk m:alnAt="7"/>
                            </m:rPr>
                            <a:rPr lang="en-US" b="0" i="1" smtClean="0">
                              <a:solidFill>
                                <a:srgbClr val="28324A"/>
                              </a:solidFill>
                              <a:latin typeface="Cambria Math" panose="02040503050406030204" pitchFamily="18" charset="0"/>
                              <a:ea typeface="Source Sans Pro"/>
                              <a:sym typeface="Source Sans Pro"/>
                            </a:rPr>
                            <m:t>1</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𝜂</m:t>
                          </m:r>
                        </m:sub>
                        <m:sup>
                          <m:r>
                            <a:rPr lang="en-US" b="0" i="1" smtClean="0">
                              <a:solidFill>
                                <a:srgbClr val="28324A"/>
                              </a:solidFill>
                              <a:latin typeface="Cambria Math" panose="02040503050406030204" pitchFamily="18" charset="0"/>
                              <a:ea typeface="Source Sans Pro"/>
                              <a:sym typeface="Source Sans Pro"/>
                            </a:rPr>
                            <m:t>𝜂</m:t>
                          </m:r>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sSub>
                            <m:sSubPr>
                              <m:ctrlPr>
                                <a:rPr lang="en-US" i="1">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2</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𝑓</m:t>
                              </m:r>
                            </m:e>
                            <m:sub>
                              <m:r>
                                <a:rPr lang="en-US" b="0" i="1" smtClean="0">
                                  <a:solidFill>
                                    <a:srgbClr val="28324A"/>
                                  </a:solidFill>
                                  <a:latin typeface="Cambria Math" panose="02040503050406030204" pitchFamily="18" charset="0"/>
                                  <a:ea typeface="Source Sans Pro"/>
                                  <a:sym typeface="Source Sans Pro"/>
                                </a:rPr>
                                <m:t>2</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743551"/>
                <a:ext cx="3376200" cy="1643049"/>
              </a:xfrm>
              <a:prstGeom prst="rect">
                <a:avLst/>
              </a:prstGeom>
              <a:blipFill>
                <a:blip r:embed="rId4"/>
                <a:stretch>
                  <a:fillRect/>
                </a:stretch>
              </a:blipFill>
              <a:ln>
                <a:noFill/>
              </a:ln>
            </p:spPr>
            <p:txBody>
              <a:bodyPr/>
              <a:lstStyle/>
              <a:p>
                <a:r>
                  <a:rPr lang="en-US">
                    <a:noFill/>
                  </a:rPr>
                  <a:t> </a:t>
                </a:r>
              </a:p>
            </p:txBody>
          </p:sp>
        </mc:Fallback>
      </mc:AlternateContent>
      <p:sp>
        <p:nvSpPr>
          <p:cNvPr id="28" name="Google Shape;1520;p41">
            <a:extLst>
              <a:ext uri="{FF2B5EF4-FFF2-40B4-BE49-F238E27FC236}">
                <a16:creationId xmlns:a16="http://schemas.microsoft.com/office/drawing/2014/main" id="{E5126FE6-C50C-4542-B0DE-43241FD0116D}"/>
              </a:ext>
            </a:extLst>
          </p:cNvPr>
          <p:cNvSpPr/>
          <p:nvPr/>
        </p:nvSpPr>
        <p:spPr>
          <a:xfrm>
            <a:off x="1001722" y="259868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30" name="Google Shape;1517;p41">
            <a:extLst>
              <a:ext uri="{FF2B5EF4-FFF2-40B4-BE49-F238E27FC236}">
                <a16:creationId xmlns:a16="http://schemas.microsoft.com/office/drawing/2014/main" id="{B8535976-DF19-4201-89D2-AB375C09E114}"/>
              </a:ext>
            </a:extLst>
          </p:cNvPr>
          <p:cNvSpPr/>
          <p:nvPr/>
        </p:nvSpPr>
        <p:spPr>
          <a:xfrm flipH="1">
            <a:off x="737283" y="3326949"/>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31" name="Google Shape;1518;p41">
            <a:extLst>
              <a:ext uri="{FF2B5EF4-FFF2-40B4-BE49-F238E27FC236}">
                <a16:creationId xmlns:a16="http://schemas.microsoft.com/office/drawing/2014/main" id="{A86BEF99-D5F2-4962-A661-C267FC0017D6}"/>
              </a:ext>
            </a:extLst>
          </p:cNvPr>
          <p:cNvSpPr/>
          <p:nvPr/>
        </p:nvSpPr>
        <p:spPr>
          <a:xfrm flipH="1">
            <a:off x="3878134" y="3645132"/>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2" name="Google Shape;1521;p41">
            <a:extLst>
              <a:ext uri="{FF2B5EF4-FFF2-40B4-BE49-F238E27FC236}">
                <a16:creationId xmlns:a16="http://schemas.microsoft.com/office/drawing/2014/main" id="{76699367-0942-4D79-B78B-6600865616B6}"/>
              </a:ext>
            </a:extLst>
          </p:cNvPr>
          <p:cNvSpPr/>
          <p:nvPr/>
        </p:nvSpPr>
        <p:spPr>
          <a:xfrm>
            <a:off x="1001722" y="291633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9387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17" name="Google Shape;1519;p41">
            <a:extLst>
              <a:ext uri="{FF2B5EF4-FFF2-40B4-BE49-F238E27FC236}">
                <a16:creationId xmlns:a16="http://schemas.microsoft.com/office/drawing/2014/main" id="{9981564A-BD4D-4E63-B82C-8B781E442CF0}"/>
              </a:ext>
            </a:extLst>
          </p:cNvPr>
          <p:cNvGrpSpPr/>
          <p:nvPr/>
        </p:nvGrpSpPr>
        <p:grpSpPr>
          <a:xfrm>
            <a:off x="1001718" y="2598677"/>
            <a:ext cx="3570278" cy="651773"/>
            <a:chOff x="3321050" y="1066800"/>
            <a:chExt cx="6505573" cy="1508125"/>
          </a:xfrm>
        </p:grpSpPr>
        <mc:AlternateContent xmlns:mc="http://schemas.openxmlformats.org/markup-compatibility/2006">
          <mc:Choice xmlns:a14="http://schemas.microsoft.com/office/drawing/2010/main" Requires="a14">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 </a:t>
                  </a: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smtClean="0">
                              <a:solidFill>
                                <a:srgbClr val="FFFFFF"/>
                              </a:solidFill>
                              <a:latin typeface="Cambria Math" panose="02040503050406030204" pitchFamily="18" charset="0"/>
                              <a:ea typeface="Source Sans Pro"/>
                              <a:cs typeface="Source Sans Pro"/>
                              <a:sym typeface="Source Sans Pro"/>
                            </a:rPr>
                          </m:ctrlPr>
                        </m:sSubPr>
                        <m:e>
                          <m:r>
                            <a:rPr lang="en-US" b="1" i="1" smtClean="0">
                              <a:solidFill>
                                <a:srgbClr val="FFFFFF"/>
                              </a:solidFill>
                              <a:latin typeface="Cambria Math" panose="02040503050406030204" pitchFamily="18" charset="0"/>
                              <a:ea typeface="Source Sans Pro"/>
                              <a:cs typeface="Source Sans Pro"/>
                              <a:sym typeface="Source Sans Pro"/>
                            </a:rPr>
                            <m:t>𝑱</m:t>
                          </m:r>
                        </m:e>
                        <m:sub>
                          <m:r>
                            <a:rPr lang="en-US" b="1" i="1" smtClean="0">
                              <a:solidFill>
                                <a:srgbClr val="FFFFFF"/>
                              </a:solidFill>
                              <a:latin typeface="Cambria Math" panose="02040503050406030204" pitchFamily="18" charset="0"/>
                              <a:ea typeface="Source Sans Pro"/>
                              <a:cs typeface="Source Sans Pro"/>
                              <a:sym typeface="Source Sans Pro"/>
                            </a:rPr>
                            <m:t>𝒅</m:t>
                          </m:r>
                        </m:sub>
                      </m:sSub>
                      <m:r>
                        <a:rPr lang="en-US" b="1" i="1" smtClean="0">
                          <a:solidFill>
                            <a:srgbClr val="FFFFFF"/>
                          </a:solidFill>
                          <a:latin typeface="Cambria Math" panose="02040503050406030204" pitchFamily="18" charset="0"/>
                          <a:ea typeface="Source Sans Pro"/>
                          <a:cs typeface="Source Sans Pro"/>
                          <a:sym typeface="Source Sans Pro"/>
                        </a:rPr>
                        <m:t>)</m:t>
                      </m:r>
                    </m:oMath>
                  </a14:m>
                  <a:endParaRPr lang="en-US" b="1" dirty="0">
                    <a:solidFill>
                      <a:srgbClr val="FFFFFF"/>
                    </a:solidFill>
                    <a:latin typeface="Source Sans Pro"/>
                    <a:ea typeface="Source Sans Pro"/>
                    <a:cs typeface="Source Sans Pro"/>
                    <a:sym typeface="Source Sans Pro"/>
                  </a:endParaRPr>
                </a:p>
              </p:txBody>
            </p:sp>
          </mc:Choice>
          <mc:Fallback>
            <p:sp>
              <p:nvSpPr>
                <p:cNvPr id="18" name="Google Shape;1520;p41">
                  <a:extLst>
                    <a:ext uri="{FF2B5EF4-FFF2-40B4-BE49-F238E27FC236}">
                      <a16:creationId xmlns:a16="http://schemas.microsoft.com/office/drawing/2014/main" id="{3303B0E6-4F08-4413-B1E0-AF8F62759E13}"/>
                    </a:ext>
                  </a:extLst>
                </p:cNvPr>
                <p:cNvSpPr>
                  <a:spLocks noRot="1" noChangeAspect="1" noMove="1" noResize="1" noEditPoints="1" noAdjustHandles="1" noChangeArrowheads="1" noChangeShapeType="1" noTextEdit="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blipFill>
                  <a:blip r:embed="rId3"/>
                  <a:stretch>
                    <a:fillRect/>
                  </a:stretch>
                </a:blipFill>
                <a:ln>
                  <a:noFill/>
                </a:ln>
              </p:spPr>
              <p:txBody>
                <a:bodyPr/>
                <a:lstStyle/>
                <a:p>
                  <a:r>
                    <a:rPr lang="en-US">
                      <a:noFill/>
                    </a:rPr>
                    <a:t> </a:t>
                  </a:r>
                </a:p>
              </p:txBody>
            </p:sp>
          </mc:Fallback>
        </mc:AlternateContent>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030517" y="1311360"/>
                <a:ext cx="3376200" cy="2528098"/>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i="1" smtClean="0">
                              <a:solidFill>
                                <a:srgbClr val="28324A"/>
                              </a:solidFill>
                              <a:latin typeface="Cambria Math" panose="02040503050406030204" pitchFamily="18" charset="0"/>
                              <a:ea typeface="Source Sans Pro"/>
                              <a:cs typeface="Source Sans Pro"/>
                              <a:sym typeface="Source Sans Pro"/>
                            </a:rPr>
                          </m:ctrlPr>
                        </m:sSubPr>
                        <m:e>
                          <m:r>
                            <a:rPr lang="en-US" i="1">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3</m:t>
                          </m:r>
                        </m:sub>
                      </m:sSub>
                      <m:d>
                        <m:dPr>
                          <m:ctrlPr>
                            <a:rPr lang="en-US" i="1">
                              <a:solidFill>
                                <a:srgbClr val="28324A"/>
                              </a:solidFill>
                              <a:latin typeface="Cambria Math" panose="02040503050406030204" pitchFamily="18" charset="0"/>
                              <a:ea typeface="Source Sans Pro"/>
                              <a:cs typeface="Source Sans Pro"/>
                              <a:sym typeface="Source Sans Pro"/>
                            </a:rPr>
                          </m:ctrlPr>
                        </m:dPr>
                        <m:e>
                          <m:r>
                            <a:rPr lang="en-US" i="1">
                              <a:solidFill>
                                <a:srgbClr val="28324A"/>
                              </a:solidFill>
                              <a:latin typeface="Cambria Math" panose="02040503050406030204" pitchFamily="18" charset="0"/>
                              <a:ea typeface="Source Sans Pro"/>
                              <a:cs typeface="Source Sans Pro"/>
                              <a:sym typeface="Source Sans Pro"/>
                            </a:rPr>
                            <m:t>𝑦</m:t>
                          </m:r>
                        </m:e>
                        <m:e>
                          <m:r>
                            <a:rPr lang="en-US" i="1">
                              <a:solidFill>
                                <a:srgbClr val="28324A"/>
                              </a:solidFill>
                              <a:latin typeface="Cambria Math" panose="02040503050406030204" pitchFamily="18" charset="0"/>
                              <a:ea typeface="Source Sans Pro"/>
                              <a:cs typeface="Source Sans Pro"/>
                              <a:sym typeface="Source Sans Pro"/>
                            </a:rPr>
                            <m:t>𝑥</m:t>
                          </m:r>
                        </m:e>
                      </m:d>
                      <m:r>
                        <a:rPr lang="en-US" i="1">
                          <a:solidFill>
                            <a:srgbClr val="28324A"/>
                          </a:solidFill>
                          <a:latin typeface="Cambria Math" panose="02040503050406030204" pitchFamily="18" charset="0"/>
                          <a:ea typeface="Source Sans Pro"/>
                          <a:cs typeface="Source Sans Pro"/>
                          <a:sym typeface="Source Sans Pro"/>
                        </a:rPr>
                        <m:t>=</m:t>
                      </m:r>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smtClean="0">
                                  <a:solidFill>
                                    <a:srgbClr val="28324A"/>
                                  </a:solidFill>
                                  <a:latin typeface="Cambria Math" panose="02040503050406030204" pitchFamily="18" charset="0"/>
                                  <a:ea typeface="Source Sans Pro"/>
                                  <a:sym typeface="Source Sans Pro"/>
                                </a:rPr>
                              </m:ctrlPr>
                            </m:sSubSupPr>
                            <m:e>
                              <m:r>
                                <a:rPr lang="en-US" b="0" i="1" smtClean="0">
                                  <a:solidFill>
                                    <a:srgbClr val="28324A"/>
                                  </a:solidFill>
                                  <a:latin typeface="Cambria Math" panose="02040503050406030204" pitchFamily="18" charset="0"/>
                                  <a:ea typeface="Source Sans Pro"/>
                                  <a:sym typeface="Source Sans Pro"/>
                                </a:rPr>
                                <m:t>𝐷</m:t>
                              </m:r>
                            </m:e>
                            <m:sub>
                              <m:r>
                                <a:rPr lang="en-US" b="0" i="1" smtClean="0">
                                  <a:solidFill>
                                    <a:srgbClr val="28324A"/>
                                  </a:solidFill>
                                  <a:latin typeface="Cambria Math" panose="02040503050406030204" pitchFamily="18" charset="0"/>
                                  <a:ea typeface="Source Sans Pro"/>
                                  <a:sym typeface="Source Sans Pro"/>
                                </a:rPr>
                                <m:t>𝑚</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𝑘</m:t>
                              </m:r>
                            </m:sub>
                            <m:sup>
                              <m:r>
                                <a:rPr lang="en-US" b="0" i="1" smtClean="0">
                                  <a:solidFill>
                                    <a:srgbClr val="28324A"/>
                                  </a:solidFill>
                                  <a:latin typeface="Cambria Math" panose="02040503050406030204" pitchFamily="18" charset="0"/>
                                  <a:ea typeface="Source Sans Pro"/>
                                  <a:sym typeface="Source Sans Pro"/>
                                </a:rPr>
                                <m:t>∗</m:t>
                              </m:r>
                            </m:sup>
                          </m:sSubSup>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3</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a:solidFill>
                                    <a:srgbClr val="28324A"/>
                                  </a:solidFill>
                                  <a:latin typeface="Cambria Math" panose="02040503050406030204" pitchFamily="18" charset="0"/>
                                  <a:ea typeface="Source Sans Pro"/>
                                  <a:sym typeface="Source Sans Pro"/>
                                </a:rPr>
                              </m:ctrlPr>
                            </m:sSubSup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𝑉</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US" b="0" dirty="0">
                  <a:solidFill>
                    <a:srgbClr val="28324A"/>
                  </a:solidFill>
                  <a:latin typeface="Source Sans Pro"/>
                  <a:ea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𝑉</m:t>
                          </m:r>
                        </m:e>
                        <m:sub>
                          <m:r>
                            <a:rPr lang="en-US" b="0" i="1" smtClean="0">
                              <a:solidFill>
                                <a:srgbClr val="28324A"/>
                              </a:solidFill>
                              <a:latin typeface="Cambria Math" panose="02040503050406030204" pitchFamily="18" charset="0"/>
                              <a:ea typeface="Source Sans Pro"/>
                              <a:cs typeface="Source Sans Pro"/>
                              <a:sym typeface="Source Sans Pro"/>
                            </a:rPr>
                            <m:t>𝑚</m:t>
                          </m:r>
                          <m:r>
                            <a:rPr lang="en-US" b="0" i="1" smtClean="0">
                              <a:solidFill>
                                <a:srgbClr val="28324A"/>
                              </a:solidFill>
                              <a:latin typeface="Cambria Math" panose="02040503050406030204" pitchFamily="18" charset="0"/>
                              <a:ea typeface="Source Sans Pro"/>
                              <a:cs typeface="Source Sans Pro"/>
                              <a:sym typeface="Source Sans Pro"/>
                            </a:rPr>
                            <m:t>,</m:t>
                          </m:r>
                          <m:r>
                            <a:rPr lang="en-US" b="0" i="1" smtClean="0">
                              <a:solidFill>
                                <a:srgbClr val="28324A"/>
                              </a:solidFill>
                              <a:latin typeface="Cambria Math" panose="02040503050406030204" pitchFamily="18" charset="0"/>
                              <a:ea typeface="Source Sans Pro"/>
                              <a:cs typeface="Source Sans Pro"/>
                              <a:sym typeface="Source Sans Pro"/>
                            </a:rPr>
                            <m:t>𝑘</m:t>
                          </m:r>
                        </m:sub>
                      </m:sSub>
                      <m:r>
                        <a:rPr lang="en-US" b="0" i="1" smtClean="0">
                          <a:solidFill>
                            <a:srgbClr val="28324A"/>
                          </a:solidFill>
                          <a:latin typeface="Cambria Math" panose="02040503050406030204" pitchFamily="18" charset="0"/>
                          <a:ea typeface="Source Sans Pro"/>
                          <a:cs typeface="Source Sans Pro"/>
                          <a:sym typeface="Source Sans Pro"/>
                        </a:rPr>
                        <m:t>=</m:t>
                      </m:r>
                      <m:nary>
                        <m:naryPr>
                          <m:limLoc m:val="undOvr"/>
                          <m:ctrlPr>
                            <a:rPr lang="en-US" i="1">
                              <a:solidFill>
                                <a:srgbClr val="28324A"/>
                              </a:solidFill>
                              <a:latin typeface="Cambria Math" panose="02040503050406030204" pitchFamily="18" charset="0"/>
                              <a:ea typeface="Source Sans Pro"/>
                              <a:sym typeface="Source Sans Pro"/>
                            </a:rPr>
                          </m:ctrlPr>
                        </m:naryPr>
                        <m:sub>
                          <m:r>
                            <a:rPr lang="en-US" i="1">
                              <a:solidFill>
                                <a:srgbClr val="28324A"/>
                              </a:solidFill>
                              <a:latin typeface="Cambria Math" panose="02040503050406030204" pitchFamily="18" charset="0"/>
                              <a:sym typeface="Source Sans Pro"/>
                            </a:rPr>
                            <m:t>ℝ</m:t>
                          </m:r>
                        </m:sub>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r>
                            <a:rPr lang="en-US" b="0" i="1" smtClean="0">
                              <a:solidFill>
                                <a:srgbClr val="28324A"/>
                              </a:solidFill>
                              <a:latin typeface="Cambria Math" panose="02040503050406030204" pitchFamily="18" charset="0"/>
                              <a:ea typeface="Source Sans Pro"/>
                              <a:sym typeface="Source Sans Pro"/>
                            </a:rPr>
                            <m:t>𝑣</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0</m:t>
                          </m:r>
                          <m:r>
                            <a:rPr lang="en-US" b="0" i="1" smtClean="0">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030517" y="1311360"/>
                <a:ext cx="3376200" cy="2528098"/>
              </a:xfrm>
              <a:prstGeom prst="rect">
                <a:avLst/>
              </a:prstGeom>
              <a:blipFill>
                <a:blip r:embed="rId4"/>
                <a:stretch>
                  <a:fillRect/>
                </a:stretch>
              </a:blipFill>
              <a:ln>
                <a:noFill/>
              </a:ln>
            </p:spPr>
            <p:txBody>
              <a:bodyPr/>
              <a:lstStyle/>
              <a:p>
                <a:r>
                  <a:rPr lang="en-US">
                    <a:noFill/>
                  </a:rPr>
                  <a:t> </a:t>
                </a:r>
              </a:p>
            </p:txBody>
          </p:sp>
        </mc:Fallback>
      </mc:AlternateContent>
      <p:sp>
        <p:nvSpPr>
          <p:cNvPr id="26" name="Google Shape;1517;p41">
            <a:extLst>
              <a:ext uri="{FF2B5EF4-FFF2-40B4-BE49-F238E27FC236}">
                <a16:creationId xmlns:a16="http://schemas.microsoft.com/office/drawing/2014/main" id="{BF2E307B-E324-4B50-890A-454DD6F454CB}"/>
              </a:ext>
            </a:extLst>
          </p:cNvPr>
          <p:cNvSpPr/>
          <p:nvPr/>
        </p:nvSpPr>
        <p:spPr>
          <a:xfrm flipH="1">
            <a:off x="737283" y="3326949"/>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8" name="Google Shape;1518;p41">
            <a:extLst>
              <a:ext uri="{FF2B5EF4-FFF2-40B4-BE49-F238E27FC236}">
                <a16:creationId xmlns:a16="http://schemas.microsoft.com/office/drawing/2014/main" id="{C6C550A6-B67E-434D-8FC0-36948969C407}"/>
              </a:ext>
            </a:extLst>
          </p:cNvPr>
          <p:cNvSpPr/>
          <p:nvPr/>
        </p:nvSpPr>
        <p:spPr>
          <a:xfrm flipH="1">
            <a:off x="3878134" y="3645132"/>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9" name="Google Shape;1517;p41">
            <a:extLst>
              <a:ext uri="{FF2B5EF4-FFF2-40B4-BE49-F238E27FC236}">
                <a16:creationId xmlns:a16="http://schemas.microsoft.com/office/drawing/2014/main" id="{F70EB8D5-3CCF-4C20-9381-490ACE3717C3}"/>
              </a:ext>
            </a:extLst>
          </p:cNvPr>
          <p:cNvSpPr/>
          <p:nvPr/>
        </p:nvSpPr>
        <p:spPr>
          <a:xfrm flipH="1">
            <a:off x="734291" y="1881465"/>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30" name="Google Shape;1518;p41">
            <a:extLst>
              <a:ext uri="{FF2B5EF4-FFF2-40B4-BE49-F238E27FC236}">
                <a16:creationId xmlns:a16="http://schemas.microsoft.com/office/drawing/2014/main" id="{C271946C-BFDC-4536-BDFE-5AB99E5790E7}"/>
              </a:ext>
            </a:extLst>
          </p:cNvPr>
          <p:cNvSpPr/>
          <p:nvPr/>
        </p:nvSpPr>
        <p:spPr>
          <a:xfrm flipH="1">
            <a:off x="3874389" y="2199119"/>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1" name="Google Shape;1514;p41">
            <a:extLst>
              <a:ext uri="{FF2B5EF4-FFF2-40B4-BE49-F238E27FC236}">
                <a16:creationId xmlns:a16="http://schemas.microsoft.com/office/drawing/2014/main" id="{C4399A56-B169-46BA-BEFC-92B63DEFCC65}"/>
              </a:ext>
            </a:extLst>
          </p:cNvPr>
          <p:cNvSpPr/>
          <p:nvPr/>
        </p:nvSpPr>
        <p:spPr>
          <a:xfrm>
            <a:off x="1001722" y="116424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32" name="Google Shape;1515;p41">
            <a:extLst>
              <a:ext uri="{FF2B5EF4-FFF2-40B4-BE49-F238E27FC236}">
                <a16:creationId xmlns:a16="http://schemas.microsoft.com/office/drawing/2014/main" id="{9884E3C1-E22A-4A9C-9021-65490B42C72F}"/>
              </a:ext>
            </a:extLst>
          </p:cNvPr>
          <p:cNvSpPr/>
          <p:nvPr/>
        </p:nvSpPr>
        <p:spPr>
          <a:xfrm>
            <a:off x="1001722" y="148189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6749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7283" y="3326949"/>
            <a:ext cx="3570279" cy="652302"/>
            <a:chOff x="1076692" y="3137695"/>
            <a:chExt cx="3570279" cy="652302"/>
          </a:xfrm>
        </p:grpSpPr>
        <mc:AlternateContent xmlns:mc="http://schemas.openxmlformats.org/markup-compatibility/2006">
          <mc:Choice xmlns:a14="http://schemas.microsoft.com/office/drawing/2010/main" Requires="a14">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 </a:t>
                  </a: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smtClean="0">
                              <a:solidFill>
                                <a:srgbClr val="FFFFFF"/>
                              </a:solidFill>
                              <a:latin typeface="Cambria Math" panose="02040503050406030204" pitchFamily="18" charset="0"/>
                              <a:ea typeface="Source Sans Pro"/>
                              <a:cs typeface="Source Sans Pro"/>
                              <a:sym typeface="Source Sans Pro"/>
                            </a:rPr>
                          </m:ctrlPr>
                        </m:sSubPr>
                        <m:e>
                          <m:r>
                            <a:rPr lang="en-US" b="1" i="1" smtClean="0">
                              <a:solidFill>
                                <a:srgbClr val="FFFFFF"/>
                              </a:solidFill>
                              <a:latin typeface="Cambria Math" panose="02040503050406030204" pitchFamily="18" charset="0"/>
                              <a:ea typeface="Source Sans Pro"/>
                              <a:cs typeface="Source Sans Pro"/>
                              <a:sym typeface="Source Sans Pro"/>
                            </a:rPr>
                            <m:t>𝑱</m:t>
                          </m:r>
                        </m:e>
                        <m:sub>
                          <m:r>
                            <a:rPr lang="en-US" b="1" i="1" smtClean="0">
                              <a:solidFill>
                                <a:srgbClr val="FFFFFF"/>
                              </a:solidFill>
                              <a:latin typeface="Cambria Math" panose="02040503050406030204" pitchFamily="18" charset="0"/>
                              <a:ea typeface="Source Sans Pro"/>
                              <a:cs typeface="Source Sans Pro"/>
                              <a:sym typeface="Source Sans Pro"/>
                            </a:rPr>
                            <m:t>𝒑</m:t>
                          </m:r>
                        </m:sub>
                      </m:sSub>
                      <m:r>
                        <a:rPr lang="en-US" b="1" i="1" smtClean="0">
                          <a:solidFill>
                            <a:srgbClr val="FFFFFF"/>
                          </a:solidFill>
                          <a:latin typeface="Cambria Math" panose="02040503050406030204" pitchFamily="18" charset="0"/>
                          <a:ea typeface="Source Sans Pro"/>
                          <a:cs typeface="Source Sans Pro"/>
                          <a:sym typeface="Source Sans Pro"/>
                        </a:rPr>
                        <m:t>)</m:t>
                      </m:r>
                    </m:oMath>
                  </a14:m>
                  <a:endParaRPr lang="en-US" b="1" dirty="0">
                    <a:solidFill>
                      <a:srgbClr val="FFFFFF"/>
                    </a:solidFill>
                    <a:latin typeface="Source Sans Pro"/>
                    <a:ea typeface="Source Sans Pro"/>
                    <a:cs typeface="Source Sans Pro"/>
                    <a:sym typeface="Source Sans Pro"/>
                  </a:endParaRPr>
                </a:p>
              </p:txBody>
            </p:sp>
          </mc:Choice>
          <mc:Fallback>
            <p:sp>
              <p:nvSpPr>
                <p:cNvPr id="24" name="Google Shape;1517;p41">
                  <a:extLst>
                    <a:ext uri="{FF2B5EF4-FFF2-40B4-BE49-F238E27FC236}">
                      <a16:creationId xmlns:a16="http://schemas.microsoft.com/office/drawing/2014/main" id="{CAB25B95-C999-4777-A98A-E67BC4C04B5B}"/>
                    </a:ext>
                  </a:extLst>
                </p:cNvPr>
                <p:cNvSpPr>
                  <a:spLocks noRot="1" noChangeAspect="1" noMove="1" noResize="1" noEditPoints="1" noAdjustHandles="1" noChangeArrowheads="1" noChangeShapeType="1" noTextEdit="1"/>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blipFill>
                  <a:blip r:embed="rId3"/>
                  <a:stretch>
                    <a:fillRect/>
                  </a:stretch>
                </a:blipFill>
                <a:ln>
                  <a:noFill/>
                </a:ln>
              </p:spPr>
              <p:txBody>
                <a:bodyPr/>
                <a:lstStyle/>
                <a:p>
                  <a:r>
                    <a:rPr lang="en-US">
                      <a:noFill/>
                    </a:rPr>
                    <a:t> </a:t>
                  </a:r>
                </a:p>
              </p:txBody>
            </p:sp>
          </mc:Fallback>
        </mc:AlternateContent>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5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2213849"/>
                <a:ext cx="3376200"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a:solidFill>
                                    <a:srgbClr val="28324A"/>
                                  </a:solidFill>
                                  <a:latin typeface="Cambria Math" panose="02040503050406030204" pitchFamily="18" charset="0"/>
                                  <a:ea typeface="Source Sans Pro"/>
                                  <a:sym typeface="Source Sans Pro"/>
                                </a:rPr>
                              </m:ctrlPr>
                            </m:sSubSup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sSubSup>
                            <m:sSubSupPr>
                              <m:ctrlPr>
                                <a:rPr lang="en-US" i="1">
                                  <a:solidFill>
                                    <a:srgbClr val="28324A"/>
                                  </a:solidFill>
                                  <a:latin typeface="Cambria Math" panose="02040503050406030204" pitchFamily="18" charset="0"/>
                                  <a:ea typeface="Source Sans Pro"/>
                                  <a:sym typeface="Source Sans Pro"/>
                                </a:rPr>
                              </m:ctrlPr>
                            </m:sSubSupPr>
                            <m:e>
                              <m:r>
                                <a:rPr lang="en-US" b="0" i="1" smtClean="0">
                                  <a:solidFill>
                                    <a:srgbClr val="28324A"/>
                                  </a:solidFill>
                                  <a:latin typeface="Cambria Math" panose="02040503050406030204" pitchFamily="18" charset="0"/>
                                  <a:ea typeface="Source Sans Pro"/>
                                  <a:sym typeface="Source Sans Pro"/>
                                </a:rPr>
                                <m:t>𝑉</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e>
                      </m:nary>
                    </m:oMath>
                  </m:oMathPara>
                </a14:m>
                <a:endParaRPr lang="en-US" b="0" dirty="0">
                  <a:solidFill>
                    <a:srgbClr val="28324A"/>
                  </a:solidFill>
                  <a:latin typeface="Source Sans Pro"/>
                  <a:ea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2213849"/>
                <a:ext cx="3376200" cy="715801"/>
              </a:xfrm>
              <a:prstGeom prst="rect">
                <a:avLst/>
              </a:prstGeom>
              <a:blipFill>
                <a:blip r:embed="rId4"/>
                <a:stretch>
                  <a:fillRect/>
                </a:stretch>
              </a:blipFill>
              <a:ln>
                <a:noFill/>
              </a:ln>
            </p:spPr>
            <p:txBody>
              <a:bodyPr/>
              <a:lstStyle/>
              <a:p>
                <a:r>
                  <a:rPr lang="en-US">
                    <a:noFill/>
                  </a:rPr>
                  <a:t> </a:t>
                </a:r>
              </a:p>
            </p:txBody>
          </p:sp>
        </mc:Fallback>
      </mc:AlternateContent>
      <p:sp>
        <p:nvSpPr>
          <p:cNvPr id="26" name="Google Shape;1520;p41">
            <a:extLst>
              <a:ext uri="{FF2B5EF4-FFF2-40B4-BE49-F238E27FC236}">
                <a16:creationId xmlns:a16="http://schemas.microsoft.com/office/drawing/2014/main" id="{FCC07D8A-D8CA-4FEF-A924-D0BE63DC957F}"/>
              </a:ext>
            </a:extLst>
          </p:cNvPr>
          <p:cNvSpPr/>
          <p:nvPr/>
        </p:nvSpPr>
        <p:spPr>
          <a:xfrm>
            <a:off x="1001722" y="259868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28" name="Google Shape;1521;p41">
            <a:extLst>
              <a:ext uri="{FF2B5EF4-FFF2-40B4-BE49-F238E27FC236}">
                <a16:creationId xmlns:a16="http://schemas.microsoft.com/office/drawing/2014/main" id="{3F8A9D8C-B9EB-4FFC-BB0A-20AD9AB6F9D0}"/>
              </a:ext>
            </a:extLst>
          </p:cNvPr>
          <p:cNvSpPr/>
          <p:nvPr/>
        </p:nvSpPr>
        <p:spPr>
          <a:xfrm>
            <a:off x="1001722" y="291633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9" name="Google Shape;1517;p41">
            <a:extLst>
              <a:ext uri="{FF2B5EF4-FFF2-40B4-BE49-F238E27FC236}">
                <a16:creationId xmlns:a16="http://schemas.microsoft.com/office/drawing/2014/main" id="{FDBBED18-8B7D-4405-9A89-6531878990D0}"/>
              </a:ext>
            </a:extLst>
          </p:cNvPr>
          <p:cNvSpPr/>
          <p:nvPr/>
        </p:nvSpPr>
        <p:spPr>
          <a:xfrm flipH="1">
            <a:off x="734291" y="1881465"/>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30" name="Google Shape;1518;p41">
            <a:extLst>
              <a:ext uri="{FF2B5EF4-FFF2-40B4-BE49-F238E27FC236}">
                <a16:creationId xmlns:a16="http://schemas.microsoft.com/office/drawing/2014/main" id="{D012CF36-2CDF-4717-A041-59E8BF687B03}"/>
              </a:ext>
            </a:extLst>
          </p:cNvPr>
          <p:cNvSpPr/>
          <p:nvPr/>
        </p:nvSpPr>
        <p:spPr>
          <a:xfrm flipH="1">
            <a:off x="3874389" y="2199119"/>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1" name="Google Shape;1514;p41">
            <a:extLst>
              <a:ext uri="{FF2B5EF4-FFF2-40B4-BE49-F238E27FC236}">
                <a16:creationId xmlns:a16="http://schemas.microsoft.com/office/drawing/2014/main" id="{C0DC14CA-5662-425D-AA6C-6D1430073A7F}"/>
              </a:ext>
            </a:extLst>
          </p:cNvPr>
          <p:cNvSpPr/>
          <p:nvPr/>
        </p:nvSpPr>
        <p:spPr>
          <a:xfrm>
            <a:off x="1001722" y="116424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32" name="Google Shape;1515;p41">
            <a:extLst>
              <a:ext uri="{FF2B5EF4-FFF2-40B4-BE49-F238E27FC236}">
                <a16:creationId xmlns:a16="http://schemas.microsoft.com/office/drawing/2014/main" id="{C4164D11-F348-4180-BB4B-FCB17FC716DE}"/>
              </a:ext>
            </a:extLst>
          </p:cNvPr>
          <p:cNvSpPr/>
          <p:nvPr/>
        </p:nvSpPr>
        <p:spPr>
          <a:xfrm>
            <a:off x="1001722" y="148189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08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5210735" cy="3173661"/>
            <a:chOff x="770511" y="1106489"/>
            <a:chExt cx="5210735" cy="3173661"/>
          </a:xfrm>
        </p:grpSpPr>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1076886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6" y="1238850"/>
            <a:ext cx="4006229"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Gradient computation</a:t>
            </a:r>
          </a:p>
          <a:p>
            <a:pPr marL="0" lvl="0" indent="0" algn="l" rtl="0">
              <a:spcBef>
                <a:spcPts val="600"/>
              </a:spcBef>
              <a:spcAft>
                <a:spcPts val="0"/>
              </a:spcAft>
              <a:buNone/>
            </a:pPr>
            <a:endParaRPr lang="en-US" sz="1000" b="1" dirty="0">
              <a:solidFill>
                <a:schemeClr val="accent1"/>
              </a:solidFill>
            </a:endParaRPr>
          </a:p>
          <a:p>
            <a:pPr lvl="0" indent="-355600">
              <a:buClr>
                <a:srgbClr val="3468BC"/>
              </a:buClr>
              <a:buSzPct val="140000"/>
            </a:pPr>
            <a:r>
              <a:rPr lang="en-US" sz="1200" dirty="0">
                <a:solidFill>
                  <a:srgbClr val="28324A"/>
                </a:solidFill>
              </a:rPr>
              <a:t>Invariant parameters assumption.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Using an alternative SWIFT formulation for multiple strikes presented in previous studies.</a:t>
            </a:r>
          </a:p>
        </p:txBody>
      </p:sp>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New contributions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mc:AlternateContent xmlns:mc="http://schemas.openxmlformats.org/markup-compatibility/2006">
        <mc:Choice xmlns:a14="http://schemas.microsoft.com/office/drawing/2010/main" Requires="a14">
          <p:sp>
            <p:nvSpPr>
              <p:cNvPr id="6" name="Google Shape;471;p14">
                <a:extLst>
                  <a:ext uri="{FF2B5EF4-FFF2-40B4-BE49-F238E27FC236}">
                    <a16:creationId xmlns:a16="http://schemas.microsoft.com/office/drawing/2014/main" id="{2C23C847-1B10-427A-AB3B-57E20ACAD051}"/>
                  </a:ext>
                </a:extLst>
              </p:cNvPr>
              <p:cNvSpPr txBox="1"/>
              <p:nvPr/>
            </p:nvSpPr>
            <p:spPr>
              <a:xfrm>
                <a:off x="465203" y="3188849"/>
                <a:ext cx="4672562"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sSub>
                            <m:sSubPr>
                              <m:ctrlPr>
                                <a:rPr lang="en-US" b="0" i="1" smtClean="0">
                                  <a:solidFill>
                                    <a:srgbClr val="28324A"/>
                                  </a:solidFill>
                                  <a:latin typeface="Cambria Math" panose="02040503050406030204" pitchFamily="18" charset="0"/>
                                  <a:ea typeface="Source Sans Pro"/>
                                  <a:sym typeface="Source Sans Pro"/>
                                </a:rPr>
                              </m:ctrlPr>
                            </m:sSubPr>
                            <m:e>
                              <m:r>
                                <m:rPr>
                                  <m:sty m:val="p"/>
                                </m:rPr>
                                <a:rPr lang="en-US" b="0" i="0" smtClean="0">
                                  <a:solidFill>
                                    <a:srgbClr val="28324A"/>
                                  </a:solidFill>
                                  <a:latin typeface="Cambria Math" panose="02040503050406030204" pitchFamily="18" charset="0"/>
                                  <a:ea typeface="Source Sans Pro"/>
                                  <a:sym typeface="Source Sans Pro"/>
                                </a:rPr>
                                <m:t>∇</m:t>
                              </m:r>
                            </m:e>
                            <m:sub>
                              <m:r>
                                <a:rPr lang="en-US" b="0" i="1" smtClean="0">
                                  <a:solidFill>
                                    <a:srgbClr val="28324A"/>
                                  </a:solidFill>
                                  <a:latin typeface="Cambria Math" panose="02040503050406030204" pitchFamily="18" charset="0"/>
                                  <a:ea typeface="Source Sans Pro"/>
                                  <a:sym typeface="Source Sans Pro"/>
                                </a:rPr>
                                <m:t>𝜃</m:t>
                              </m:r>
                            </m:sub>
                          </m:sSub>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r>
                        <a:rPr lang="en-US" b="0" i="1" smtClean="0">
                          <a:solidFill>
                            <a:srgbClr val="28324A"/>
                          </a:solidFill>
                          <a:latin typeface="Cambria Math" panose="02040503050406030204" pitchFamily="18" charset="0"/>
                          <a:ea typeface="Source Sans Pro"/>
                          <a:sym typeface="Source Sans Pro"/>
                        </a:rPr>
                        <m:t>𝐾</m:t>
                      </m:r>
                      <m:nary>
                        <m:naryPr>
                          <m:chr m:val="∑"/>
                          <m:ctrlPr>
                            <a:rPr lang="en-US" i="1">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ea typeface="Source Sans Pro"/>
                              <a:sym typeface="Source Sans Pro"/>
                            </a:rPr>
                            <m:t>𝑗</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sub>
                        <m:sup>
                          <m:sSub>
                            <m:sSubPr>
                              <m:ctrlPr>
                                <a:rPr lang="en-US"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𝐽</m:t>
                              </m:r>
                            </m:e>
                            <m:sub>
                              <m:r>
                                <a:rPr lang="en-US" b="0" i="1" smtClean="0">
                                  <a:solidFill>
                                    <a:srgbClr val="28324A"/>
                                  </a:solidFill>
                                  <a:latin typeface="Cambria Math" panose="02040503050406030204" pitchFamily="18" charset="0"/>
                                  <a:ea typeface="Source Sans Pro"/>
                                  <a:sym typeface="Source Sans Pro"/>
                                </a:rPr>
                                <m:t>𝑑</m:t>
                              </m:r>
                            </m:sub>
                          </m:sSub>
                        </m:sup>
                        <m:e>
                          <m:r>
                            <a:rPr lang="en-US" i="1">
                              <a:solidFill>
                                <a:srgbClr val="28324A"/>
                              </a:solidFill>
                              <a:latin typeface="Cambria Math" panose="02040503050406030204" pitchFamily="18" charset="0"/>
                              <a:ea typeface="Source Sans Pro"/>
                              <a:sym typeface="Source Sans Pro"/>
                            </a:rPr>
                            <m:t>𝑅𝑒</m:t>
                          </m:r>
                          <m:d>
                            <m:dPr>
                              <m:begChr m:val="{"/>
                              <m:endChr m:val="}"/>
                              <m:ctrlPr>
                                <a:rPr lang="en-US" i="1">
                                  <a:solidFill>
                                    <a:srgbClr val="28324A"/>
                                  </a:solidFill>
                                  <a:latin typeface="Cambria Math" panose="02040503050406030204" pitchFamily="18" charset="0"/>
                                  <a:ea typeface="Source Sans Pro"/>
                                  <a:sym typeface="Source Sans Pro"/>
                                </a:rPr>
                              </m:ctrlPr>
                            </m:dPr>
                            <m:e>
                              <m:r>
                                <a:rPr lang="en-US" i="1">
                                  <a:solidFill>
                                    <a:srgbClr val="28324A"/>
                                  </a:solidFill>
                                  <a:latin typeface="Cambria Math" panose="02040503050406030204" pitchFamily="18" charset="0"/>
                                  <a:ea typeface="Source Sans Pro"/>
                                  <a:sym typeface="Source Sans Pro"/>
                                </a:rPr>
                                <m:t>h</m:t>
                              </m:r>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𝑓</m:t>
                                  </m:r>
                                </m:e>
                              </m:acc>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𝑒</m:t>
                                  </m:r>
                                </m:e>
                                <m:sup>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𝑖</m:t>
                                  </m:r>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r>
                                    <a:rPr lang="en-US" i="1">
                                      <a:solidFill>
                                        <a:srgbClr val="28324A"/>
                                      </a:solidFill>
                                      <a:latin typeface="Cambria Math" panose="02040503050406030204" pitchFamily="18" charset="0"/>
                                      <a:ea typeface="Source Sans Pro"/>
                                      <a:sym typeface="Source Sans Pro"/>
                                    </a:rPr>
                                    <m:t>𝑥</m:t>
                                  </m:r>
                                </m:sup>
                              </m:sSup>
                              <m:sSub>
                                <m:sSubPr>
                                  <m:ctrlPr>
                                    <a:rPr lang="en-US" i="1">
                                      <a:solidFill>
                                        <a:srgbClr val="28324A"/>
                                      </a:solidFill>
                                      <a:latin typeface="Cambria Math" panose="02040503050406030204" pitchFamily="18" charset="0"/>
                                      <a:ea typeface="Source Sans Pro"/>
                                      <a:sym typeface="Source Sans Pro"/>
                                    </a:rPr>
                                  </m:ctrlPr>
                                </m:sSubPr>
                                <m:e>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𝑈</m:t>
                                      </m:r>
                                    </m:e>
                                  </m:acc>
                                </m:e>
                                <m:sub>
                                  <m:r>
                                    <a:rPr lang="en-US" i="1">
                                      <a:solidFill>
                                        <a:srgbClr val="28324A"/>
                                      </a:solidFill>
                                      <a:latin typeface="Cambria Math" panose="02040503050406030204" pitchFamily="18" charset="0"/>
                                      <a:ea typeface="Source Sans Pro"/>
                                      <a:sym typeface="Source Sans Pro"/>
                                    </a:rPr>
                                    <m:t>𝑗</m:t>
                                  </m:r>
                                </m:sub>
                              </m:sSub>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𝑐</m:t>
                              </m:r>
                              <m:r>
                                <a:rPr lang="en-US" i="1">
                                  <a:solidFill>
                                    <a:srgbClr val="28324A"/>
                                  </a:solidFill>
                                  <a:latin typeface="Cambria Math" panose="02040503050406030204" pitchFamily="18" charset="0"/>
                                  <a:ea typeface="Source Sans Pro"/>
                                  <a:sym typeface="Source Sans Pro"/>
                                </a:rPr>
                                <m:t>)</m:t>
                              </m:r>
                            </m:e>
                          </m:d>
                        </m:e>
                      </m:nary>
                    </m:oMath>
                  </m:oMathPara>
                </a14:m>
                <a:endParaRPr lang="en-US" b="0" dirty="0">
                  <a:solidFill>
                    <a:srgbClr val="28324A"/>
                  </a:solidFill>
                  <a:latin typeface="Source Sans Pro"/>
                  <a:ea typeface="Source Sans Pro"/>
                  <a:sym typeface="Source Sans Pro"/>
                </a:endParaRPr>
              </a:p>
            </p:txBody>
          </p:sp>
        </mc:Choice>
        <mc:Fallback>
          <p:sp>
            <p:nvSpPr>
              <p:cNvPr id="6" name="Google Shape;471;p14">
                <a:extLst>
                  <a:ext uri="{FF2B5EF4-FFF2-40B4-BE49-F238E27FC236}">
                    <a16:creationId xmlns:a16="http://schemas.microsoft.com/office/drawing/2014/main" id="{2C23C847-1B10-427A-AB3B-57E20ACAD051}"/>
                  </a:ext>
                </a:extLst>
              </p:cNvPr>
              <p:cNvSpPr txBox="1">
                <a:spLocks noRot="1" noChangeAspect="1" noMove="1" noResize="1" noEditPoints="1" noAdjustHandles="1" noChangeArrowheads="1" noChangeShapeType="1" noTextEdit="1"/>
              </p:cNvSpPr>
              <p:nvPr/>
            </p:nvSpPr>
            <p:spPr>
              <a:xfrm>
                <a:off x="465203" y="3188849"/>
                <a:ext cx="4672562" cy="715801"/>
              </a:xfrm>
              <a:prstGeom prst="rect">
                <a:avLst/>
              </a:prstGeom>
              <a:blipFill>
                <a:blip r:embed="rId3"/>
                <a:stretch>
                  <a:fillRect b="-8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71013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6" y="1238850"/>
            <a:ext cx="4006229"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Gradient computation</a:t>
            </a:r>
          </a:p>
          <a:p>
            <a:pPr marL="0" lvl="0" indent="0" algn="l" rtl="0">
              <a:spcBef>
                <a:spcPts val="600"/>
              </a:spcBef>
              <a:spcAft>
                <a:spcPts val="0"/>
              </a:spcAft>
              <a:buNone/>
            </a:pPr>
            <a:endParaRPr lang="en-US" sz="1000" b="1" dirty="0">
              <a:solidFill>
                <a:schemeClr val="accent1"/>
              </a:solidFill>
            </a:endParaRPr>
          </a:p>
          <a:p>
            <a:pPr lvl="0" indent="-355600">
              <a:buClr>
                <a:srgbClr val="3468BC"/>
              </a:buClr>
              <a:buSzPct val="140000"/>
            </a:pPr>
            <a:r>
              <a:rPr lang="en-US" sz="1200" dirty="0">
                <a:solidFill>
                  <a:srgbClr val="28324A"/>
                </a:solidFill>
              </a:rPr>
              <a:t>Invariant parameters assumption.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Using an alternative SWIFT formulation for multiple strikes presented in previous studies.</a:t>
            </a:r>
          </a:p>
        </p:txBody>
      </p:sp>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New contributions</a:t>
            </a:r>
            <a:endParaRPr dirty="0"/>
          </a:p>
        </p:txBody>
      </p:sp>
      <p:sp>
        <p:nvSpPr>
          <p:cNvPr id="525" name="Google Shape;525;p20"/>
          <p:cNvSpPr txBox="1">
            <a:spLocks noGrp="1"/>
          </p:cNvSpPr>
          <p:nvPr>
            <p:ph type="body" idx="2"/>
          </p:nvPr>
        </p:nvSpPr>
        <p:spPr>
          <a:xfrm>
            <a:off x="5137767" y="1238850"/>
            <a:ext cx="2874695"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Speed-up techniques</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Extension of previous techniques to the gradient computation.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Reusing computations through all calibration steps.</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Reusing computations between price and gradient computations.</a:t>
            </a:r>
            <a:endParaRPr sz="1200" b="1" dirty="0">
              <a:solidFill>
                <a:schemeClr val="accent1"/>
              </a:solidFill>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mc:AlternateContent xmlns:mc="http://schemas.openxmlformats.org/markup-compatibility/2006" xmlns:a14="http://schemas.microsoft.com/office/drawing/2010/main">
        <mc:Choice Requires="a14">
          <p:sp>
            <p:nvSpPr>
              <p:cNvPr id="6" name="Google Shape;471;p14">
                <a:extLst>
                  <a:ext uri="{FF2B5EF4-FFF2-40B4-BE49-F238E27FC236}">
                    <a16:creationId xmlns:a16="http://schemas.microsoft.com/office/drawing/2014/main" id="{2C23C847-1B10-427A-AB3B-57E20ACAD051}"/>
                  </a:ext>
                </a:extLst>
              </p:cNvPr>
              <p:cNvSpPr txBox="1"/>
              <p:nvPr/>
            </p:nvSpPr>
            <p:spPr>
              <a:xfrm>
                <a:off x="465203" y="3188849"/>
                <a:ext cx="4672562"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sSub>
                            <m:sSubPr>
                              <m:ctrlPr>
                                <a:rPr lang="en-US" b="0" i="1" smtClean="0">
                                  <a:solidFill>
                                    <a:srgbClr val="28324A"/>
                                  </a:solidFill>
                                  <a:latin typeface="Cambria Math" panose="02040503050406030204" pitchFamily="18" charset="0"/>
                                  <a:ea typeface="Source Sans Pro"/>
                                  <a:sym typeface="Source Sans Pro"/>
                                </a:rPr>
                              </m:ctrlPr>
                            </m:sSubPr>
                            <m:e>
                              <m:r>
                                <m:rPr>
                                  <m:sty m:val="p"/>
                                </m:rPr>
                                <a:rPr lang="en-US" b="0" i="0" smtClean="0">
                                  <a:solidFill>
                                    <a:srgbClr val="28324A"/>
                                  </a:solidFill>
                                  <a:latin typeface="Cambria Math" panose="02040503050406030204" pitchFamily="18" charset="0"/>
                                  <a:ea typeface="Source Sans Pro"/>
                                  <a:sym typeface="Source Sans Pro"/>
                                </a:rPr>
                                <m:t>∇</m:t>
                              </m:r>
                            </m:e>
                            <m:sub>
                              <m:r>
                                <a:rPr lang="en-US" b="0" i="1" smtClean="0">
                                  <a:solidFill>
                                    <a:srgbClr val="28324A"/>
                                  </a:solidFill>
                                  <a:latin typeface="Cambria Math" panose="02040503050406030204" pitchFamily="18" charset="0"/>
                                  <a:ea typeface="Source Sans Pro"/>
                                  <a:sym typeface="Source Sans Pro"/>
                                </a:rPr>
                                <m:t>𝜃</m:t>
                              </m:r>
                            </m:sub>
                          </m:sSub>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r>
                        <a:rPr lang="en-US" b="0" i="1" smtClean="0">
                          <a:solidFill>
                            <a:srgbClr val="28324A"/>
                          </a:solidFill>
                          <a:latin typeface="Cambria Math" panose="02040503050406030204" pitchFamily="18" charset="0"/>
                          <a:ea typeface="Source Sans Pro"/>
                          <a:sym typeface="Source Sans Pro"/>
                        </a:rPr>
                        <m:t>𝐾</m:t>
                      </m:r>
                      <m:nary>
                        <m:naryPr>
                          <m:chr m:val="∑"/>
                          <m:ctrlPr>
                            <a:rPr lang="en-US" i="1">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ea typeface="Source Sans Pro"/>
                              <a:sym typeface="Source Sans Pro"/>
                            </a:rPr>
                            <m:t>𝑗</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sub>
                        <m:sup>
                          <m:sSub>
                            <m:sSubPr>
                              <m:ctrlPr>
                                <a:rPr lang="en-US"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𝐽</m:t>
                              </m:r>
                            </m:e>
                            <m:sub>
                              <m:r>
                                <a:rPr lang="en-US" b="0" i="1" smtClean="0">
                                  <a:solidFill>
                                    <a:srgbClr val="28324A"/>
                                  </a:solidFill>
                                  <a:latin typeface="Cambria Math" panose="02040503050406030204" pitchFamily="18" charset="0"/>
                                  <a:ea typeface="Source Sans Pro"/>
                                  <a:sym typeface="Source Sans Pro"/>
                                </a:rPr>
                                <m:t>𝑑</m:t>
                              </m:r>
                            </m:sub>
                          </m:sSub>
                        </m:sup>
                        <m:e>
                          <m:r>
                            <a:rPr lang="en-US" i="1">
                              <a:solidFill>
                                <a:srgbClr val="28324A"/>
                              </a:solidFill>
                              <a:latin typeface="Cambria Math" panose="02040503050406030204" pitchFamily="18" charset="0"/>
                              <a:ea typeface="Source Sans Pro"/>
                              <a:sym typeface="Source Sans Pro"/>
                            </a:rPr>
                            <m:t>𝑅𝑒</m:t>
                          </m:r>
                          <m:d>
                            <m:dPr>
                              <m:begChr m:val="{"/>
                              <m:endChr m:val="}"/>
                              <m:ctrlPr>
                                <a:rPr lang="en-US" i="1">
                                  <a:solidFill>
                                    <a:srgbClr val="28324A"/>
                                  </a:solidFill>
                                  <a:latin typeface="Cambria Math" panose="02040503050406030204" pitchFamily="18" charset="0"/>
                                  <a:ea typeface="Source Sans Pro"/>
                                  <a:sym typeface="Source Sans Pro"/>
                                </a:rPr>
                              </m:ctrlPr>
                            </m:dPr>
                            <m:e>
                              <m:r>
                                <a:rPr lang="en-US" i="1">
                                  <a:solidFill>
                                    <a:srgbClr val="28324A"/>
                                  </a:solidFill>
                                  <a:latin typeface="Cambria Math" panose="02040503050406030204" pitchFamily="18" charset="0"/>
                                  <a:ea typeface="Source Sans Pro"/>
                                  <a:sym typeface="Source Sans Pro"/>
                                </a:rPr>
                                <m:t>h</m:t>
                              </m:r>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𝑓</m:t>
                                  </m:r>
                                </m:e>
                              </m:acc>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𝑒</m:t>
                                  </m:r>
                                </m:e>
                                <m:sup>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𝑖</m:t>
                                  </m:r>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r>
                                    <a:rPr lang="en-US" i="1">
                                      <a:solidFill>
                                        <a:srgbClr val="28324A"/>
                                      </a:solidFill>
                                      <a:latin typeface="Cambria Math" panose="02040503050406030204" pitchFamily="18" charset="0"/>
                                      <a:ea typeface="Source Sans Pro"/>
                                      <a:sym typeface="Source Sans Pro"/>
                                    </a:rPr>
                                    <m:t>𝑥</m:t>
                                  </m:r>
                                </m:sup>
                              </m:sSup>
                              <m:sSub>
                                <m:sSubPr>
                                  <m:ctrlPr>
                                    <a:rPr lang="en-US" i="1">
                                      <a:solidFill>
                                        <a:srgbClr val="28324A"/>
                                      </a:solidFill>
                                      <a:latin typeface="Cambria Math" panose="02040503050406030204" pitchFamily="18" charset="0"/>
                                      <a:ea typeface="Source Sans Pro"/>
                                      <a:sym typeface="Source Sans Pro"/>
                                    </a:rPr>
                                  </m:ctrlPr>
                                </m:sSubPr>
                                <m:e>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𝑈</m:t>
                                      </m:r>
                                    </m:e>
                                  </m:acc>
                                </m:e>
                                <m:sub>
                                  <m:r>
                                    <a:rPr lang="en-US" i="1">
                                      <a:solidFill>
                                        <a:srgbClr val="28324A"/>
                                      </a:solidFill>
                                      <a:latin typeface="Cambria Math" panose="02040503050406030204" pitchFamily="18" charset="0"/>
                                      <a:ea typeface="Source Sans Pro"/>
                                      <a:sym typeface="Source Sans Pro"/>
                                    </a:rPr>
                                    <m:t>𝑗</m:t>
                                  </m:r>
                                </m:sub>
                              </m:sSub>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𝑐</m:t>
                              </m:r>
                              <m:r>
                                <a:rPr lang="en-US" i="1">
                                  <a:solidFill>
                                    <a:srgbClr val="28324A"/>
                                  </a:solidFill>
                                  <a:latin typeface="Cambria Math" panose="02040503050406030204" pitchFamily="18" charset="0"/>
                                  <a:ea typeface="Source Sans Pro"/>
                                  <a:sym typeface="Source Sans Pro"/>
                                </a:rPr>
                                <m:t>)</m:t>
                              </m:r>
                            </m:e>
                          </m:d>
                        </m:e>
                      </m:nary>
                    </m:oMath>
                  </m:oMathPara>
                </a14:m>
                <a:endParaRPr lang="en-US" b="0" dirty="0">
                  <a:solidFill>
                    <a:srgbClr val="28324A"/>
                  </a:solidFill>
                  <a:latin typeface="Source Sans Pro"/>
                  <a:ea typeface="Source Sans Pro"/>
                  <a:sym typeface="Source Sans Pro"/>
                </a:endParaRPr>
              </a:p>
            </p:txBody>
          </p:sp>
        </mc:Choice>
        <mc:Fallback xmlns="">
          <p:sp>
            <p:nvSpPr>
              <p:cNvPr id="6" name="Google Shape;471;p14">
                <a:extLst>
                  <a:ext uri="{FF2B5EF4-FFF2-40B4-BE49-F238E27FC236}">
                    <a16:creationId xmlns:a16="http://schemas.microsoft.com/office/drawing/2014/main" id="{2C23C847-1B10-427A-AB3B-57E20ACAD051}"/>
                  </a:ext>
                </a:extLst>
              </p:cNvPr>
              <p:cNvSpPr txBox="1">
                <a:spLocks noRot="1" noChangeAspect="1" noMove="1" noResize="1" noEditPoints="1" noAdjustHandles="1" noChangeArrowheads="1" noChangeShapeType="1" noTextEdit="1"/>
              </p:cNvSpPr>
              <p:nvPr/>
            </p:nvSpPr>
            <p:spPr>
              <a:xfrm>
                <a:off x="465203" y="3188849"/>
                <a:ext cx="4672562" cy="715801"/>
              </a:xfrm>
              <a:prstGeom prst="rect">
                <a:avLst/>
              </a:prstGeom>
              <a:blipFill>
                <a:blip r:embed="rId3"/>
                <a:stretch>
                  <a:fillRect b="-8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36471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Option calibration</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Minimization problem approach</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5</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1915434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2050038"/>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2050038"/>
                <a:ext cx="1428750" cy="1111250"/>
              </a:xfrm>
              <a:prstGeom prst="round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37628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3450518" cy="2778125"/>
            <a:chOff x="359325" y="1050349"/>
            <a:chExt cx="3450518" cy="2778125"/>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529503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5257670" cy="2778125"/>
            <a:chOff x="359325" y="1050349"/>
            <a:chExt cx="5257670" cy="2778125"/>
          </a:xfrm>
        </p:grpSpPr>
        <mc:AlternateContent xmlns:mc="http://schemas.openxmlformats.org/markup-compatibility/2006" xmlns:a14="http://schemas.microsoft.com/office/drawing/2010/main">
          <mc:Choice Requires="a14">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Market prices</a:t>
                  </a:r>
                </a:p>
                <a:p>
                  <a:pPr lvl="0" algn="ctr"/>
                  <a14:m>
                    <m:oMathPara xmlns:m="http://schemas.openxmlformats.org/officeDocument/2006/math">
                      <m:oMathParaPr>
                        <m:jc m:val="centerGroup"/>
                      </m:oMathParaPr>
                      <m:oMath xmlns:m="http://schemas.openxmlformats.org/officeDocument/2006/math">
                        <m:sSup>
                          <m:sSupPr>
                            <m:ctrlPr>
                              <a:rPr lang="en-US" b="1" i="1" smtClean="0">
                                <a:solidFill>
                                  <a:srgbClr val="FFFFFF"/>
                                </a:solidFill>
                                <a:latin typeface="Cambria Math" panose="02040503050406030204" pitchFamily="18" charset="0"/>
                                <a:ea typeface="Source Sans Pro"/>
                                <a:sym typeface="Source Sans Pro"/>
                              </a:rPr>
                            </m:ctrlPr>
                          </m:sSupPr>
                          <m:e>
                            <m:r>
                              <a:rPr lang="en-US" b="1" i="1" smtClean="0">
                                <a:solidFill>
                                  <a:srgbClr val="FFFFFF"/>
                                </a:solidFill>
                                <a:latin typeface="Cambria Math" panose="02040503050406030204" pitchFamily="18" charset="0"/>
                                <a:ea typeface="Source Sans Pro"/>
                                <a:sym typeface="Source Sans Pro"/>
                              </a:rPr>
                              <m:t>𝑽</m:t>
                            </m:r>
                          </m:e>
                          <m:sup>
                            <m:r>
                              <a:rPr lang="en-US" b="1" i="1" smtClean="0">
                                <a:solidFill>
                                  <a:srgbClr val="FFFFFF"/>
                                </a:solidFill>
                                <a:latin typeface="Cambria Math" panose="02040503050406030204" pitchFamily="18" charset="0"/>
                                <a:ea typeface="Source Sans Pro"/>
                                <a:sym typeface="Source Sans Pro"/>
                              </a:rPr>
                              <m:t>∗</m:t>
                            </m:r>
                          </m:sup>
                        </m:sSup>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1" name="Google Shape;687;p30">
                  <a:extLst>
                    <a:ext uri="{FF2B5EF4-FFF2-40B4-BE49-F238E27FC236}">
                      <a16:creationId xmlns:a16="http://schemas.microsoft.com/office/drawing/2014/main" id="{F55C2F16-7F29-40A2-9E8C-E0BD8857A18B}"/>
                    </a:ext>
                  </a:extLst>
                </p:cNvPr>
                <p:cNvSpPr>
                  <a:spLocks noRot="1" noChangeAspect="1" noMove="1" noResize="1" noEditPoints="1" noAdjustHandles="1" noChangeArrowheads="1" noChangeShapeType="1" noTextEdit="1"/>
                </p:cNvSpPr>
                <p:nvPr/>
              </p:nvSpPr>
              <p:spPr>
                <a:xfrm>
                  <a:off x="4188244" y="1050349"/>
                  <a:ext cx="1428751" cy="1111250"/>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Model prices</a:t>
                  </a:r>
                </a:p>
                <a:p>
                  <a:pPr lvl="0" algn="ctr"/>
                  <a14:m>
                    <m:oMathPara xmlns:m="http://schemas.openxmlformats.org/officeDocument/2006/math">
                      <m:oMathParaPr>
                        <m:jc m:val="centerGroup"/>
                      </m:oMathParaPr>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𝑽</m:t>
                        </m:r>
                        <m:r>
                          <a:rPr lang="en-US" b="1" i="1">
                            <a:solidFill>
                              <a:srgbClr val="FFFFFF"/>
                            </a:solidFill>
                            <a:latin typeface="Cambria Math" panose="02040503050406030204" pitchFamily="18" charset="0"/>
                            <a:ea typeface="Source Sans Pro"/>
                            <a:cs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4" name="Google Shape;687;p30">
                  <a:extLst>
                    <a:ext uri="{FF2B5EF4-FFF2-40B4-BE49-F238E27FC236}">
                      <a16:creationId xmlns:a16="http://schemas.microsoft.com/office/drawing/2014/main" id="{D16F39A6-9628-4F0B-AF39-386698A53957}"/>
                    </a:ext>
                  </a:extLst>
                </p:cNvPr>
                <p:cNvSpPr>
                  <a:spLocks noRot="1" noChangeAspect="1" noMove="1" noResize="1" noEditPoints="1" noAdjustHandles="1" noChangeArrowheads="1" noChangeShapeType="1" noTextEdit="1"/>
                </p:cNvSpPr>
                <p:nvPr/>
              </p:nvSpPr>
              <p:spPr>
                <a:xfrm>
                  <a:off x="4188245" y="2717224"/>
                  <a:ext cx="1428750" cy="1111250"/>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849938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8425350" cy="2778125"/>
            <a:chOff x="359325" y="1050349"/>
            <a:chExt cx="8425350" cy="2778125"/>
          </a:xfrm>
        </p:grpSpPr>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3326051C-578D-4B7B-8804-5B18C99F3DC0}"/>
                    </a:ext>
                  </a:extLst>
                </p:cNvPr>
                <p:cNvSpPr/>
                <p:nvPr/>
              </p:nvSpPr>
              <p:spPr>
                <a:xfrm>
                  <a:off x="6210013" y="1362075"/>
                  <a:ext cx="2574662" cy="22225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rgbClr val="FFFFFF"/>
                      </a:solidFill>
                      <a:latin typeface="Source Sans Pro"/>
                      <a:ea typeface="Source Sans Pro"/>
                      <a:cs typeface="Source Sans Pro"/>
                      <a:sym typeface="Source Sans Pro"/>
                    </a:rPr>
                    <a:t>Residuals</a:t>
                  </a:r>
                </a:p>
                <a:p>
                  <a:pPr algn="ctr"/>
                  <a14:m>
                    <m:oMathPara xmlns:m="http://schemas.openxmlformats.org/officeDocument/2006/math">
                      <m:oMathParaPr>
                        <m:jc m:val="centerGroup"/>
                      </m:oMathParaPr>
                      <m:oMath xmlns:m="http://schemas.openxmlformats.org/officeDocument/2006/math">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𝒓</m:t>
                            </m:r>
                          </m:e>
                          <m:sub>
                            <m:r>
                              <a:rPr lang="ar-AE"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smtClean="0">
                            <a:solidFill>
                              <a:srgbClr val="FFFFFF"/>
                            </a:solidFill>
                            <a:latin typeface="Cambria Math" panose="02040503050406030204" pitchFamily="18" charset="0"/>
                            <a:ea typeface="Source Sans Pro"/>
                            <a:sym typeface="Source Sans Pro"/>
                          </a:rPr>
                          <m:t>)</m:t>
                        </m:r>
                        <m:r>
                          <a:rPr lang="ar-AE" b="1" i="1">
                            <a:solidFill>
                              <a:srgbClr val="FFFFFF"/>
                            </a:solidFill>
                            <a:latin typeface="Cambria Math" panose="02040503050406030204" pitchFamily="18" charset="0"/>
                            <a:ea typeface="Source Sans Pro"/>
                            <a:sym typeface="Source Sans Pro"/>
                          </a:rPr>
                          <m:t>=</m:t>
                        </m:r>
                      </m:oMath>
                    </m:oMathPara>
                  </a14:m>
                  <a:endParaRPr lang="ar-AE" b="1" i="1" dirty="0">
                    <a:solidFill>
                      <a:srgbClr val="FFFFFF"/>
                    </a:solidFill>
                    <a:latin typeface="Cambria Math" panose="02040503050406030204" pitchFamily="18" charset="0"/>
                    <a:ea typeface="Source Sans Pro"/>
                    <a:sym typeface="Source Sans Pro"/>
                  </a:endParaRPr>
                </a:p>
                <a:p>
                  <a:pPr lvl="0" algn="ctr"/>
                  <a14:m>
                    <m:oMathPara xmlns:m="http://schemas.openxmlformats.org/officeDocument/2006/math">
                      <m:oMathParaPr>
                        <m:jc m:val="centerGroup"/>
                      </m:oMathParaPr>
                      <m:oMath xmlns:m="http://schemas.openxmlformats.org/officeDocument/2006/math">
                        <m:r>
                          <a:rPr lang="ar-AE" b="1" i="1">
                            <a:solidFill>
                              <a:srgbClr val="FFFFFF"/>
                            </a:solidFill>
                            <a:latin typeface="Cambria Math" panose="02040503050406030204" pitchFamily="18" charset="0"/>
                            <a:ea typeface="Source Sans Pro"/>
                            <a:sym typeface="Source Sans Pro"/>
                          </a:rPr>
                          <m:t>|</m:t>
                        </m:r>
                        <m:sSup>
                          <m:sSupPr>
                            <m:ctrlPr>
                              <a:rPr lang="ar-AE" b="1" i="1">
                                <a:solidFill>
                                  <a:srgbClr val="FFFFFF"/>
                                </a:solidFill>
                                <a:latin typeface="Cambria Math" panose="02040503050406030204" pitchFamily="18" charset="0"/>
                                <a:ea typeface="Source Sans Pro"/>
                                <a:sym typeface="Source Sans Pro"/>
                              </a:rPr>
                            </m:ctrlPr>
                          </m:sSupPr>
                          <m:e>
                            <m:r>
                              <a:rPr lang="ar-AE" b="1" i="1">
                                <a:solidFill>
                                  <a:srgbClr val="FFFFFF"/>
                                </a:solidFill>
                                <a:latin typeface="Cambria Math" panose="02040503050406030204" pitchFamily="18" charset="0"/>
                                <a:ea typeface="Source Sans Pro"/>
                                <a:sym typeface="Source Sans Pro"/>
                              </a:rPr>
                              <m:t>𝑽</m:t>
                            </m:r>
                          </m:e>
                          <m:sup>
                            <m:r>
                              <a:rPr lang="ar-AE" b="1" i="1">
                                <a:solidFill>
                                  <a:srgbClr val="FFFFFF"/>
                                </a:solidFill>
                                <a:latin typeface="Cambria Math" panose="02040503050406030204" pitchFamily="18" charset="0"/>
                                <a:ea typeface="Source Sans Pro"/>
                                <a:sym typeface="Source Sans Pro"/>
                              </a:rPr>
                              <m:t>∗</m:t>
                            </m:r>
                          </m:sup>
                        </m:sSup>
                        <m:d>
                          <m:dPr>
                            <m:ctrlPr>
                              <a:rPr lang="ar-AE" b="1" i="1">
                                <a:solidFill>
                                  <a:srgbClr val="FFFFFF"/>
                                </a:solidFill>
                                <a:latin typeface="Cambria Math" panose="02040503050406030204" pitchFamily="18" charset="0"/>
                                <a:ea typeface="Source Sans Pro"/>
                                <a:sym typeface="Source Sans Pro"/>
                              </a:rPr>
                            </m:ctrlPr>
                          </m:dPr>
                          <m:e>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𝑲</m:t>
                                </m:r>
                              </m:e>
                              <m:sub>
                                <m:r>
                                  <a:rPr lang="ar-AE" b="1" i="1">
                                    <a:solidFill>
                                      <a:srgbClr val="FFFFFF"/>
                                    </a:solidFill>
                                    <a:latin typeface="Cambria Math" panose="02040503050406030204" pitchFamily="18" charset="0"/>
                                    <a:ea typeface="Source Sans Pro"/>
                                    <a:sym typeface="Source Sans Pro"/>
                                  </a:rPr>
                                  <m:t>𝒊</m:t>
                                </m:r>
                              </m:sub>
                            </m:sSub>
                            <m:r>
                              <a:rPr lang="ar-AE" b="1" i="1">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𝝉</m:t>
                                </m:r>
                              </m:e>
                              <m:sub>
                                <m:r>
                                  <a:rPr lang="ar-AE" b="1" i="1">
                                    <a:solidFill>
                                      <a:srgbClr val="FFFFFF"/>
                                    </a:solidFill>
                                    <a:latin typeface="Cambria Math" panose="02040503050406030204" pitchFamily="18" charset="0"/>
                                    <a:ea typeface="Source Sans Pro"/>
                                    <a:sym typeface="Source Sans Pro"/>
                                  </a:rPr>
                                  <m:t>𝒊</m:t>
                                </m:r>
                              </m:sub>
                            </m:sSub>
                          </m:e>
                        </m:d>
                        <m:r>
                          <a:rPr lang="ar-AE" b="1" i="1">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𝑽</m:t>
                        </m:r>
                        <m:d>
                          <m:dPr>
                            <m:ctrlPr>
                              <a:rPr lang="ar-AE" b="1" i="1">
                                <a:solidFill>
                                  <a:srgbClr val="FFFFFF"/>
                                </a:solidFill>
                                <a:latin typeface="Cambria Math" panose="02040503050406030204" pitchFamily="18" charset="0"/>
                                <a:ea typeface="Source Sans Pro"/>
                                <a:sym typeface="Source Sans Pro"/>
                              </a:rPr>
                            </m:ctrlPr>
                          </m:dPr>
                          <m:e>
                            <m:r>
                              <a:rPr lang="ar-AE" b="1">
                                <a:solidFill>
                                  <a:schemeClr val="bg1"/>
                                </a:solidFill>
                                <a:latin typeface="Cambria Math" panose="02040503050406030204" pitchFamily="18" charset="0"/>
                                <a:sym typeface="Source Sans Pro"/>
                              </a:rPr>
                              <m:t>𝜽</m:t>
                            </m:r>
                            <m:r>
                              <a:rPr lang="en-US" b="1" i="1" smtClean="0">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𝑲</m:t>
                                </m:r>
                              </m:e>
                              <m:sub>
                                <m:r>
                                  <a:rPr lang="ar-AE" b="1" i="1">
                                    <a:solidFill>
                                      <a:srgbClr val="FFFFFF"/>
                                    </a:solidFill>
                                    <a:latin typeface="Cambria Math" panose="02040503050406030204" pitchFamily="18" charset="0"/>
                                    <a:ea typeface="Source Sans Pro"/>
                                    <a:sym typeface="Source Sans Pro"/>
                                  </a:rPr>
                                  <m:t>𝒊</m:t>
                                </m:r>
                              </m:sub>
                            </m:sSub>
                            <m:r>
                              <a:rPr lang="ar-AE" b="1" i="1">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𝝉</m:t>
                                </m:r>
                              </m:e>
                              <m:sub>
                                <m:r>
                                  <a:rPr lang="ar-AE" b="1" i="1">
                                    <a:solidFill>
                                      <a:srgbClr val="FFFFFF"/>
                                    </a:solidFill>
                                    <a:latin typeface="Cambria Math" panose="02040503050406030204" pitchFamily="18" charset="0"/>
                                    <a:ea typeface="Source Sans Pro"/>
                                    <a:sym typeface="Source Sans Pro"/>
                                  </a:rPr>
                                  <m:t>𝒊</m:t>
                                </m:r>
                              </m:sub>
                            </m:sSub>
                          </m:e>
                        </m:d>
                        <m:r>
                          <a:rPr lang="ar-AE" b="1" i="1">
                            <a:solidFill>
                              <a:srgbClr val="FFFFFF"/>
                            </a:solidFill>
                            <a:latin typeface="Cambria Math" panose="02040503050406030204" pitchFamily="18" charset="0"/>
                            <a:ea typeface="Source Sans Pro"/>
                            <a:sym typeface="Source Sans Pro"/>
                          </a:rPr>
                          <m:t>|</m:t>
                        </m:r>
                      </m:oMath>
                    </m:oMathPara>
                  </a14:m>
                  <a:endParaRPr lang="en-US" b="1" dirty="0">
                    <a:solidFill>
                      <a:srgbClr val="FFFFFF"/>
                    </a:solidFill>
                    <a:latin typeface="Source Sans Pro"/>
                    <a:ea typeface="Source Sans Pro"/>
                    <a:cs typeface="Source Sans Pro"/>
                    <a:sym typeface="Source Sans Pro"/>
                  </a:endParaRPr>
                </a:p>
                <a:p>
                  <a:pPr lvl="0" algn="ctr"/>
                  <a:endParaRPr lang="en-US" b="1" dirty="0">
                    <a:solidFill>
                      <a:srgbClr val="FFFFFF"/>
                    </a:solidFill>
                    <a:latin typeface="Source Sans Pro"/>
                    <a:ea typeface="Source Sans Pro"/>
                    <a:cs typeface="Source Sans Pro"/>
                    <a:sym typeface="Source Sans Pro"/>
                  </a:endParaRPr>
                </a:p>
                <a:p>
                  <a:pPr lvl="0" algn="ctr"/>
                  <a:r>
                    <a:rPr lang="en-US" b="1" dirty="0">
                      <a:solidFill>
                        <a:srgbClr val="FFFFFF"/>
                      </a:solidFill>
                      <a:latin typeface="Source Sans Pro"/>
                      <a:ea typeface="Source Sans Pro"/>
                      <a:cs typeface="Source Sans Pro"/>
                      <a:sym typeface="Source Sans Pro"/>
                    </a:rPr>
                    <a:t>Objective function</a:t>
                  </a:r>
                </a:p>
                <a:p>
                  <a:pPr lvl="0" algn="ctr"/>
                  <a14:m>
                    <m:oMathPara xmlns:m="http://schemas.openxmlformats.org/officeDocument/2006/math">
                      <m:oMathParaPr>
                        <m:jc m:val="centerGroup"/>
                      </m:oMathParaPr>
                      <m:oMath xmlns:m="http://schemas.openxmlformats.org/officeDocument/2006/math">
                        <m:r>
                          <a:rPr lang="en-US" b="1" i="1">
                            <a:solidFill>
                              <a:srgbClr val="FFFFFF"/>
                            </a:solidFill>
                            <a:latin typeface="Cambria Math" panose="02040503050406030204" pitchFamily="18" charset="0"/>
                            <a:ea typeface="Source Sans Pro"/>
                            <a:sym typeface="Source Sans Pro"/>
                          </a:rPr>
                          <m:t>𝒇</m:t>
                        </m:r>
                        <m:r>
                          <a:rPr lang="en-US" b="1" i="1">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r>
                          <a:rPr lang="ar-AE" b="1" i="1">
                            <a:solidFill>
                              <a:srgbClr val="FFFFFF"/>
                            </a:solidFill>
                            <a:latin typeface="Cambria Math" panose="02040503050406030204" pitchFamily="18" charset="0"/>
                            <a:ea typeface="Source Sans Pro"/>
                            <a:sym typeface="Source Sans Pro"/>
                          </a:rPr>
                          <m:t>=</m:t>
                        </m:r>
                        <m:f>
                          <m:fPr>
                            <m:ctrlPr>
                              <a:rPr lang="ar-AE" b="1" i="1">
                                <a:solidFill>
                                  <a:srgbClr val="FFFFFF"/>
                                </a:solidFill>
                                <a:latin typeface="Cambria Math" panose="02040503050406030204" pitchFamily="18" charset="0"/>
                                <a:ea typeface="Source Sans Pro"/>
                                <a:sym typeface="Source Sans Pro"/>
                              </a:rPr>
                            </m:ctrlPr>
                          </m:fPr>
                          <m:num>
                            <m:r>
                              <a:rPr lang="en-US" b="1" i="1">
                                <a:solidFill>
                                  <a:srgbClr val="FFFFFF"/>
                                </a:solidFill>
                                <a:latin typeface="Cambria Math" panose="02040503050406030204" pitchFamily="18" charset="0"/>
                                <a:ea typeface="Source Sans Pro"/>
                                <a:sym typeface="Source Sans Pro"/>
                              </a:rPr>
                              <m:t>𝟏</m:t>
                            </m:r>
                          </m:num>
                          <m:den>
                            <m:r>
                              <a:rPr lang="en-US" b="1" i="1">
                                <a:solidFill>
                                  <a:srgbClr val="FFFFFF"/>
                                </a:solidFill>
                                <a:latin typeface="Cambria Math" panose="02040503050406030204" pitchFamily="18" charset="0"/>
                                <a:ea typeface="Source Sans Pro"/>
                                <a:sym typeface="Source Sans Pro"/>
                              </a:rPr>
                              <m:t>𝟐</m:t>
                            </m:r>
                          </m:den>
                        </m:f>
                        <m:sSup>
                          <m:sSupPr>
                            <m:ctrlPr>
                              <a:rPr lang="ar-AE" b="1" i="1">
                                <a:solidFill>
                                  <a:srgbClr val="FFFFFF"/>
                                </a:solidFill>
                                <a:latin typeface="Cambria Math" panose="02040503050406030204" pitchFamily="18" charset="0"/>
                                <a:ea typeface="Source Sans Pro"/>
                                <a:sym typeface="Source Sans Pro"/>
                              </a:rPr>
                            </m:ctrlPr>
                          </m:sSupPr>
                          <m:e>
                            <m:r>
                              <a:rPr lang="en-US" b="1" i="1">
                                <a:solidFill>
                                  <a:srgbClr val="FFFFFF"/>
                                </a:solidFill>
                                <a:latin typeface="Cambria Math" panose="02040503050406030204" pitchFamily="18" charset="0"/>
                                <a:ea typeface="Source Sans Pro"/>
                                <a:sym typeface="Source Sans Pro"/>
                              </a:rPr>
                              <m:t>𝒓</m:t>
                            </m:r>
                          </m:e>
                          <m:sup>
                            <m:r>
                              <a:rPr lang="en-US" b="1" i="1">
                                <a:solidFill>
                                  <a:srgbClr val="FFFFFF"/>
                                </a:solidFill>
                                <a:latin typeface="Cambria Math" panose="02040503050406030204" pitchFamily="18" charset="0"/>
                                <a:ea typeface="Source Sans Pro"/>
                                <a:sym typeface="Source Sans Pro"/>
                              </a:rPr>
                              <m:t>𝑻</m:t>
                            </m:r>
                          </m:sup>
                        </m:sSup>
                        <m:d>
                          <m:dPr>
                            <m:ctrlPr>
                              <a:rPr lang="en-US" b="1" i="1">
                                <a:solidFill>
                                  <a:srgbClr val="FFFFFF"/>
                                </a:solidFill>
                                <a:latin typeface="Cambria Math" panose="02040503050406030204" pitchFamily="18" charset="0"/>
                                <a:ea typeface="Source Sans Pro"/>
                                <a:sym typeface="Source Sans Pro"/>
                              </a:rPr>
                            </m:ctrlPr>
                          </m:dPr>
                          <m:e>
                            <m:r>
                              <a:rPr lang="ar-AE" b="1">
                                <a:solidFill>
                                  <a:schemeClr val="bg1"/>
                                </a:solidFill>
                                <a:latin typeface="Cambria Math" panose="02040503050406030204" pitchFamily="18" charset="0"/>
                                <a:sym typeface="Source Sans Pro"/>
                              </a:rPr>
                              <m:t>𝜽</m:t>
                            </m:r>
                          </m:e>
                        </m:d>
                        <m:r>
                          <a:rPr lang="en-US" b="1" i="1">
                            <a:solidFill>
                              <a:srgbClr val="FFFFFF"/>
                            </a:solidFill>
                            <a:latin typeface="Cambria Math" panose="02040503050406030204" pitchFamily="18" charset="0"/>
                            <a:ea typeface="Source Sans Pro"/>
                            <a:sym typeface="Source Sans Pro"/>
                          </a:rPr>
                          <m:t>𝒓</m:t>
                        </m:r>
                        <m:r>
                          <a:rPr lang="en-US" b="1" i="1">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oMath>
                    </m:oMathPara>
                  </a14:m>
                  <a:endParaRPr lang="ar-AE" b="1" i="1" dirty="0">
                    <a:solidFill>
                      <a:srgbClr val="FFFFFF"/>
                    </a:solidFill>
                    <a:latin typeface="Cambria Math" panose="02040503050406030204" pitchFamily="18" charset="0"/>
                    <a:ea typeface="Source Sans Pro"/>
                    <a:sym typeface="Source Sans Pro"/>
                  </a:endParaRPr>
                </a:p>
                <a:p>
                  <a:pPr lvl="0" algn="ctr"/>
                  <a:endParaRPr lang="ar-AE" b="1" dirty="0">
                    <a:solidFill>
                      <a:srgbClr val="FFFFFF"/>
                    </a:solidFill>
                    <a:latin typeface="Source Sans Pro"/>
                    <a:ea typeface="Source Sans Pro"/>
                    <a:cs typeface="Source Sans Pro"/>
                    <a:sym typeface="Source Sans Pro"/>
                  </a:endParaRPr>
                </a:p>
              </p:txBody>
            </p:sp>
          </mc:Choice>
          <mc:Fallback xmlns="">
            <p:sp>
              <p:nvSpPr>
                <p:cNvPr id="16" name="Rectangle: Rounded Corners 15">
                  <a:extLst>
                    <a:ext uri="{FF2B5EF4-FFF2-40B4-BE49-F238E27FC236}">
                      <a16:creationId xmlns:a16="http://schemas.microsoft.com/office/drawing/2014/main" id="{3326051C-578D-4B7B-8804-5B18C99F3DC0}"/>
                    </a:ext>
                  </a:extLst>
                </p:cNvPr>
                <p:cNvSpPr>
                  <a:spLocks noRot="1" noChangeAspect="1" noMove="1" noResize="1" noEditPoints="1" noAdjustHandles="1" noChangeArrowheads="1" noChangeShapeType="1" noTextEdit="1"/>
                </p:cNvSpPr>
                <p:nvPr/>
              </p:nvSpPr>
              <p:spPr>
                <a:xfrm>
                  <a:off x="6210013" y="1362075"/>
                  <a:ext cx="2574662" cy="2222500"/>
                </a:xfrm>
                <a:prstGeom prst="round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Market prices</a:t>
                  </a:r>
                </a:p>
                <a:p>
                  <a:pPr lvl="0" algn="ctr"/>
                  <a14:m>
                    <m:oMathPara xmlns:m="http://schemas.openxmlformats.org/officeDocument/2006/math">
                      <m:oMathParaPr>
                        <m:jc m:val="centerGroup"/>
                      </m:oMathParaPr>
                      <m:oMath xmlns:m="http://schemas.openxmlformats.org/officeDocument/2006/math">
                        <m:sSup>
                          <m:sSupPr>
                            <m:ctrlPr>
                              <a:rPr lang="en-US" b="1" i="1" smtClean="0">
                                <a:solidFill>
                                  <a:srgbClr val="FFFFFF"/>
                                </a:solidFill>
                                <a:latin typeface="Cambria Math" panose="02040503050406030204" pitchFamily="18" charset="0"/>
                                <a:ea typeface="Source Sans Pro"/>
                                <a:sym typeface="Source Sans Pro"/>
                              </a:rPr>
                            </m:ctrlPr>
                          </m:sSupPr>
                          <m:e>
                            <m:r>
                              <a:rPr lang="en-US" b="1" i="1" smtClean="0">
                                <a:solidFill>
                                  <a:srgbClr val="FFFFFF"/>
                                </a:solidFill>
                                <a:latin typeface="Cambria Math" panose="02040503050406030204" pitchFamily="18" charset="0"/>
                                <a:ea typeface="Source Sans Pro"/>
                                <a:sym typeface="Source Sans Pro"/>
                              </a:rPr>
                              <m:t>𝑽</m:t>
                            </m:r>
                          </m:e>
                          <m:sup>
                            <m:r>
                              <a:rPr lang="en-US" b="1" i="1" smtClean="0">
                                <a:solidFill>
                                  <a:srgbClr val="FFFFFF"/>
                                </a:solidFill>
                                <a:latin typeface="Cambria Math" panose="02040503050406030204" pitchFamily="18" charset="0"/>
                                <a:ea typeface="Source Sans Pro"/>
                                <a:sym typeface="Source Sans Pro"/>
                              </a:rPr>
                              <m:t>∗</m:t>
                            </m:r>
                          </m:sup>
                        </m:sSup>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1" name="Google Shape;687;p30">
                  <a:extLst>
                    <a:ext uri="{FF2B5EF4-FFF2-40B4-BE49-F238E27FC236}">
                      <a16:creationId xmlns:a16="http://schemas.microsoft.com/office/drawing/2014/main" id="{F55C2F16-7F29-40A2-9E8C-E0BD8857A18B}"/>
                    </a:ext>
                  </a:extLst>
                </p:cNvPr>
                <p:cNvSpPr>
                  <a:spLocks noRot="1" noChangeAspect="1" noMove="1" noResize="1" noEditPoints="1" noAdjustHandles="1" noChangeArrowheads="1" noChangeShapeType="1" noTextEdit="1"/>
                </p:cNvSpPr>
                <p:nvPr/>
              </p:nvSpPr>
              <p:spPr>
                <a:xfrm>
                  <a:off x="4188244" y="1050349"/>
                  <a:ext cx="1428751" cy="1111250"/>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Model prices</a:t>
                  </a:r>
                </a:p>
                <a:p>
                  <a:pPr lvl="0" algn="ctr"/>
                  <a14:m>
                    <m:oMathPara xmlns:m="http://schemas.openxmlformats.org/officeDocument/2006/math">
                      <m:oMathParaPr>
                        <m:jc m:val="centerGroup"/>
                      </m:oMathParaPr>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𝑽</m:t>
                        </m:r>
                        <m:r>
                          <a:rPr lang="en-US" b="1" i="1">
                            <a:solidFill>
                              <a:srgbClr val="FFFFFF"/>
                            </a:solidFill>
                            <a:latin typeface="Cambria Math" panose="02040503050406030204" pitchFamily="18" charset="0"/>
                            <a:ea typeface="Source Sans Pro"/>
                            <a:cs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4" name="Google Shape;687;p30">
                  <a:extLst>
                    <a:ext uri="{FF2B5EF4-FFF2-40B4-BE49-F238E27FC236}">
                      <a16:creationId xmlns:a16="http://schemas.microsoft.com/office/drawing/2014/main" id="{D16F39A6-9628-4F0B-AF39-386698A53957}"/>
                    </a:ext>
                  </a:extLst>
                </p:cNvPr>
                <p:cNvSpPr>
                  <a:spLocks noRot="1" noChangeAspect="1" noMove="1" noResize="1" noEditPoints="1" noAdjustHandles="1" noChangeArrowheads="1" noChangeShapeType="1" noTextEdit="1"/>
                </p:cNvSpPr>
                <p:nvPr/>
              </p:nvSpPr>
              <p:spPr>
                <a:xfrm>
                  <a:off x="4188245" y="2717224"/>
                  <a:ext cx="1428750" cy="1111250"/>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38C4AD8C-D5F7-493B-AF4F-BDE42F309CF0}"/>
                </a:ext>
              </a:extLst>
            </p:cNvPr>
            <p:cNvCxnSpPr>
              <a:cxnSpLocks/>
              <a:stCxn id="11" idx="3"/>
              <a:endCxn id="16" idx="1"/>
            </p:cNvCxnSpPr>
            <p:nvPr/>
          </p:nvCxnSpPr>
          <p:spPr>
            <a:xfrm>
              <a:off x="561699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CEF5F2F5-94B3-49DE-BD30-FC63DB407D66}"/>
                </a:ext>
              </a:extLst>
            </p:cNvPr>
            <p:cNvCxnSpPr>
              <a:cxnSpLocks/>
              <a:stCxn id="14" idx="3"/>
              <a:endCxn id="16" idx="1"/>
            </p:cNvCxnSpPr>
            <p:nvPr/>
          </p:nvCxnSpPr>
          <p:spPr>
            <a:xfrm flipV="1">
              <a:off x="561699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719383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How is the optimum reached?</a:t>
            </a:r>
            <a:endParaRPr dirty="0"/>
          </a:p>
        </p:txBody>
      </p:sp>
      <mc:AlternateContent xmlns:mc="http://schemas.openxmlformats.org/markup-compatibility/2006" xmlns:a14="http://schemas.microsoft.com/office/drawing/2010/main">
        <mc:Choice Requires="a14">
          <p:sp>
            <p:nvSpPr>
              <p:cNvPr id="525" name="Google Shape;525;p20"/>
              <p:cNvSpPr txBox="1">
                <a:spLocks noGrp="1"/>
              </p:cNvSpPr>
              <p:nvPr>
                <p:ph type="body" idx="2"/>
              </p:nvPr>
            </p:nvSpPr>
            <p:spPr>
              <a:xfrm>
                <a:off x="2408154" y="1029623"/>
                <a:ext cx="4676310" cy="3084254"/>
              </a:xfrm>
              <a:prstGeom prst="rect">
                <a:avLst/>
              </a:prstGeom>
            </p:spPr>
            <p:txBody>
              <a:bodyPr spcFirstLastPara="1" wrap="square" lIns="91425" tIns="91425" rIns="91425" bIns="91425" anchor="ctr" anchorCtr="0">
                <a:noAutofit/>
              </a:bodyPr>
              <a:lstStyle/>
              <a:p>
                <a:pPr lvl="0" indent="-355600">
                  <a:buClr>
                    <a:schemeClr val="accent2"/>
                  </a:buClr>
                  <a:buSzPct val="140000"/>
                </a:pPr>
                <a:r>
                  <a:rPr lang="en-US" sz="1200" dirty="0">
                    <a:solidFill>
                      <a:srgbClr val="28324A"/>
                    </a:solidFill>
                  </a:rPr>
                  <a:t>A Levenberg-Marquardt method is used.</a:t>
                </a:r>
              </a:p>
              <a:p>
                <a:pPr lvl="0" indent="-355600">
                  <a:buClr>
                    <a:schemeClr val="accent2"/>
                  </a:buClr>
                  <a:buSzPct val="140000"/>
                </a:pPr>
                <a:endParaRPr lang="en-US" sz="1200" dirty="0">
                  <a:solidFill>
                    <a:srgbClr val="28324A"/>
                  </a:solidFill>
                </a:endParaRPr>
              </a:p>
              <a:p>
                <a:pPr lvl="1" indent="-355600">
                  <a:buClr>
                    <a:schemeClr val="accent2"/>
                  </a:buClr>
                  <a:buSzPct val="180000"/>
                  <a:buFont typeface="Arial" panose="020B0604020202020204" pitchFamily="34" charset="0"/>
                  <a:buChar char="•"/>
                </a:pPr>
                <a:r>
                  <a:rPr lang="en-US" sz="1200" dirty="0">
                    <a:solidFill>
                      <a:srgbClr val="28324A"/>
                    </a:solidFill>
                  </a:rPr>
                  <a:t>It behaves like steepest descent far from the optimum.</a:t>
                </a:r>
              </a:p>
              <a:p>
                <a:pPr lvl="0"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r>
                  <a:rPr lang="en-US" sz="1200" dirty="0">
                    <a:solidFill>
                      <a:srgbClr val="28324A"/>
                    </a:solidFill>
                  </a:rPr>
                  <a:t>It behaves like Gauss-Newton close to the optimum.</a:t>
                </a:r>
              </a:p>
              <a:p>
                <a:pPr lvl="1" indent="-355600">
                  <a:buClr>
                    <a:schemeClr val="accent2"/>
                  </a:buClr>
                  <a:buSzPct val="140000"/>
                </a:pPr>
                <a:endParaRPr lang="en-US" sz="1200" dirty="0">
                  <a:solidFill>
                    <a:srgbClr val="28324A"/>
                  </a:solidFill>
                </a:endParaRPr>
              </a:p>
              <a:p>
                <a:pPr indent="-355600">
                  <a:buClr>
                    <a:schemeClr val="accent2"/>
                  </a:buClr>
                  <a:buSzPct val="140000"/>
                </a:pPr>
                <a:r>
                  <a:rPr lang="en-US" sz="1200" dirty="0">
                    <a:solidFill>
                      <a:srgbClr val="28324A"/>
                    </a:solidFill>
                  </a:rPr>
                  <a:t>It stops when:</a:t>
                </a:r>
              </a:p>
              <a:p>
                <a:pPr indent="-355600">
                  <a:buClr>
                    <a:schemeClr val="accent2"/>
                  </a:buClr>
                  <a:buSzPct val="140000"/>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1</m:t>
                        </m:r>
                      </m:sub>
                    </m:sSub>
                  </m:oMath>
                </a14:m>
                <a:r>
                  <a:rPr lang="en-US" sz="1200" dirty="0">
                    <a:solidFill>
                      <a:srgbClr val="28324A"/>
                    </a:solidFill>
                  </a:rPr>
                  <a:t>: Small value of the objective function.</a:t>
                </a:r>
              </a:p>
              <a:p>
                <a:pPr lvl="1"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2</m:t>
                        </m:r>
                      </m:sub>
                    </m:sSub>
                  </m:oMath>
                </a14:m>
                <a:r>
                  <a:rPr lang="en-US" sz="1200" dirty="0">
                    <a:solidFill>
                      <a:srgbClr val="28324A"/>
                    </a:solidFill>
                  </a:rPr>
                  <a:t>: Small gradient.</a:t>
                </a:r>
              </a:p>
              <a:p>
                <a:pPr lvl="1"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3</m:t>
                        </m:r>
                      </m:sub>
                    </m:sSub>
                  </m:oMath>
                </a14:m>
                <a:r>
                  <a:rPr lang="en-US" sz="1200" dirty="0">
                    <a:solidFill>
                      <a:srgbClr val="28324A"/>
                    </a:solidFill>
                  </a:rPr>
                  <a:t>: Stagnate update.</a:t>
                </a:r>
                <a:endParaRPr lang="en-US" sz="1200" dirty="0"/>
              </a:p>
            </p:txBody>
          </p:sp>
        </mc:Choice>
        <mc:Fallback xmlns="">
          <p:sp>
            <p:nvSpPr>
              <p:cNvPr id="525" name="Google Shape;525;p20"/>
              <p:cNvSpPr txBox="1">
                <a:spLocks noGrp="1" noRot="1" noChangeAspect="1" noMove="1" noResize="1" noEditPoints="1" noAdjustHandles="1" noChangeArrowheads="1" noChangeShapeType="1" noTextEdit="1"/>
              </p:cNvSpPr>
              <p:nvPr>
                <p:ph type="body" idx="2"/>
              </p:nvPr>
            </p:nvSpPr>
            <p:spPr>
              <a:xfrm>
                <a:off x="2408154" y="1029623"/>
                <a:ext cx="4676310" cy="3084254"/>
              </a:xfrm>
              <a:prstGeom prst="rect">
                <a:avLst/>
              </a:prstGeom>
              <a:blipFill>
                <a:blip r:embed="rId3"/>
                <a:stretch>
                  <a:fillRect b="-593"/>
                </a:stretch>
              </a:blipFill>
            </p:spPr>
            <p:txBody>
              <a:bodyPr/>
              <a:lstStyle/>
              <a:p>
                <a:r>
                  <a:rPr lang="en-US">
                    <a:noFill/>
                  </a:rPr>
                  <a:t> </a:t>
                </a:r>
              </a:p>
            </p:txBody>
          </p:sp>
        </mc:Fallback>
      </mc:AlternateContent>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1414907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Numerical results</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Extreme situations, speed, and applicability.</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6</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141037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Stress Tests. </a:t>
                </a:r>
                <a14:m>
                  <m:oMath xmlns:m="http://schemas.openxmlformats.org/officeDocument/2006/math">
                    <m:r>
                      <a:rPr lang="en-US" b="1" i="1" smtClean="0">
                        <a:latin typeface="Cambria Math" panose="02040503050406030204" pitchFamily="18" charset="0"/>
                      </a:rPr>
                      <m:t>𝝉</m:t>
                    </m:r>
                    <m:r>
                      <a:rPr lang="en-US" b="1" i="1" smtClean="0">
                        <a:latin typeface="Cambria Math" panose="02040503050406030204" pitchFamily="18" charset="0"/>
                      </a:rPr>
                      <m:t>=</m:t>
                    </m:r>
                    <m:r>
                      <a:rPr lang="en-US" b="1" i="1" smtClean="0">
                        <a:latin typeface="Cambria Math" panose="02040503050406030204" pitchFamily="18" charset="0"/>
                      </a:rPr>
                      <m:t>𝟒𝟓</m:t>
                    </m:r>
                  </m:oMath>
                </a14:m>
                <a:r>
                  <a:rPr lang="en-US" dirty="0"/>
                  <a:t> years.</a:t>
                </a:r>
                <a:endParaRPr dirty="0"/>
              </a:p>
            </p:txBody>
          </p:sp>
        </mc:Choice>
        <mc:Fallback xmlns="">
          <p:sp>
            <p:nvSpPr>
              <p:cNvPr id="646" name="Google Shape;646;p26"/>
              <p:cNvSpPr txBox="1">
                <a:spLocks noGrp="1" noRot="1" noChangeAspect="1" noMove="1" noResize="1" noEditPoints="1" noAdjustHandles="1" noChangeArrowheads="1" noChangeShapeType="1" noTextEdit="1"/>
              </p:cNvSpPr>
              <p:nvPr>
                <p:ph type="title"/>
              </p:nvPr>
            </p:nvSpPr>
            <p:spPr>
              <a:xfrm>
                <a:off x="1068986" y="679"/>
                <a:ext cx="6996600" cy="715800"/>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7" name="Google Shape;647;p26"/>
              <p:cNvGraphicFramePr/>
              <p:nvPr>
                <p:extLst>
                  <p:ext uri="{D42A27DB-BD31-4B8C-83A1-F6EECF244321}">
                    <p14:modId xmlns:p14="http://schemas.microsoft.com/office/powerpoint/2010/main" val="531900871"/>
                  </p:ext>
                </p:extLst>
              </p:nvPr>
            </p:nvGraphicFramePr>
            <p:xfrm>
              <a:off x="1824675" y="1406250"/>
              <a:ext cx="5485221" cy="2331000"/>
            </p:xfrm>
            <a:graphic>
              <a:graphicData uri="http://schemas.openxmlformats.org/drawingml/2006/table">
                <a:tbl>
                  <a:tblPr>
                    <a:noFill/>
                    <a:tableStyleId>{9AF62945-B830-4532-BA38-0B9DB5C8A7B6}</a:tableStyleId>
                  </a:tblPr>
                  <a:tblGrid>
                    <a:gridCol w="783603">
                      <a:extLst>
                        <a:ext uri="{9D8B030D-6E8A-4147-A177-3AD203B41FA5}">
                          <a16:colId xmlns:a16="http://schemas.microsoft.com/office/drawing/2014/main" val="20001"/>
                        </a:ext>
                      </a:extLst>
                    </a:gridCol>
                    <a:gridCol w="783603">
                      <a:extLst>
                        <a:ext uri="{9D8B030D-6E8A-4147-A177-3AD203B41FA5}">
                          <a16:colId xmlns:a16="http://schemas.microsoft.com/office/drawing/2014/main" val="20002"/>
                        </a:ext>
                      </a:extLst>
                    </a:gridCol>
                    <a:gridCol w="783603">
                      <a:extLst>
                        <a:ext uri="{9D8B030D-6E8A-4147-A177-3AD203B41FA5}">
                          <a16:colId xmlns:a16="http://schemas.microsoft.com/office/drawing/2014/main" val="20003"/>
                        </a:ext>
                      </a:extLst>
                    </a:gridCol>
                    <a:gridCol w="783603">
                      <a:extLst>
                        <a:ext uri="{9D8B030D-6E8A-4147-A177-3AD203B41FA5}">
                          <a16:colId xmlns:a16="http://schemas.microsoft.com/office/drawing/2014/main" val="1596164501"/>
                        </a:ext>
                      </a:extLst>
                    </a:gridCol>
                    <a:gridCol w="783603">
                      <a:extLst>
                        <a:ext uri="{9D8B030D-6E8A-4147-A177-3AD203B41FA5}">
                          <a16:colId xmlns:a16="http://schemas.microsoft.com/office/drawing/2014/main" val="4269154679"/>
                        </a:ext>
                      </a:extLst>
                    </a:gridCol>
                    <a:gridCol w="783603">
                      <a:extLst>
                        <a:ext uri="{9D8B030D-6E8A-4147-A177-3AD203B41FA5}">
                          <a16:colId xmlns:a16="http://schemas.microsoft.com/office/drawing/2014/main" val="3662441423"/>
                        </a:ext>
                      </a:extLst>
                    </a:gridCol>
                    <a:gridCol w="783603">
                      <a:extLst>
                        <a:ext uri="{9D8B030D-6E8A-4147-A177-3AD203B41FA5}">
                          <a16:colId xmlns:a16="http://schemas.microsoft.com/office/drawing/2014/main" val="14750415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𝟑</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𝟕</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𝟔</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𝑺𝒄𝒉𝒐𝒖𝒕𝒆𝒏𝒔</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647" name="Google Shape;647;p26"/>
              <p:cNvGraphicFramePr/>
              <p:nvPr>
                <p:extLst>
                  <p:ext uri="{D42A27DB-BD31-4B8C-83A1-F6EECF244321}">
                    <p14:modId xmlns:p14="http://schemas.microsoft.com/office/powerpoint/2010/main" val="531900871"/>
                  </p:ext>
                </p:extLst>
              </p:nvPr>
            </p:nvGraphicFramePr>
            <p:xfrm>
              <a:off x="1824675" y="1406250"/>
              <a:ext cx="5485221" cy="2331000"/>
            </p:xfrm>
            <a:graphic>
              <a:graphicData uri="http://schemas.openxmlformats.org/drawingml/2006/table">
                <a:tbl>
                  <a:tblPr>
                    <a:noFill/>
                    <a:tableStyleId>{9AF62945-B830-4532-BA38-0B9DB5C8A7B6}</a:tableStyleId>
                  </a:tblPr>
                  <a:tblGrid>
                    <a:gridCol w="783603">
                      <a:extLst>
                        <a:ext uri="{9D8B030D-6E8A-4147-A177-3AD203B41FA5}">
                          <a16:colId xmlns:a16="http://schemas.microsoft.com/office/drawing/2014/main" val="20001"/>
                        </a:ext>
                      </a:extLst>
                    </a:gridCol>
                    <a:gridCol w="783603">
                      <a:extLst>
                        <a:ext uri="{9D8B030D-6E8A-4147-A177-3AD203B41FA5}">
                          <a16:colId xmlns:a16="http://schemas.microsoft.com/office/drawing/2014/main" val="20002"/>
                        </a:ext>
                      </a:extLst>
                    </a:gridCol>
                    <a:gridCol w="783603">
                      <a:extLst>
                        <a:ext uri="{9D8B030D-6E8A-4147-A177-3AD203B41FA5}">
                          <a16:colId xmlns:a16="http://schemas.microsoft.com/office/drawing/2014/main" val="20003"/>
                        </a:ext>
                      </a:extLst>
                    </a:gridCol>
                    <a:gridCol w="783603">
                      <a:extLst>
                        <a:ext uri="{9D8B030D-6E8A-4147-A177-3AD203B41FA5}">
                          <a16:colId xmlns:a16="http://schemas.microsoft.com/office/drawing/2014/main" val="1596164501"/>
                        </a:ext>
                      </a:extLst>
                    </a:gridCol>
                    <a:gridCol w="783603">
                      <a:extLst>
                        <a:ext uri="{9D8B030D-6E8A-4147-A177-3AD203B41FA5}">
                          <a16:colId xmlns:a16="http://schemas.microsoft.com/office/drawing/2014/main" val="4269154679"/>
                        </a:ext>
                      </a:extLst>
                    </a:gridCol>
                    <a:gridCol w="783603">
                      <a:extLst>
                        <a:ext uri="{9D8B030D-6E8A-4147-A177-3AD203B41FA5}">
                          <a16:colId xmlns:a16="http://schemas.microsoft.com/office/drawing/2014/main" val="3662441423"/>
                        </a:ext>
                      </a:extLst>
                    </a:gridCol>
                    <a:gridCol w="783603">
                      <a:extLst>
                        <a:ext uri="{9D8B030D-6E8A-4147-A177-3AD203B41FA5}">
                          <a16:colId xmlns:a16="http://schemas.microsoft.com/office/drawing/2014/main" val="14750415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blipFill>
                          <a:blip r:embed="rId4"/>
                          <a:stretch>
                            <a:fillRect l="-201550" t="-3125" r="-4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301550" t="-3125" r="-3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401550" t="-3125" r="-2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505469" t="-3125" r="-105469"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600775" t="-3125" r="-4651" b="-306250"/>
                          </a:stretch>
                        </a:blip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317207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4648" cy="3173661"/>
            <a:chOff x="770511" y="1106489"/>
            <a:chExt cx="7404648"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112342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68986"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Speed Tests</a:t>
            </a:r>
            <a:endParaRPr dirty="0"/>
          </a:p>
        </p:txBody>
      </p:sp>
      <p:graphicFrame>
        <p:nvGraphicFramePr>
          <p:cNvPr id="647" name="Google Shape;647;p26"/>
          <p:cNvGraphicFramePr/>
          <p:nvPr>
            <p:extLst>
              <p:ext uri="{D42A27DB-BD31-4B8C-83A1-F6EECF244321}">
                <p14:modId xmlns:p14="http://schemas.microsoft.com/office/powerpoint/2010/main" val="2091164000"/>
              </p:ext>
            </p:extLst>
          </p:nvPr>
        </p:nvGraphicFramePr>
        <p:xfrm>
          <a:off x="1432874" y="1377590"/>
          <a:ext cx="6268824" cy="2388320"/>
        </p:xfrm>
        <a:graphic>
          <a:graphicData uri="http://schemas.openxmlformats.org/drawingml/2006/table">
            <a:tbl>
              <a:tblPr>
                <a:noFill/>
                <a:tableStyleId>{9AF62945-B830-4532-BA38-0B9DB5C8A7B6}</a:tableStyleId>
              </a:tblPr>
              <a:tblGrid>
                <a:gridCol w="1567206">
                  <a:extLst>
                    <a:ext uri="{9D8B030D-6E8A-4147-A177-3AD203B41FA5}">
                      <a16:colId xmlns:a16="http://schemas.microsoft.com/office/drawing/2014/main" val="20000"/>
                    </a:ext>
                  </a:extLst>
                </a:gridCol>
                <a:gridCol w="1567206">
                  <a:extLst>
                    <a:ext uri="{9D8B030D-6E8A-4147-A177-3AD203B41FA5}">
                      <a16:colId xmlns:a16="http://schemas.microsoft.com/office/drawing/2014/main" val="20001"/>
                    </a:ext>
                  </a:extLst>
                </a:gridCol>
                <a:gridCol w="1567206">
                  <a:extLst>
                    <a:ext uri="{9D8B030D-6E8A-4147-A177-3AD203B41FA5}">
                      <a16:colId xmlns:a16="http://schemas.microsoft.com/office/drawing/2014/main" val="20002"/>
                    </a:ext>
                  </a:extLst>
                </a:gridCol>
                <a:gridCol w="1567206">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dirty="0">
                          <a:solidFill>
                            <a:srgbClr val="FFFFFF"/>
                          </a:solidFill>
                          <a:latin typeface="Source Sans Pro"/>
                          <a:ea typeface="Source Sans Pro"/>
                          <a:cs typeface="Source Sans Pro"/>
                          <a:sym typeface="Source Sans Pro"/>
                        </a:rPr>
                        <a:t>40 strikes </a:t>
                      </a:r>
                      <a:r>
                        <a:rPr lang="en-US" sz="1100" b="1" dirty="0">
                          <a:solidFill>
                            <a:srgbClr val="FFFFFF"/>
                          </a:solidFill>
                          <a:latin typeface="Source Sans Pro"/>
                          <a:ea typeface="Source Sans Pro"/>
                          <a:cs typeface="Source Sans Pro"/>
                          <a:sym typeface="Source Sans Pro"/>
                        </a:rPr>
                        <a:t>x</a:t>
                      </a:r>
                      <a:r>
                        <a:rPr lang="en" sz="1100" b="1" dirty="0">
                          <a:solidFill>
                            <a:srgbClr val="FFFFFF"/>
                          </a:solidFill>
                          <a:latin typeface="Source Sans Pro"/>
                          <a:ea typeface="Source Sans Pro"/>
                          <a:cs typeface="Source Sans Pro"/>
                          <a:sym typeface="Source Sans Pro"/>
                        </a:rPr>
                        <a:t> 1 expiry</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8 strikes x 5 expiries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dirty="0">
                          <a:solidFill>
                            <a:srgbClr val="FFFFFF"/>
                          </a:solidFill>
                          <a:latin typeface="Source Sans Pro"/>
                          <a:ea typeface="Source Sans Pro"/>
                          <a:cs typeface="Source Sans Pro"/>
                          <a:sym typeface="Source Sans Pro"/>
                        </a:rPr>
                        <a:t>8 </a:t>
                      </a:r>
                      <a:r>
                        <a:rPr lang="en-US" sz="1100" b="1" dirty="0">
                          <a:solidFill>
                            <a:srgbClr val="FFFFFF"/>
                          </a:solidFill>
                          <a:latin typeface="Source Sans Pro"/>
                          <a:ea typeface="Source Sans Pro"/>
                          <a:cs typeface="Source Sans Pro"/>
                          <a:sym typeface="Source Sans Pro"/>
                        </a:rPr>
                        <a:t>strikes </a:t>
                      </a:r>
                      <a:r>
                        <a:rPr lang="en" sz="1100" b="1" dirty="0">
                          <a:solidFill>
                            <a:srgbClr val="FFFFFF"/>
                          </a:solidFill>
                          <a:latin typeface="Source Sans Pro"/>
                          <a:ea typeface="Source Sans Pro"/>
                          <a:cs typeface="Source Sans Pro"/>
                          <a:sym typeface="Source Sans Pro"/>
                        </a:rPr>
                        <a:t>x 5 </a:t>
                      </a:r>
                      <a:r>
                        <a:rPr lang="en-US" sz="1100" b="1" dirty="0">
                          <a:solidFill>
                            <a:srgbClr val="FFFFFF"/>
                          </a:solidFill>
                          <a:latin typeface="Source Sans Pro"/>
                          <a:ea typeface="Source Sans Pro"/>
                          <a:cs typeface="Source Sans Pro"/>
                          <a:sym typeface="Source Sans Pro"/>
                        </a:rPr>
                        <a:t>expiries</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(disabling reusable data across strikes)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SWIFT (no speed-ups)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7</a:t>
                      </a:r>
                      <a:r>
                        <a:rPr lang="en-US" dirty="0">
                          <a:solidFill>
                            <a:srgbClr val="28324A"/>
                          </a:solidFill>
                          <a:latin typeface="Source Sans Pro"/>
                          <a:ea typeface="Source Sans Pro"/>
                          <a:cs typeface="Source Sans Pro"/>
                          <a:sym typeface="Source Sans Pro"/>
                        </a:rPr>
                        <a:t>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36s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[36s]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SWIFT (with speed-ups)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4.5ms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45</a:t>
                      </a:r>
                      <a:r>
                        <a:rPr lang="en-US" dirty="0" err="1">
                          <a:solidFill>
                            <a:srgbClr val="28324A"/>
                          </a:solidFill>
                          <a:latin typeface="Source Sans Pro"/>
                          <a:ea typeface="Source Sans Pro"/>
                          <a:cs typeface="Source Sans Pro"/>
                          <a:sym typeface="Source Sans Pro"/>
                        </a:rPr>
                        <a:t>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170ms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Comparison test</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46ms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63ms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a:t>
                      </a:r>
                      <a:r>
                        <a:rPr lang="en-US" dirty="0">
                          <a:solidFill>
                            <a:srgbClr val="28324A"/>
                          </a:solidFill>
                          <a:latin typeface="Source Sans Pro"/>
                          <a:ea typeface="Source Sans Pro"/>
                          <a:cs typeface="Source Sans Pro"/>
                          <a:sym typeface="Source Sans Pro"/>
                        </a:rPr>
                        <a:t>63ms]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807349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Stress Tests. </a:t>
                </a:r>
                <a14:m>
                  <m:oMath xmlns:m="http://schemas.openxmlformats.org/officeDocument/2006/math">
                    <m:r>
                      <a:rPr lang="en-US" b="1" i="1" smtClean="0">
                        <a:latin typeface="Cambria Math" panose="02040503050406030204" pitchFamily="18" charset="0"/>
                      </a:rPr>
                      <m:t>𝝉</m:t>
                    </m:r>
                    <m:r>
                      <a:rPr lang="en-US" b="1" i="1" smtClean="0">
                        <a:latin typeface="Cambria Math" panose="02040503050406030204" pitchFamily="18" charset="0"/>
                      </a:rPr>
                      <m:t>=</m:t>
                    </m:r>
                    <m:r>
                      <a:rPr lang="en-US" b="1" i="1" smtClean="0">
                        <a:latin typeface="Cambria Math" panose="02040503050406030204" pitchFamily="18" charset="0"/>
                      </a:rPr>
                      <m:t>𝟐</m:t>
                    </m:r>
                  </m:oMath>
                </a14:m>
                <a:r>
                  <a:rPr lang="en-US" dirty="0"/>
                  <a:t> weeks.</a:t>
                </a:r>
                <a:endParaRPr dirty="0"/>
              </a:p>
            </p:txBody>
          </p:sp>
        </mc:Choice>
        <mc:Fallback xmlns="">
          <p:sp>
            <p:nvSpPr>
              <p:cNvPr id="646" name="Google Shape;646;p26"/>
              <p:cNvSpPr txBox="1">
                <a:spLocks noGrp="1" noRot="1" noChangeAspect="1" noMove="1" noResize="1" noEditPoints="1" noAdjustHandles="1" noChangeArrowheads="1" noChangeShapeType="1" noTextEdit="1"/>
              </p:cNvSpPr>
              <p:nvPr>
                <p:ph type="title"/>
              </p:nvPr>
            </p:nvSpPr>
            <p:spPr>
              <a:xfrm>
                <a:off x="1068986" y="679"/>
                <a:ext cx="6996600" cy="715800"/>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7" name="Google Shape;647;p26"/>
              <p:cNvGraphicFramePr/>
              <p:nvPr>
                <p:extLst>
                  <p:ext uri="{D42A27DB-BD31-4B8C-83A1-F6EECF244321}">
                    <p14:modId xmlns:p14="http://schemas.microsoft.com/office/powerpoint/2010/main" val="385603105"/>
                  </p:ext>
                </p:extLst>
              </p:nvPr>
            </p:nvGraphicFramePr>
            <p:xfrm>
              <a:off x="1665073" y="1344835"/>
              <a:ext cx="5804425" cy="2331000"/>
            </p:xfrm>
            <a:graphic>
              <a:graphicData uri="http://schemas.openxmlformats.org/drawingml/2006/table">
                <a:tbl>
                  <a:tblPr>
                    <a:noFill/>
                    <a:tableStyleId>{9AF62945-B830-4532-BA38-0B9DB5C8A7B6}</a:tableStyleId>
                  </a:tblPr>
                  <a:tblGrid>
                    <a:gridCol w="1160885">
                      <a:extLst>
                        <a:ext uri="{9D8B030D-6E8A-4147-A177-3AD203B41FA5}">
                          <a16:colId xmlns:a16="http://schemas.microsoft.com/office/drawing/2014/main" val="20001"/>
                        </a:ext>
                      </a:extLst>
                    </a:gridCol>
                    <a:gridCol w="1160885">
                      <a:extLst>
                        <a:ext uri="{9D8B030D-6E8A-4147-A177-3AD203B41FA5}">
                          <a16:colId xmlns:a16="http://schemas.microsoft.com/office/drawing/2014/main" val="20002"/>
                        </a:ext>
                      </a:extLst>
                    </a:gridCol>
                    <a:gridCol w="1160885">
                      <a:extLst>
                        <a:ext uri="{9D8B030D-6E8A-4147-A177-3AD203B41FA5}">
                          <a16:colId xmlns:a16="http://schemas.microsoft.com/office/drawing/2014/main" val="20003"/>
                        </a:ext>
                      </a:extLst>
                    </a:gridCol>
                    <a:gridCol w="1160885">
                      <a:extLst>
                        <a:ext uri="{9D8B030D-6E8A-4147-A177-3AD203B41FA5}">
                          <a16:colId xmlns:a16="http://schemas.microsoft.com/office/drawing/2014/main" val="1596164501"/>
                        </a:ext>
                      </a:extLst>
                    </a:gridCol>
                    <a:gridCol w="1160885">
                      <a:extLst>
                        <a:ext uri="{9D8B030D-6E8A-4147-A177-3AD203B41FA5}">
                          <a16:colId xmlns:a16="http://schemas.microsoft.com/office/drawing/2014/main" val="426915467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𝟑</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𝟕</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44.221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0.380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1.045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a:solidFill>
                                <a:srgbClr val="28324A"/>
                              </a:solidFill>
                              <a:latin typeface="Source Sans Pro"/>
                              <a:ea typeface="Source Sans Pro"/>
                              <a:cs typeface="Source Sans Pro"/>
                              <a:sym typeface="Source Sans Pro"/>
                            </a:rPr>
                            <a:t>1.046</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647" name="Google Shape;647;p26"/>
              <p:cNvGraphicFramePr/>
              <p:nvPr>
                <p:extLst>
                  <p:ext uri="{D42A27DB-BD31-4B8C-83A1-F6EECF244321}">
                    <p14:modId xmlns:p14="http://schemas.microsoft.com/office/powerpoint/2010/main" val="385603105"/>
                  </p:ext>
                </p:extLst>
              </p:nvPr>
            </p:nvGraphicFramePr>
            <p:xfrm>
              <a:off x="1665073" y="1344835"/>
              <a:ext cx="5804425" cy="2331000"/>
            </p:xfrm>
            <a:graphic>
              <a:graphicData uri="http://schemas.openxmlformats.org/drawingml/2006/table">
                <a:tbl>
                  <a:tblPr>
                    <a:noFill/>
                    <a:tableStyleId>{9AF62945-B830-4532-BA38-0B9DB5C8A7B6}</a:tableStyleId>
                  </a:tblPr>
                  <a:tblGrid>
                    <a:gridCol w="1160885">
                      <a:extLst>
                        <a:ext uri="{9D8B030D-6E8A-4147-A177-3AD203B41FA5}">
                          <a16:colId xmlns:a16="http://schemas.microsoft.com/office/drawing/2014/main" val="20001"/>
                        </a:ext>
                      </a:extLst>
                    </a:gridCol>
                    <a:gridCol w="1160885">
                      <a:extLst>
                        <a:ext uri="{9D8B030D-6E8A-4147-A177-3AD203B41FA5}">
                          <a16:colId xmlns:a16="http://schemas.microsoft.com/office/drawing/2014/main" val="20002"/>
                        </a:ext>
                      </a:extLst>
                    </a:gridCol>
                    <a:gridCol w="1160885">
                      <a:extLst>
                        <a:ext uri="{9D8B030D-6E8A-4147-A177-3AD203B41FA5}">
                          <a16:colId xmlns:a16="http://schemas.microsoft.com/office/drawing/2014/main" val="20003"/>
                        </a:ext>
                      </a:extLst>
                    </a:gridCol>
                    <a:gridCol w="1160885">
                      <a:extLst>
                        <a:ext uri="{9D8B030D-6E8A-4147-A177-3AD203B41FA5}">
                          <a16:colId xmlns:a16="http://schemas.microsoft.com/office/drawing/2014/main" val="1596164501"/>
                        </a:ext>
                      </a:extLst>
                    </a:gridCol>
                    <a:gridCol w="1160885">
                      <a:extLst>
                        <a:ext uri="{9D8B030D-6E8A-4147-A177-3AD203B41FA5}">
                          <a16:colId xmlns:a16="http://schemas.microsoft.com/office/drawing/2014/main" val="426915467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blipFill>
                          <a:blip r:embed="rId4"/>
                          <a:stretch>
                            <a:fillRect l="-201047" t="-3125" r="-202618"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302632" t="-3125" r="-103684"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400524" t="-3125" r="-3141" b="-306250"/>
                          </a:stretch>
                        </a:blip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44.221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0.380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1.045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a:solidFill>
                                <a:srgbClr val="28324A"/>
                              </a:solidFill>
                              <a:latin typeface="Source Sans Pro"/>
                              <a:ea typeface="Source Sans Pro"/>
                              <a:cs typeface="Source Sans Pro"/>
                              <a:sym typeface="Source Sans Pro"/>
                            </a:rPr>
                            <a:t>1.046</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9981169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Realistic Convergence Tests</a:t>
            </a:r>
            <a:endParaRPr dirty="0"/>
          </a:p>
        </p:txBody>
      </p:sp>
      <p:graphicFrame>
        <p:nvGraphicFramePr>
          <p:cNvPr id="647" name="Google Shape;647;p26"/>
          <p:cNvGraphicFramePr/>
          <p:nvPr>
            <p:extLst>
              <p:ext uri="{D42A27DB-BD31-4B8C-83A1-F6EECF244321}">
                <p14:modId xmlns:p14="http://schemas.microsoft.com/office/powerpoint/2010/main" val="537004615"/>
              </p:ext>
            </p:extLst>
          </p:nvPr>
        </p:nvGraphicFramePr>
        <p:xfrm>
          <a:off x="1432874" y="1114875"/>
          <a:ext cx="6268824" cy="2913750"/>
        </p:xfrm>
        <a:graphic>
          <a:graphicData uri="http://schemas.openxmlformats.org/drawingml/2006/table">
            <a:tbl>
              <a:tblPr>
                <a:noFill/>
                <a:tableStyleId>{9AF62945-B830-4532-BA38-0B9DB5C8A7B6}</a:tableStyleId>
              </a:tblPr>
              <a:tblGrid>
                <a:gridCol w="1567206">
                  <a:extLst>
                    <a:ext uri="{9D8B030D-6E8A-4147-A177-3AD203B41FA5}">
                      <a16:colId xmlns:a16="http://schemas.microsoft.com/office/drawing/2014/main" val="20000"/>
                    </a:ext>
                  </a:extLst>
                </a:gridCol>
                <a:gridCol w="1567206">
                  <a:extLst>
                    <a:ext uri="{9D8B030D-6E8A-4147-A177-3AD203B41FA5}">
                      <a16:colId xmlns:a16="http://schemas.microsoft.com/office/drawing/2014/main" val="20001"/>
                    </a:ext>
                  </a:extLst>
                </a:gridCol>
                <a:gridCol w="1567206">
                  <a:extLst>
                    <a:ext uri="{9D8B030D-6E8A-4147-A177-3AD203B41FA5}">
                      <a16:colId xmlns:a16="http://schemas.microsoft.com/office/drawing/2014/main" val="20002"/>
                    </a:ext>
                  </a:extLst>
                </a:gridCol>
                <a:gridCol w="1567206">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Foreign</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exchange</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Interest</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rate</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Equity</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Max absolute error in parameter estimation</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1.98e-3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2.66</a:t>
                      </a:r>
                      <a:r>
                        <a:rPr lang="en-US" dirty="0">
                          <a:solidFill>
                            <a:srgbClr val="28324A"/>
                          </a:solidFill>
                          <a:latin typeface="Source Sans Pro"/>
                          <a:ea typeface="Source Sans Pro"/>
                          <a:cs typeface="Source Sans Pro"/>
                          <a:sym typeface="Source Sans Pro"/>
                        </a:rPr>
                        <a:t>e-4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1.16</a:t>
                      </a:r>
                      <a:r>
                        <a:rPr lang="en-US" dirty="0">
                          <a:solidFill>
                            <a:srgbClr val="28324A"/>
                          </a:solidFill>
                          <a:latin typeface="Source Sans Pro"/>
                          <a:ea typeface="Source Sans Pro"/>
                          <a:cs typeface="Source Sans Pro"/>
                          <a:sym typeface="Source Sans Pro"/>
                        </a:rPr>
                        <a:t>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Average number</a:t>
                      </a:r>
                    </a:p>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of iterations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13.85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6.32</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6.78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Average time (</a:t>
                      </a:r>
                      <a:r>
                        <a:rPr lang="en-US" sz="1100" dirty="0" err="1">
                          <a:solidFill>
                            <a:srgbClr val="3C78D8"/>
                          </a:solidFill>
                          <a:latin typeface="Source Sans Pro"/>
                          <a:ea typeface="Source Sans Pro"/>
                          <a:cs typeface="Source Sans Pro"/>
                          <a:sym typeface="Source Sans Pro"/>
                        </a:rPr>
                        <a:t>ms</a:t>
                      </a:r>
                      <a:r>
                        <a:rPr lang="en-US" sz="1100" dirty="0">
                          <a:solidFill>
                            <a:srgbClr val="3C78D8"/>
                          </a:solidFill>
                          <a:latin typeface="Source Sans Pro"/>
                          <a:ea typeface="Source Sans Pro"/>
                          <a:cs typeface="Source Sans Pro"/>
                          <a:sym typeface="Source Sans Pro"/>
                        </a:rPr>
                        <a:t>)</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334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194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3"/>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Objective function </a:t>
                      </a:r>
                    </a:p>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final value</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2.87e-11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2.03e-11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3.64e-11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2010227474"/>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1680051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Conclusions and further research</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lang="en-US"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7</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53</a:t>
            </a:fld>
            <a:endParaRPr lang="en-US"/>
          </a:p>
        </p:txBody>
      </p:sp>
    </p:spTree>
    <p:extLst>
      <p:ext uri="{BB962C8B-B14F-4D97-AF65-F5344CB8AC3E}">
        <p14:creationId xmlns:p14="http://schemas.microsoft.com/office/powerpoint/2010/main" val="4155105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1047648" y="829559"/>
            <a:ext cx="3234600" cy="326638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Conclusions</a:t>
            </a:r>
            <a:endParaRPr sz="2000" dirty="0">
              <a:solidFill>
                <a:srgbClr val="00CEF6"/>
              </a:solidFill>
              <a:latin typeface="Oswald" panose="020B0604020202020204" charset="0"/>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US" sz="1200" dirty="0">
              <a:solidFill>
                <a:srgbClr val="28324A"/>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A complete extension of SWIFT for calibration is provided.</a:t>
            </a:r>
          </a:p>
          <a:p>
            <a:pPr marL="457200" lvl="0" indent="-355600">
              <a:spcBef>
                <a:spcPts val="600"/>
              </a:spcBef>
              <a:buClr>
                <a:schemeClr val="accent2"/>
              </a:buClr>
              <a:buSzPct val="140000"/>
              <a:buChar char="◉"/>
            </a:pPr>
            <a:r>
              <a:rPr lang="en-US" sz="1200" dirty="0" err="1">
                <a:solidFill>
                  <a:srgbClr val="28324A"/>
                </a:solidFill>
                <a:latin typeface="Source Sans Pro"/>
                <a:ea typeface="Source Sans Pro"/>
                <a:cs typeface="Source Sans Pro"/>
                <a:sym typeface="Source Sans Pro"/>
              </a:rPr>
              <a:t>Cui’s</a:t>
            </a:r>
            <a:r>
              <a:rPr lang="en-US" sz="1200" dirty="0">
                <a:solidFill>
                  <a:srgbClr val="28324A"/>
                </a:solidFill>
                <a:latin typeface="Source Sans Pro"/>
                <a:ea typeface="Source Sans Pro"/>
                <a:cs typeface="Source Sans Pro"/>
                <a:sym typeface="Source Sans Pro"/>
              </a:rPr>
              <a:t> Heston characteristic expression numerical problems are discussed.</a:t>
            </a:r>
            <a:endParaRPr lang="en-US" sz="1200" dirty="0">
              <a:ea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The presented calibration method execution time is comparable to the highly efficient reference one.</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Useful for supervised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Insufficient for high-frequency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Challenging volatility surfaces are properly calibrated in under 1 second.</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1047648" y="829559"/>
            <a:ext cx="3234600" cy="326638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Conclusions</a:t>
            </a:r>
            <a:endParaRPr sz="2000" dirty="0">
              <a:solidFill>
                <a:srgbClr val="00CEF6"/>
              </a:solidFill>
              <a:latin typeface="Oswald" panose="020B0604020202020204" charset="0"/>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US" sz="1200" dirty="0">
              <a:solidFill>
                <a:srgbClr val="28324A"/>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A complete extension of SWIFT for calibration is provided.</a:t>
            </a:r>
          </a:p>
          <a:p>
            <a:pPr marL="457200" lvl="0" indent="-355600">
              <a:spcBef>
                <a:spcPts val="600"/>
              </a:spcBef>
              <a:buClr>
                <a:schemeClr val="accent2"/>
              </a:buClr>
              <a:buSzPct val="140000"/>
              <a:buChar char="◉"/>
            </a:pPr>
            <a:r>
              <a:rPr lang="en-US" sz="1200" dirty="0" err="1">
                <a:solidFill>
                  <a:srgbClr val="28324A"/>
                </a:solidFill>
                <a:latin typeface="Source Sans Pro"/>
                <a:ea typeface="Source Sans Pro"/>
                <a:cs typeface="Source Sans Pro"/>
                <a:sym typeface="Source Sans Pro"/>
              </a:rPr>
              <a:t>Cui’s</a:t>
            </a:r>
            <a:r>
              <a:rPr lang="en-US" sz="1200" dirty="0">
                <a:solidFill>
                  <a:srgbClr val="28324A"/>
                </a:solidFill>
                <a:latin typeface="Source Sans Pro"/>
                <a:ea typeface="Source Sans Pro"/>
                <a:cs typeface="Source Sans Pro"/>
                <a:sym typeface="Source Sans Pro"/>
              </a:rPr>
              <a:t> Heston characteristic expression numerical problems are discussed.</a:t>
            </a:r>
            <a:endParaRPr lang="en-US" sz="1200" dirty="0">
              <a:ea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The presented calibration method execution time is comparable to the highly efficient reference one.</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Useful for supervised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Insufficient for high-frequency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Challenging volatility surfaces are properly calibrated in under 1 second.</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829559"/>
            <a:ext cx="3376200" cy="303071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Further research</a:t>
            </a:r>
          </a:p>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Extend SWIFT calibrator to other contracts.</a:t>
            </a:r>
          </a:p>
          <a:p>
            <a:pPr marL="457200" indent="-355600">
              <a:spcBef>
                <a:spcPts val="600"/>
              </a:spcBef>
              <a:buClr>
                <a:schemeClr val="accent2"/>
              </a:buClr>
              <a:buSzPct val="140000"/>
              <a:buFont typeface="Arial"/>
              <a:buChar char="◉"/>
            </a:pPr>
            <a:r>
              <a:rPr lang="en-US" sz="1200" dirty="0">
                <a:solidFill>
                  <a:srgbClr val="28324A"/>
                </a:solidFill>
                <a:latin typeface="Source Sans Pro"/>
                <a:ea typeface="Source Sans Pro"/>
                <a:cs typeface="Source Sans Pro"/>
                <a:sym typeface="Source Sans Pro"/>
              </a:rPr>
              <a:t>Investigate alternative optimal parameters.</a:t>
            </a:r>
          </a:p>
          <a:p>
            <a:pPr marL="457200" indent="-355600">
              <a:spcBef>
                <a:spcPts val="600"/>
              </a:spcBef>
              <a:buClr>
                <a:schemeClr val="accent2"/>
              </a:buClr>
              <a:buSzPct val="140000"/>
              <a:buFont typeface="Arial"/>
              <a:buChar char="◉"/>
            </a:pPr>
            <a:r>
              <a:rPr lang="en-US" sz="1200" dirty="0">
                <a:solidFill>
                  <a:srgbClr val="28324A"/>
                </a:solidFill>
                <a:latin typeface="Source Sans Pro"/>
                <a:ea typeface="Source Sans Pro"/>
                <a:cs typeface="Source Sans Pro"/>
                <a:sym typeface="Source Sans Pro"/>
              </a:rPr>
              <a:t>Apply the speed-ups to the reference calibrator.</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lang="en"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dirty="0"/>
          </a:p>
        </p:txBody>
      </p:sp>
    </p:spTree>
    <p:extLst>
      <p:ext uri="{BB962C8B-B14F-4D97-AF65-F5344CB8AC3E}">
        <p14:creationId xmlns:p14="http://schemas.microsoft.com/office/powerpoint/2010/main" val="3462246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Thanks for you time.</a:t>
            </a:r>
            <a:br>
              <a:rPr lang="en-US" dirty="0"/>
            </a:br>
            <a:endParaRPr lang="en-US" dirty="0"/>
          </a:p>
        </p:txBody>
      </p:sp>
      <p:sp>
        <p:nvSpPr>
          <p:cNvPr id="486" name="Google Shape;486;p16"/>
          <p:cNvSpPr txBox="1">
            <a:spLocks noGrp="1"/>
          </p:cNvSpPr>
          <p:nvPr>
            <p:ph type="subTitle" idx="1"/>
          </p:nvPr>
        </p:nvSpPr>
        <p:spPr>
          <a:xfrm>
            <a:off x="3616525" y="420010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Contact information</a:t>
            </a:r>
          </a:p>
          <a:p>
            <a:pPr marL="0" lvl="0" indent="0" algn="r" rtl="0">
              <a:spcBef>
                <a:spcPts val="0"/>
              </a:spcBef>
              <a:spcAft>
                <a:spcPts val="0"/>
              </a:spcAft>
              <a:buNone/>
            </a:pPr>
            <a:r>
              <a:rPr lang="en-US" dirty="0"/>
              <a:t>eudald.rg@gmail.com</a:t>
            </a: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259001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8500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lvl="0"/>
                <a:r>
                  <a:rPr lang="en-US" sz="1200"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Decide how to react to the current theoretic prices and inform the exchange.</a:t>
                </a:r>
                <a:endParaRPr sz="1200" b="0" i="0" u="none" strike="noStrike" cap="none" dirty="0">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rgbClr val="8EC400"/>
                    </a:solidFill>
                    <a:latin typeface="Source Sans Pro"/>
                    <a:ea typeface="Source Sans Pro"/>
                    <a:cs typeface="Source Sans Pro"/>
                    <a:sym typeface="Source Sans Pro"/>
                  </a:rPr>
                  <a:t>Investing strategy</a:t>
                </a:r>
                <a:endParaRPr sz="1800" b="0" i="0" u="none" strike="noStrike" cap="none" dirty="0">
                  <a:solidFill>
                    <a:srgbClr val="8EC400"/>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406235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lvl="0"/>
                <a:r>
                  <a:rPr lang="en-US" sz="1200"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Decide how to react to the current theoretic prices and inform the exchange.</a:t>
                </a:r>
                <a:endParaRPr sz="1200" b="0" i="0" u="none" strike="noStrike" cap="none" dirty="0">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rgbClr val="8EC400"/>
                    </a:solidFill>
                    <a:latin typeface="Source Sans Pro"/>
                    <a:ea typeface="Source Sans Pro"/>
                    <a:cs typeface="Source Sans Pro"/>
                    <a:sym typeface="Source Sans Pro"/>
                  </a:rPr>
                  <a:t>Investing strategy</a:t>
                </a:r>
                <a:endParaRPr sz="1800" b="0" i="0" u="none" strike="noStrike" cap="none" dirty="0">
                  <a:solidFill>
                    <a:srgbClr val="8EC400"/>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
        <p:nvSpPr>
          <p:cNvPr id="30" name="Google Shape;1425;p41">
            <a:extLst>
              <a:ext uri="{FF2B5EF4-FFF2-40B4-BE49-F238E27FC236}">
                <a16:creationId xmlns:a16="http://schemas.microsoft.com/office/drawing/2014/main" id="{426D3165-5C04-4D66-8445-8130BA59D343}"/>
              </a:ext>
            </a:extLst>
          </p:cNvPr>
          <p:cNvSpPr/>
          <p:nvPr/>
        </p:nvSpPr>
        <p:spPr>
          <a:xfrm rot="2671704">
            <a:off x="3127185" y="2689361"/>
            <a:ext cx="2070247" cy="338908"/>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32" name="Google Shape;1430;p41">
            <a:extLst>
              <a:ext uri="{FF2B5EF4-FFF2-40B4-BE49-F238E27FC236}">
                <a16:creationId xmlns:a16="http://schemas.microsoft.com/office/drawing/2014/main" id="{0D5247CF-5C38-4F1D-B836-2059755D3259}"/>
              </a:ext>
            </a:extLst>
          </p:cNvPr>
          <p:cNvSpPr/>
          <p:nvPr/>
        </p:nvSpPr>
        <p:spPr>
          <a:xfrm rot="19314430">
            <a:off x="3428091" y="2007886"/>
            <a:ext cx="231586" cy="166546"/>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Tree>
    <p:extLst>
      <p:ext uri="{BB962C8B-B14F-4D97-AF65-F5344CB8AC3E}">
        <p14:creationId xmlns:p14="http://schemas.microsoft.com/office/powerpoint/2010/main" val="428840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Option Pricing</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Risk-neutrality applied to European options.</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7146</TotalTime>
  <Words>3344</Words>
  <Application>Microsoft Office PowerPoint</Application>
  <PresentationFormat>On-screen Show (16:9)</PresentationFormat>
  <Paragraphs>685</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Source Sans Pro</vt:lpstr>
      <vt:lpstr>Oswald</vt:lpstr>
      <vt:lpstr>Cambria Math</vt:lpstr>
      <vt:lpstr>Arial</vt:lpstr>
      <vt:lpstr>Calibri</vt:lpstr>
      <vt:lpstr>Quince template</vt:lpstr>
      <vt:lpstr>PowerPoint Presentation</vt:lpstr>
      <vt:lpstr>Motivation</vt:lpstr>
      <vt:lpstr>Option Trading Cycle</vt:lpstr>
      <vt:lpstr>Option Trading Cycle</vt:lpstr>
      <vt:lpstr>Option Trading Cycle</vt:lpstr>
      <vt:lpstr>Option Trading Cycle</vt:lpstr>
      <vt:lpstr>Option Trading Cycle</vt:lpstr>
      <vt:lpstr>Option Trading Cycle</vt:lpstr>
      <vt:lpstr>Option Pricing</vt:lpstr>
      <vt:lpstr>European Option Price</vt:lpstr>
      <vt:lpstr>PowerPoint Presentation</vt:lpstr>
      <vt:lpstr>European Option Price</vt:lpstr>
      <vt:lpstr>European Option Price</vt:lpstr>
      <vt:lpstr>European Option Price</vt:lpstr>
      <vt:lpstr>Underlying asset models</vt:lpstr>
      <vt:lpstr>Black-Scholes-Merton model</vt:lpstr>
      <vt:lpstr>Volatility Smile</vt:lpstr>
      <vt:lpstr>Volatility Smile</vt:lpstr>
      <vt:lpstr>Heston model</vt:lpstr>
      <vt:lpstr>Characteristic function expressions</vt:lpstr>
      <vt:lpstr>Characteristic function expressions</vt:lpstr>
      <vt:lpstr>Characteristic function expressions</vt:lpstr>
      <vt:lpstr>Characteristic function expressions</vt:lpstr>
      <vt:lpstr>Characteristic function expressions</vt:lpstr>
      <vt:lpstr>Cui’s expression</vt:lpstr>
      <vt:lpstr>European Option Pricing</vt:lpstr>
      <vt:lpstr>Heston formula</vt:lpstr>
      <vt:lpstr>MRA and Shannon wavelets</vt:lpstr>
      <vt:lpstr>MRA and Shannon wavelets</vt:lpstr>
      <vt:lpstr>MRA and Shannon wavelets</vt:lpstr>
      <vt:lpstr>MRA and Shannon wavelets</vt:lpstr>
      <vt:lpstr>MRA and Shannon wavelets</vt:lpstr>
      <vt:lpstr>MRA and Shannon wavelets</vt:lpstr>
      <vt:lpstr>MRA and Shannon wavelets</vt:lpstr>
      <vt:lpstr>SWIFT</vt:lpstr>
      <vt:lpstr>SWIFT</vt:lpstr>
      <vt:lpstr>SWIFT</vt:lpstr>
      <vt:lpstr>SWIFT</vt:lpstr>
      <vt:lpstr>SWIFT</vt:lpstr>
      <vt:lpstr>New contributions</vt:lpstr>
      <vt:lpstr>New contributions</vt:lpstr>
      <vt:lpstr>Option calibration</vt:lpstr>
      <vt:lpstr>What is a calibrated model?</vt:lpstr>
      <vt:lpstr>What is a calibrated model?</vt:lpstr>
      <vt:lpstr>What is a calibrated model?</vt:lpstr>
      <vt:lpstr>What is a calibrated model?</vt:lpstr>
      <vt:lpstr>How is the optimum reached?</vt:lpstr>
      <vt:lpstr>Numerical results</vt:lpstr>
      <vt:lpstr>Stress Tests. τ=45 years.</vt:lpstr>
      <vt:lpstr>Speed Tests</vt:lpstr>
      <vt:lpstr>Stress Tests. τ=2 weeks.</vt:lpstr>
      <vt:lpstr>Realistic Convergence Tests</vt:lpstr>
      <vt:lpstr>Conclusions and further research</vt:lpstr>
      <vt:lpstr>PowerPoint Presentation</vt:lpstr>
      <vt:lpstr>PowerPoint Presentation</vt:lpstr>
      <vt:lpstr>Thanks for you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Usuario</dc:creator>
  <cp:lastModifiedBy>Usuario</cp:lastModifiedBy>
  <cp:revision>125</cp:revision>
  <dcterms:modified xsi:type="dcterms:W3CDTF">2020-07-07T13:22:42Z</dcterms:modified>
</cp:coreProperties>
</file>