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A1B9-D174-4612-9E49-E6F00891C45D}" type="datetimeFigureOut">
              <a:rPr lang="es-ES" smtClean="0"/>
              <a:pPr/>
              <a:t>13/03/2019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B226-3040-4C16-B44E-2CBD92896C3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A1B9-D174-4612-9E49-E6F00891C45D}" type="datetimeFigureOut">
              <a:rPr lang="es-ES" smtClean="0"/>
              <a:pPr/>
              <a:t>13/03/2019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B226-3040-4C16-B44E-2CBD92896C3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A1B9-D174-4612-9E49-E6F00891C45D}" type="datetimeFigureOut">
              <a:rPr lang="es-ES" smtClean="0"/>
              <a:pPr/>
              <a:t>13/03/2019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B226-3040-4C16-B44E-2CBD92896C3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A1B9-D174-4612-9E49-E6F00891C45D}" type="datetimeFigureOut">
              <a:rPr lang="es-ES" smtClean="0"/>
              <a:pPr/>
              <a:t>13/03/2019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B226-3040-4C16-B44E-2CBD92896C3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A1B9-D174-4612-9E49-E6F00891C45D}" type="datetimeFigureOut">
              <a:rPr lang="es-ES" smtClean="0"/>
              <a:pPr/>
              <a:t>13/03/2019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B226-3040-4C16-B44E-2CBD92896C3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A1B9-D174-4612-9E49-E6F00891C45D}" type="datetimeFigureOut">
              <a:rPr lang="es-ES" smtClean="0"/>
              <a:pPr/>
              <a:t>13/03/2019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B226-3040-4C16-B44E-2CBD92896C3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A1B9-D174-4612-9E49-E6F00891C45D}" type="datetimeFigureOut">
              <a:rPr lang="es-ES" smtClean="0"/>
              <a:pPr/>
              <a:t>13/03/2019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B226-3040-4C16-B44E-2CBD92896C3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A1B9-D174-4612-9E49-E6F00891C45D}" type="datetimeFigureOut">
              <a:rPr lang="es-ES" smtClean="0"/>
              <a:pPr/>
              <a:t>13/03/2019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B226-3040-4C16-B44E-2CBD92896C3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A1B9-D174-4612-9E49-E6F00891C45D}" type="datetimeFigureOut">
              <a:rPr lang="es-ES" smtClean="0"/>
              <a:pPr/>
              <a:t>13/03/2019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B226-3040-4C16-B44E-2CBD92896C3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A1B9-D174-4612-9E49-E6F00891C45D}" type="datetimeFigureOut">
              <a:rPr lang="es-ES" smtClean="0"/>
              <a:pPr/>
              <a:t>13/03/2019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B226-3040-4C16-B44E-2CBD92896C3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A1B9-D174-4612-9E49-E6F00891C45D}" type="datetimeFigureOut">
              <a:rPr lang="es-ES" smtClean="0"/>
              <a:pPr/>
              <a:t>13/03/2019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B226-3040-4C16-B44E-2CBD92896C3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2A1B9-D174-4612-9E49-E6F00891C45D}" type="datetimeFigureOut">
              <a:rPr lang="es-ES" smtClean="0"/>
              <a:pPr/>
              <a:t>13/03/2019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6B226-3040-4C16-B44E-2CBD92896C3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VIDEOCASTEN SORKUNTZAN IKAS-ESTILOA ETA MOTIBAZIOA GOI MAILAKO IKASKETETAN</a:t>
            </a:r>
            <a:endParaRPr lang="es-ES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5580112" y="4365104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JUAN ABASOLO</a:t>
            </a:r>
          </a:p>
          <a:p>
            <a:r>
              <a:rPr lang="es-ES" dirty="0" smtClean="0"/>
              <a:t>LOREA UNAMUNO</a:t>
            </a:r>
          </a:p>
          <a:p>
            <a:r>
              <a:rPr lang="es-ES" dirty="0" smtClean="0"/>
              <a:t>AINTZANE ETXEBARRIA</a:t>
            </a:r>
          </a:p>
          <a:p>
            <a:r>
              <a:rPr lang="es-ES" dirty="0" smtClean="0"/>
              <a:t>ARIANE ENSUNZA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MOTIBAZIO MOTA FAKULTATEEN ARABERA</a:t>
            </a:r>
            <a:endParaRPr lang="es-E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620688"/>
            <a:ext cx="8208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/>
              <a:t>IKAS-ESTILOAK, MOTIBAZIOA ETA KOOPERAZIOA ERRONKETAN OINARRITUTAKO IKASKUNTZARA/IRAKASKUNTZARA BIDEAN</a:t>
            </a:r>
            <a:endParaRPr lang="es-ES" sz="28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1547664" y="2492896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rgbClr val="FF0000"/>
                </a:solidFill>
              </a:rPr>
              <a:t>Aintzanek</a:t>
            </a:r>
            <a:r>
              <a:rPr lang="es-ES" b="1" dirty="0" smtClean="0">
                <a:solidFill>
                  <a:srgbClr val="FF0000"/>
                </a:solidFill>
              </a:rPr>
              <a:t> </a:t>
            </a:r>
            <a:r>
              <a:rPr lang="es-ES" b="1" dirty="0" err="1" smtClean="0">
                <a:solidFill>
                  <a:srgbClr val="FF0000"/>
                </a:solidFill>
              </a:rPr>
              <a:t>osatu</a:t>
            </a:r>
            <a:r>
              <a:rPr lang="es-ES" b="1" dirty="0" smtClean="0">
                <a:solidFill>
                  <a:srgbClr val="FF0000"/>
                </a:solidFill>
              </a:rPr>
              <a:t> </a:t>
            </a:r>
            <a:r>
              <a:rPr lang="es-ES" b="1" dirty="0" err="1" smtClean="0">
                <a:solidFill>
                  <a:srgbClr val="FF0000"/>
                </a:solidFill>
              </a:rPr>
              <a:t>behar</a:t>
            </a:r>
            <a:r>
              <a:rPr lang="es-ES" b="1" dirty="0" smtClean="0">
                <a:solidFill>
                  <a:srgbClr val="FF0000"/>
                </a:solidFill>
              </a:rPr>
              <a:t> </a:t>
            </a:r>
            <a:r>
              <a:rPr lang="es-ES" b="1" dirty="0" err="1" smtClean="0">
                <a:solidFill>
                  <a:srgbClr val="FF0000"/>
                </a:solidFill>
              </a:rPr>
              <a:t>dau</a:t>
            </a:r>
            <a:endParaRPr lang="es-E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332656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/>
              <a:t>VIDEOCASTAK HEZKUNTZA</a:t>
            </a:r>
            <a:endParaRPr lang="es-ES" sz="28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1547664" y="2492896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rgbClr val="FF0000"/>
                </a:solidFill>
              </a:rPr>
              <a:t>Aintzanek</a:t>
            </a:r>
            <a:r>
              <a:rPr lang="es-ES" b="1" dirty="0" smtClean="0">
                <a:solidFill>
                  <a:srgbClr val="FF0000"/>
                </a:solidFill>
              </a:rPr>
              <a:t> </a:t>
            </a:r>
            <a:r>
              <a:rPr lang="es-ES" b="1" dirty="0" err="1" smtClean="0">
                <a:solidFill>
                  <a:srgbClr val="FF0000"/>
                </a:solidFill>
              </a:rPr>
              <a:t>osatu</a:t>
            </a:r>
            <a:r>
              <a:rPr lang="es-ES" b="1" dirty="0" smtClean="0">
                <a:solidFill>
                  <a:srgbClr val="FF0000"/>
                </a:solidFill>
              </a:rPr>
              <a:t> </a:t>
            </a:r>
            <a:r>
              <a:rPr lang="es-ES" b="1" dirty="0" err="1" smtClean="0">
                <a:solidFill>
                  <a:srgbClr val="FF0000"/>
                </a:solidFill>
              </a:rPr>
              <a:t>behar</a:t>
            </a:r>
            <a:r>
              <a:rPr lang="es-ES" b="1" dirty="0" smtClean="0">
                <a:solidFill>
                  <a:srgbClr val="FF0000"/>
                </a:solidFill>
              </a:rPr>
              <a:t> </a:t>
            </a:r>
            <a:r>
              <a:rPr lang="es-ES" b="1" dirty="0" err="1" smtClean="0">
                <a:solidFill>
                  <a:srgbClr val="FF0000"/>
                </a:solidFill>
              </a:rPr>
              <a:t>dau</a:t>
            </a:r>
            <a:endParaRPr lang="es-E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55576" y="476672"/>
            <a:ext cx="7920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/>
              <a:t>AHOZKO HIZKUNTZA LANTZEKO VIDEOCASTAK</a:t>
            </a:r>
            <a:endParaRPr lang="es-ES" sz="32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1547664" y="2492896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rgbClr val="FF0000"/>
                </a:solidFill>
              </a:rPr>
              <a:t>Aintzanek</a:t>
            </a:r>
            <a:r>
              <a:rPr lang="es-ES" b="1" dirty="0" smtClean="0">
                <a:solidFill>
                  <a:srgbClr val="FF0000"/>
                </a:solidFill>
              </a:rPr>
              <a:t> </a:t>
            </a:r>
            <a:r>
              <a:rPr lang="es-ES" b="1" dirty="0" err="1" smtClean="0">
                <a:solidFill>
                  <a:srgbClr val="FF0000"/>
                </a:solidFill>
              </a:rPr>
              <a:t>osatu</a:t>
            </a:r>
            <a:r>
              <a:rPr lang="es-ES" b="1" dirty="0" smtClean="0">
                <a:solidFill>
                  <a:srgbClr val="FF0000"/>
                </a:solidFill>
              </a:rPr>
              <a:t> </a:t>
            </a:r>
            <a:r>
              <a:rPr lang="es-ES" b="1" dirty="0" err="1" smtClean="0">
                <a:solidFill>
                  <a:srgbClr val="FF0000"/>
                </a:solidFill>
              </a:rPr>
              <a:t>behar</a:t>
            </a:r>
            <a:r>
              <a:rPr lang="es-ES" b="1" dirty="0" smtClean="0">
                <a:solidFill>
                  <a:srgbClr val="FF0000"/>
                </a:solidFill>
              </a:rPr>
              <a:t> </a:t>
            </a:r>
            <a:r>
              <a:rPr lang="es-ES" b="1" dirty="0" err="1" smtClean="0">
                <a:solidFill>
                  <a:srgbClr val="FF0000"/>
                </a:solidFill>
              </a:rPr>
              <a:t>dau</a:t>
            </a:r>
            <a:endParaRPr lang="es-E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476672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/>
              <a:t>VIDEOCASTAK ETA ERRONKETAN OINARRITUTAKO IKASKUNTZA KOOPERATIBOA</a:t>
            </a:r>
            <a:endParaRPr lang="es-ES" sz="28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1547664" y="2492896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rgbClr val="FF0000"/>
                </a:solidFill>
              </a:rPr>
              <a:t>Aintzanek</a:t>
            </a:r>
            <a:r>
              <a:rPr lang="es-ES" b="1" dirty="0" smtClean="0">
                <a:solidFill>
                  <a:srgbClr val="FF0000"/>
                </a:solidFill>
              </a:rPr>
              <a:t> </a:t>
            </a:r>
            <a:r>
              <a:rPr lang="es-ES" b="1" dirty="0" err="1" smtClean="0">
                <a:solidFill>
                  <a:srgbClr val="FF0000"/>
                </a:solidFill>
              </a:rPr>
              <a:t>osatu</a:t>
            </a:r>
            <a:r>
              <a:rPr lang="es-ES" b="1" dirty="0" smtClean="0">
                <a:solidFill>
                  <a:srgbClr val="FF0000"/>
                </a:solidFill>
              </a:rPr>
              <a:t> </a:t>
            </a:r>
            <a:r>
              <a:rPr lang="es-ES" b="1" dirty="0" err="1" smtClean="0">
                <a:solidFill>
                  <a:srgbClr val="FF0000"/>
                </a:solidFill>
              </a:rPr>
              <a:t>behar</a:t>
            </a:r>
            <a:r>
              <a:rPr lang="es-ES" b="1" dirty="0" smtClean="0">
                <a:solidFill>
                  <a:srgbClr val="FF0000"/>
                </a:solidFill>
              </a:rPr>
              <a:t> </a:t>
            </a:r>
            <a:r>
              <a:rPr lang="es-ES" b="1" dirty="0" err="1" smtClean="0">
                <a:solidFill>
                  <a:srgbClr val="FF0000"/>
                </a:solidFill>
              </a:rPr>
              <a:t>dau</a:t>
            </a:r>
            <a:endParaRPr lang="es-E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476672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/>
              <a:t>PARTE-HARTZAILEAK</a:t>
            </a:r>
            <a:endParaRPr lang="es-ES" sz="2800" b="1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0613" y="1219200"/>
            <a:ext cx="696277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83568" y="1556792"/>
            <a:ext cx="806489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s-ES" sz="2000" b="1" dirty="0" smtClean="0"/>
              <a:t>DATUAK KUDEATZEKO ETA AZTERTZEKO R PROGRAMA LIBREA</a:t>
            </a:r>
          </a:p>
          <a:p>
            <a:pPr algn="just">
              <a:buFont typeface="Wingdings" pitchFamily="2" charset="2"/>
              <a:buChar char="v"/>
            </a:pPr>
            <a:endParaRPr lang="es-ES" sz="2000" b="1" dirty="0"/>
          </a:p>
          <a:p>
            <a:pPr algn="just">
              <a:buFont typeface="Wingdings" pitchFamily="2" charset="2"/>
              <a:buChar char="v"/>
            </a:pPr>
            <a:r>
              <a:rPr lang="es-ES" sz="2000" b="1" dirty="0" smtClean="0"/>
              <a:t>DATUAK INTERPRETATZEKO BAREMO OROKORRA</a:t>
            </a:r>
          </a:p>
          <a:p>
            <a:pPr algn="just">
              <a:buFont typeface="Wingdings" pitchFamily="2" charset="2"/>
              <a:buChar char="v"/>
            </a:pPr>
            <a:endParaRPr lang="es-ES" sz="2000" b="1" dirty="0"/>
          </a:p>
          <a:p>
            <a:pPr algn="just">
              <a:buFont typeface="Wingdings" pitchFamily="2" charset="2"/>
              <a:buChar char="v"/>
            </a:pPr>
            <a:endParaRPr lang="es-ES" sz="2000" b="1" dirty="0" smtClean="0"/>
          </a:p>
          <a:p>
            <a:pPr algn="just"/>
            <a:endParaRPr lang="es-ES" sz="2000" b="1" dirty="0" smtClean="0"/>
          </a:p>
          <a:p>
            <a:pPr algn="just"/>
            <a:endParaRPr lang="es-ES" sz="3200" b="1" dirty="0" smtClean="0"/>
          </a:p>
          <a:p>
            <a:pPr algn="ctr"/>
            <a:endParaRPr lang="es-ES" sz="3200" b="1" dirty="0" smtClean="0"/>
          </a:p>
          <a:p>
            <a:pPr algn="ctr"/>
            <a:endParaRPr lang="es-ES" sz="3200" b="1" dirty="0"/>
          </a:p>
          <a:p>
            <a:pPr algn="ctr"/>
            <a:endParaRPr lang="es-ES" sz="32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395536" y="260648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/>
              <a:t>IKAS-ESTILOAK: DATUAK KUDEATZEN</a:t>
            </a:r>
            <a:endParaRPr lang="es-ES" sz="3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852936"/>
            <a:ext cx="8271895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5536" y="404664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/>
              <a:t>IKAS-ESTILOAK: EMAITZAK</a:t>
            </a:r>
            <a:endParaRPr lang="es-ES" sz="2800" b="1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611557" y="1412776"/>
          <a:ext cx="7848874" cy="2592288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1499114"/>
                <a:gridCol w="1548722"/>
                <a:gridCol w="1819749"/>
                <a:gridCol w="1236558"/>
                <a:gridCol w="1744731"/>
              </a:tblGrid>
              <a:tr h="799620">
                <a:tc>
                  <a:txBody>
                    <a:bodyPr/>
                    <a:lstStyle/>
                    <a:p>
                      <a:pPr marL="76200">
                        <a:spcAft>
                          <a:spcPts val="0"/>
                        </a:spcAft>
                      </a:pPr>
                      <a:r>
                        <a:rPr lang="eu-ES" sz="1800" dirty="0"/>
                        <a:t>Fakultatea</a:t>
                      </a:r>
                      <a:endParaRPr lang="es-ES" sz="1800" dirty="0">
                        <a:latin typeface="+mn-lt"/>
                        <a:ea typeface="Gill Sans MT"/>
                        <a:cs typeface="Gill Sans M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spcAft>
                          <a:spcPts val="0"/>
                        </a:spcAft>
                      </a:pPr>
                      <a:r>
                        <a:rPr lang="eu-ES" sz="1800" b="1" dirty="0" smtClean="0"/>
                        <a:t>EKINTZAILEA</a:t>
                      </a:r>
                      <a:endParaRPr lang="es-ES" sz="1800" b="1" dirty="0">
                        <a:latin typeface="+mn-lt"/>
                        <a:ea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>
                        <a:spcAft>
                          <a:spcPts val="0"/>
                        </a:spcAft>
                      </a:pPr>
                      <a:r>
                        <a:rPr lang="eu-ES" sz="1800" b="1" dirty="0" smtClean="0"/>
                        <a:t>HAUSNARKORRA</a:t>
                      </a:r>
                      <a:endParaRPr lang="es-ES" sz="1800" b="1" dirty="0">
                        <a:latin typeface="+mn-lt"/>
                        <a:ea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spcAft>
                          <a:spcPts val="0"/>
                        </a:spcAft>
                      </a:pPr>
                      <a:r>
                        <a:rPr lang="eu-ES" sz="1800" b="1" dirty="0" smtClean="0"/>
                        <a:t>TEORIKOA</a:t>
                      </a:r>
                      <a:endParaRPr lang="es-ES" sz="1800" b="1" dirty="0">
                        <a:latin typeface="+mn-lt"/>
                        <a:ea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spcAft>
                          <a:spcPts val="0"/>
                        </a:spcAft>
                      </a:pPr>
                      <a:r>
                        <a:rPr lang="eu-ES" sz="1800" b="1" dirty="0" smtClean="0"/>
                        <a:t>PRAGMATIKOA</a:t>
                      </a:r>
                      <a:endParaRPr lang="es-ES" sz="1800" b="1" dirty="0">
                        <a:latin typeface="+mn-lt"/>
                        <a:ea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</a:tr>
              <a:tr h="490508">
                <a:tc>
                  <a:txBody>
                    <a:bodyPr/>
                    <a:lstStyle/>
                    <a:p>
                      <a:pPr marL="76200">
                        <a:spcBef>
                          <a:spcPts val="635"/>
                        </a:spcBef>
                        <a:spcAft>
                          <a:spcPts val="0"/>
                        </a:spcAft>
                      </a:pPr>
                      <a:r>
                        <a:rPr lang="eu-ES" sz="1800" dirty="0"/>
                        <a:t>BHF</a:t>
                      </a:r>
                      <a:endParaRPr lang="es-ES" sz="1800" b="1" dirty="0">
                        <a:latin typeface="+mn-lt"/>
                        <a:ea typeface="Gill Sans MT"/>
                        <a:cs typeface="Gill Sans M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0645" algn="ctr">
                        <a:spcBef>
                          <a:spcPts val="635"/>
                        </a:spcBef>
                        <a:spcAft>
                          <a:spcPts val="0"/>
                        </a:spcAft>
                      </a:pPr>
                      <a:r>
                        <a:rPr lang="eu-ES" sz="1800" dirty="0"/>
                        <a:t>3.6</a:t>
                      </a:r>
                      <a:endParaRPr lang="es-ES" sz="1800" b="1" dirty="0">
                        <a:latin typeface="+mn-lt"/>
                        <a:ea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 algn="ctr">
                        <a:spcBef>
                          <a:spcPts val="635"/>
                        </a:spcBef>
                        <a:spcAft>
                          <a:spcPts val="0"/>
                        </a:spcAft>
                      </a:pPr>
                      <a:r>
                        <a:rPr lang="eu-ES" sz="1800" dirty="0"/>
                        <a:t>2.99</a:t>
                      </a:r>
                      <a:endParaRPr lang="es-ES" sz="1800" b="1" dirty="0">
                        <a:latin typeface="+mn-lt"/>
                        <a:ea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algn="ctr">
                        <a:spcBef>
                          <a:spcPts val="635"/>
                        </a:spcBef>
                        <a:spcAft>
                          <a:spcPts val="0"/>
                        </a:spcAft>
                      </a:pPr>
                      <a:r>
                        <a:rPr lang="eu-ES" sz="1800" dirty="0"/>
                        <a:t>3.92</a:t>
                      </a:r>
                      <a:endParaRPr lang="es-ES" sz="1800" b="1" dirty="0">
                        <a:latin typeface="+mn-lt"/>
                        <a:ea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 algn="ctr">
                        <a:spcBef>
                          <a:spcPts val="635"/>
                        </a:spcBef>
                        <a:spcAft>
                          <a:spcPts val="0"/>
                        </a:spcAft>
                      </a:pPr>
                      <a:r>
                        <a:rPr lang="eu-ES" sz="1800"/>
                        <a:t>3.39</a:t>
                      </a:r>
                      <a:endParaRPr lang="es-ES" sz="1800" b="1">
                        <a:latin typeface="+mn-lt"/>
                        <a:ea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</a:tr>
              <a:tr h="495136">
                <a:tc>
                  <a:txBody>
                    <a:bodyPr/>
                    <a:lstStyle/>
                    <a:p>
                      <a:pPr marL="76200">
                        <a:spcBef>
                          <a:spcPts val="660"/>
                        </a:spcBef>
                        <a:spcAft>
                          <a:spcPts val="0"/>
                        </a:spcAft>
                      </a:pPr>
                      <a:r>
                        <a:rPr lang="eu-ES" sz="1800" dirty="0"/>
                        <a:t>GKZ</a:t>
                      </a:r>
                      <a:endParaRPr lang="es-ES" sz="1800" b="1" dirty="0">
                        <a:latin typeface="+mn-lt"/>
                        <a:ea typeface="Gill Sans MT"/>
                        <a:cs typeface="Gill Sans M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0645" algn="ctr">
                        <a:spcBef>
                          <a:spcPts val="660"/>
                        </a:spcBef>
                        <a:spcAft>
                          <a:spcPts val="0"/>
                        </a:spcAft>
                      </a:pPr>
                      <a:r>
                        <a:rPr lang="eu-ES" sz="1800"/>
                        <a:t>4.04</a:t>
                      </a:r>
                      <a:endParaRPr lang="es-ES" sz="1800" b="1">
                        <a:latin typeface="+mn-lt"/>
                        <a:ea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 algn="ctr">
                        <a:spcBef>
                          <a:spcPts val="660"/>
                        </a:spcBef>
                        <a:spcAft>
                          <a:spcPts val="0"/>
                        </a:spcAft>
                      </a:pPr>
                      <a:r>
                        <a:rPr lang="eu-ES" sz="1800"/>
                        <a:t>2.58</a:t>
                      </a:r>
                      <a:endParaRPr lang="es-ES" sz="1800" b="1">
                        <a:latin typeface="+mn-lt"/>
                        <a:ea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algn="ctr">
                        <a:spcBef>
                          <a:spcPts val="660"/>
                        </a:spcBef>
                        <a:spcAft>
                          <a:spcPts val="0"/>
                        </a:spcAft>
                      </a:pPr>
                      <a:r>
                        <a:rPr lang="eu-ES" sz="1800" dirty="0"/>
                        <a:t>3.51</a:t>
                      </a:r>
                      <a:endParaRPr lang="es-ES" sz="1800" b="1" dirty="0">
                        <a:latin typeface="+mn-lt"/>
                        <a:ea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 algn="ctr">
                        <a:spcBef>
                          <a:spcPts val="660"/>
                        </a:spcBef>
                        <a:spcAft>
                          <a:spcPts val="0"/>
                        </a:spcAft>
                      </a:pPr>
                      <a:r>
                        <a:rPr lang="eu-ES" sz="1800" dirty="0"/>
                        <a:t>3.61</a:t>
                      </a:r>
                      <a:endParaRPr lang="es-ES" sz="1800" b="1" dirty="0">
                        <a:latin typeface="+mn-lt"/>
                        <a:ea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</a:tr>
              <a:tr h="807024">
                <a:tc>
                  <a:txBody>
                    <a:bodyPr/>
                    <a:lstStyle/>
                    <a:p>
                      <a:pPr marL="76200">
                        <a:spcBef>
                          <a:spcPts val="660"/>
                        </a:spcBef>
                        <a:spcAft>
                          <a:spcPts val="0"/>
                        </a:spcAft>
                      </a:pPr>
                      <a:r>
                        <a:rPr lang="eu-ES" sz="1800" dirty="0" err="1" smtClean="0"/>
                        <a:t>ZeT</a:t>
                      </a:r>
                      <a:endParaRPr lang="es-ES" sz="1800" dirty="0"/>
                    </a:p>
                    <a:p>
                      <a:pPr>
                        <a:lnSpc>
                          <a:spcPts val="1145"/>
                        </a:lnSpc>
                        <a:spcBef>
                          <a:spcPts val="875"/>
                        </a:spcBef>
                        <a:spcAft>
                          <a:spcPts val="0"/>
                        </a:spcAft>
                      </a:pPr>
                      <a:endParaRPr lang="es-ES" sz="1800" b="1" dirty="0">
                        <a:latin typeface="+mn-lt"/>
                        <a:ea typeface="Gill Sans MT"/>
                        <a:cs typeface="Gill Sans MT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0645" algn="ctr">
                        <a:spcBef>
                          <a:spcPts val="660"/>
                        </a:spcBef>
                        <a:spcAft>
                          <a:spcPts val="0"/>
                        </a:spcAft>
                      </a:pPr>
                      <a:r>
                        <a:rPr lang="eu-ES" sz="1800" dirty="0"/>
                        <a:t>3.19</a:t>
                      </a:r>
                      <a:endParaRPr lang="es-ES" sz="1800" b="1" dirty="0">
                        <a:latin typeface="+mn-lt"/>
                        <a:ea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 algn="ctr">
                        <a:spcBef>
                          <a:spcPts val="660"/>
                        </a:spcBef>
                        <a:spcAft>
                          <a:spcPts val="0"/>
                        </a:spcAft>
                      </a:pPr>
                      <a:r>
                        <a:rPr lang="eu-ES" sz="1800"/>
                        <a:t>3.22</a:t>
                      </a:r>
                      <a:endParaRPr lang="es-ES" sz="1800" b="1">
                        <a:latin typeface="+mn-lt"/>
                        <a:ea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algn="ctr">
                        <a:spcBef>
                          <a:spcPts val="660"/>
                        </a:spcBef>
                        <a:spcAft>
                          <a:spcPts val="0"/>
                        </a:spcAft>
                      </a:pPr>
                      <a:r>
                        <a:rPr lang="eu-ES" sz="1800"/>
                        <a:t>3.67</a:t>
                      </a:r>
                      <a:endParaRPr lang="es-ES" sz="1800" b="1">
                        <a:latin typeface="+mn-lt"/>
                        <a:ea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 algn="ctr">
                        <a:spcBef>
                          <a:spcPts val="660"/>
                        </a:spcBef>
                        <a:spcAft>
                          <a:spcPts val="0"/>
                        </a:spcAft>
                      </a:pPr>
                      <a:r>
                        <a:rPr lang="eu-ES" sz="1800" dirty="0"/>
                        <a:t>2.89</a:t>
                      </a:r>
                      <a:endParaRPr lang="es-ES" sz="1800" b="1" dirty="0">
                        <a:latin typeface="+mn-lt"/>
                        <a:ea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260648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/>
              <a:t>IKAS-ESTILOAK: FAKULTATEAK KONTUAN IZANIK</a:t>
            </a:r>
            <a:endParaRPr lang="es-ES" sz="3200" b="1" dirty="0"/>
          </a:p>
        </p:txBody>
      </p:sp>
      <p:pic>
        <p:nvPicPr>
          <p:cNvPr id="6" name="image7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3686" y="1340769"/>
            <a:ext cx="4644617" cy="35950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101</Words>
  <Application>Microsoft Office PowerPoint</Application>
  <PresentationFormat>Presentación en pantalla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VIDEOCASTEN SORKUNTZAN IKAS-ESTILOA ETA MOTIBAZIOA GOI MAILAKO IKASKETETAN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MOTIBAZIO MOTA FAKULTATEEN ARABERA</vt:lpstr>
    </vt:vector>
  </TitlesOfParts>
  <Company>UPV-EHU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VIDEOCASTEN SORKUNTZAN IKAS-ESTILOAREN ARABERAKO MOTIBAZIOA GOI MAILAKO IKASKETETAN</dc:title>
  <dc:creator>bcpetlea</dc:creator>
  <cp:lastModifiedBy>bcpetlea</cp:lastModifiedBy>
  <cp:revision>9</cp:revision>
  <dcterms:created xsi:type="dcterms:W3CDTF">2019-03-13T13:35:08Z</dcterms:created>
  <dcterms:modified xsi:type="dcterms:W3CDTF">2019-03-13T14:43:24Z</dcterms:modified>
</cp:coreProperties>
</file>