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2.jpeg" ContentType="image/jpeg"/>
  <Override PartName="/ppt/media/image11.jpeg" ContentType="image/jpeg"/>
  <Override PartName="/ppt/media/image10.png" ContentType="image/png"/>
  <Override PartName="/ppt/media/image8.jpeg" ContentType="image/jpeg"/>
  <Override PartName="/ppt/media/image9.png" ContentType="image/png"/>
  <Override PartName="/ppt/media/image7.jpeg" ContentType="image/jpeg"/>
  <Override PartName="/ppt/media/image2.png" ContentType="image/png"/>
  <Override PartName="/ppt/media/image6.jpeg" ContentType="image/jpeg"/>
  <Override PartName="/ppt/media/image1.jpeg" ContentType="image/jpeg"/>
  <Override PartName="/ppt/media/image3.wmf" ContentType="image/x-wmf"/>
  <Override PartName="/ppt/media/image4.jpeg" ContentType="image/jpe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s-ES" sz="1800" spc="-1" strike="noStrike">
                <a:solidFill>
                  <a:srgbClr val="000000"/>
                </a:solidFill>
                <a:latin typeface="Calibri"/>
              </a:rPr>
              <a:t>Egin klik diapositiba lekuz aldatzeko</a:t>
            </a:r>
            <a:endParaRPr b="0" lang="es-E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Egin klik oharren formatua editatzeko</a:t>
            </a:r>
            <a:endParaRPr b="0" lang="en-GB"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3BA3DC8F-EAC3-4144-8C19-069082249F87}"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143000" y="685800"/>
            <a:ext cx="4571640" cy="3428640"/>
          </a:xfrm>
          <a:prstGeom prst="rect">
            <a:avLst/>
          </a:prstGeom>
        </p:spPr>
      </p:sp>
      <p:sp>
        <p:nvSpPr>
          <p:cNvPr id="159"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
        <p:nvSpPr>
          <p:cNvPr id="160" name="TextShape 3"/>
          <p:cNvSpPr txBox="1"/>
          <p:nvPr/>
        </p:nvSpPr>
        <p:spPr>
          <a:xfrm>
            <a:off x="3884760" y="8685360"/>
            <a:ext cx="2971440" cy="456840"/>
          </a:xfrm>
          <a:prstGeom prst="rect">
            <a:avLst/>
          </a:prstGeom>
          <a:noFill/>
          <a:ln>
            <a:noFill/>
          </a:ln>
        </p:spPr>
        <p:txBody>
          <a:bodyPr anchor="b"/>
          <a:p>
            <a:pPr algn="r">
              <a:lnSpc>
                <a:spcPct val="100000"/>
              </a:lnSpc>
            </a:pPr>
            <a:fld id="{C6EBDF74-65F4-4CFF-940F-48A53408970F}" type="slidenum">
              <a:rPr b="0" lang="en-GB" sz="1200" spc="-1" strike="noStrike">
                <a:solidFill>
                  <a:srgbClr val="000000"/>
                </a:solidFill>
                <a:latin typeface="+mn-lt"/>
                <a:ea typeface="+mn-ea"/>
              </a:rPr>
              <a:t>1</a:t>
            </a:fld>
            <a:endParaRPr b="0" lang="en-GB" sz="1200" spc="-1" strike="noStrike">
              <a:latin typeface="Times New Roman"/>
            </a:endParaRPr>
          </a:p>
        </p:txBody>
      </p:sp>
      <p:sp>
        <p:nvSpPr>
          <p:cNvPr id="161" name="TextShape 4"/>
          <p:cNvSpPr txBox="1"/>
          <p:nvPr/>
        </p:nvSpPr>
        <p:spPr>
          <a:xfrm>
            <a:off x="1224000" y="4424040"/>
            <a:ext cx="4425480" cy="4261320"/>
          </a:xfrm>
          <a:prstGeom prst="rect">
            <a:avLst/>
          </a:prstGeom>
          <a:noFill/>
          <a:ln>
            <a:noFill/>
          </a:ln>
        </p:spPr>
        <p:txBody>
          <a:bodyPr lIns="90000" rIns="90000" tIns="45000" bIns="45000"/>
          <a:p>
            <a:r>
              <a:rPr b="0" lang="en-GB" sz="1000" spc="-1" strike="noStrike">
                <a:latin typeface="Arial"/>
              </a:rPr>
              <a:t>Galdetegiak informatzaile bakoitzari erakusten dio ikas-estilo bakoitzean zein garapen maila duen. Grafiakak erakuste du, fakultateen arabera banatuta, informatzaile guztien garapenaren batez bestekoa.</a:t>
            </a:r>
            <a:endParaRPr b="0" lang="en-GB" sz="1000" spc="-1" strike="noStrike">
              <a:latin typeface="Arial"/>
            </a:endParaRPr>
          </a:p>
          <a:p>
            <a:r>
              <a:rPr b="0" lang="en-GB" sz="1000" spc="-1" strike="noStrike">
                <a:latin typeface="Arial"/>
              </a:rPr>
              <a:t>Espero izatekoa den moduan, unibertsitate ikasketetan ari diren informatzaileek ikas-estilo guztiak nahiko garatuta dituzte. Hala eta guztiz ere, fakultateen arabera bada alderik.</a:t>
            </a:r>
            <a:endParaRPr b="0" lang="en-GB" sz="1000" spc="-1" strike="noStrike">
              <a:latin typeface="Arial"/>
            </a:endParaRPr>
          </a:p>
          <a:p>
            <a:pPr marL="216000" indent="-216000">
              <a:spcAft>
                <a:spcPts val="283"/>
              </a:spcAft>
              <a:buClr>
                <a:srgbClr val="000000"/>
              </a:buClr>
              <a:buSzPct val="45000"/>
              <a:buFont typeface="Wingdings" charset="2"/>
              <a:buChar char=""/>
            </a:pPr>
            <a:r>
              <a:rPr b="0" lang="en-GB" sz="1000" spc="-1" strike="noStrike">
                <a:latin typeface="Arial"/>
              </a:rPr>
              <a:t>BHFko ikasleriak estilo teorikoan eman ditu emaitzik gorenak, beste fakultatetakoen aldean.</a:t>
            </a:r>
            <a:endParaRPr b="0" lang="en-GB" sz="1000" spc="-1" strike="noStrike">
              <a:latin typeface="Arial"/>
            </a:endParaRPr>
          </a:p>
          <a:p>
            <a:pPr marL="216000" indent="-216000">
              <a:spcAft>
                <a:spcPts val="283"/>
              </a:spcAft>
              <a:buClr>
                <a:srgbClr val="000000"/>
              </a:buClr>
              <a:buSzPct val="45000"/>
              <a:buFont typeface="Wingdings" charset="2"/>
              <a:buChar char=""/>
            </a:pPr>
            <a:r>
              <a:rPr b="0" lang="en-GB" sz="1000" spc="-1" strike="noStrike">
                <a:latin typeface="Arial"/>
              </a:rPr>
              <a:t>GKZko ikasleek estilo ekintzailean eta pragmatikoan eman dute erantzun positibo gehien.</a:t>
            </a:r>
            <a:endParaRPr b="0" lang="en-GB" sz="1000" spc="-1" strike="noStrike">
              <a:latin typeface="Arial"/>
            </a:endParaRPr>
          </a:p>
          <a:p>
            <a:pPr marL="216000" indent="-216000">
              <a:spcAft>
                <a:spcPts val="283"/>
              </a:spcAft>
              <a:buClr>
                <a:srgbClr val="000000"/>
              </a:buClr>
              <a:buSzPct val="45000"/>
              <a:buFont typeface="Wingdings" charset="2"/>
              <a:buChar char=""/>
            </a:pPr>
            <a:r>
              <a:rPr b="0" lang="en-GB" sz="1000" spc="-1" strike="noStrike">
                <a:latin typeface="Arial"/>
              </a:rPr>
              <a:t>ZeTko ikasleen erantzunetan aurkitu dira, berriz, estilo hausnarkorreko erantzun gehien.</a:t>
            </a:r>
            <a:endParaRPr b="0" lang="en-GB" sz="1000" spc="-1" strike="noStrike">
              <a:latin typeface="Arial"/>
            </a:endParaRPr>
          </a:p>
          <a:p>
            <a:endParaRPr b="0" lang="en-GB" sz="1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1143000" y="685800"/>
            <a:ext cx="4571640" cy="3428640"/>
          </a:xfrm>
          <a:prstGeom prst="rect">
            <a:avLst/>
          </a:prstGeom>
        </p:spPr>
      </p:sp>
      <p:sp>
        <p:nvSpPr>
          <p:cNvPr id="163"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2000" spc="-1" strike="noStrike">
                <a:latin typeface="Arial"/>
              </a:rPr>
              <a:t>Datu hauek azaldu behar dira, nik ez dot ulertzen zeri dagozkion %ak</a:t>
            </a:r>
            <a:endParaRPr b="0" lang="en-GB" sz="2000" spc="-1" strike="noStrike">
              <a:latin typeface="Arial"/>
            </a:endParaRPr>
          </a:p>
        </p:txBody>
      </p:sp>
      <p:sp>
        <p:nvSpPr>
          <p:cNvPr id="164" name="TextShape 3"/>
          <p:cNvSpPr txBox="1"/>
          <p:nvPr/>
        </p:nvSpPr>
        <p:spPr>
          <a:xfrm>
            <a:off x="3884760" y="8685360"/>
            <a:ext cx="2971440" cy="456840"/>
          </a:xfrm>
          <a:prstGeom prst="rect">
            <a:avLst/>
          </a:prstGeom>
          <a:noFill/>
          <a:ln>
            <a:noFill/>
          </a:ln>
        </p:spPr>
        <p:txBody>
          <a:bodyPr anchor="b"/>
          <a:p>
            <a:pPr algn="r">
              <a:lnSpc>
                <a:spcPct val="100000"/>
              </a:lnSpc>
            </a:pPr>
            <a:fld id="{85B9CB1E-A4B8-4CC8-9DC2-E44540A2F2E1}" type="slidenum">
              <a:rPr b="0" lang="en-GB" sz="1200" spc="-1" strike="noStrike">
                <a:solidFill>
                  <a:srgbClr val="000000"/>
                </a:solidFill>
                <a:latin typeface="+mn-lt"/>
                <a:ea typeface="+mn-ea"/>
              </a:rPr>
              <a:t>&lt;zenbakia&gt;</a:t>
            </a:fld>
            <a:endParaRPr b="0" lang="en-GB"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1143000" y="685800"/>
            <a:ext cx="4571640" cy="3428640"/>
          </a:xfrm>
          <a:prstGeom prst="rect">
            <a:avLst/>
          </a:prstGeom>
        </p:spPr>
      </p:sp>
      <p:sp>
        <p:nvSpPr>
          <p:cNvPr id="166" name="PlaceHolder 2"/>
          <p:cNvSpPr>
            <a:spLocks noGrp="1"/>
          </p:cNvSpPr>
          <p:nvPr>
            <p:ph type="body"/>
          </p:nvPr>
        </p:nvSpPr>
        <p:spPr>
          <a:xfrm>
            <a:off x="685800" y="4343400"/>
            <a:ext cx="5486040" cy="4114440"/>
          </a:xfrm>
          <a:prstGeom prst="rect">
            <a:avLst/>
          </a:prstGeom>
        </p:spPr>
        <p:txBody>
          <a:bodyPr>
            <a:normAutofit/>
          </a:bodyPr>
          <a:p>
            <a:pPr>
              <a:lnSpc>
                <a:spcPct val="100000"/>
              </a:lnSpc>
            </a:pPr>
            <a:r>
              <a:rPr b="0" lang="en-GB" sz="2000" spc="-1" strike="noStrike">
                <a:latin typeface="Arial"/>
              </a:rPr>
              <a:t>Datu hauek azaldu behar dira, nik ez dot ulertzen zeri dagozkion %ak</a:t>
            </a:r>
            <a:endParaRPr b="0" lang="en-GB" sz="2000" spc="-1" strike="noStrike">
              <a:latin typeface="Arial"/>
            </a:endParaRPr>
          </a:p>
          <a:p>
            <a:pPr>
              <a:lnSpc>
                <a:spcPct val="100000"/>
              </a:lnSpc>
            </a:pPr>
            <a:endParaRPr b="0" lang="en-GB" sz="2000" spc="-1" strike="noStrike">
              <a:latin typeface="Arial"/>
            </a:endParaRPr>
          </a:p>
        </p:txBody>
      </p:sp>
      <p:sp>
        <p:nvSpPr>
          <p:cNvPr id="167" name="TextShape 3"/>
          <p:cNvSpPr txBox="1"/>
          <p:nvPr/>
        </p:nvSpPr>
        <p:spPr>
          <a:xfrm>
            <a:off x="3884760" y="8685360"/>
            <a:ext cx="2971440" cy="456840"/>
          </a:xfrm>
          <a:prstGeom prst="rect">
            <a:avLst/>
          </a:prstGeom>
          <a:noFill/>
          <a:ln>
            <a:noFill/>
          </a:ln>
        </p:spPr>
        <p:txBody>
          <a:bodyPr anchor="b"/>
          <a:p>
            <a:pPr algn="r">
              <a:lnSpc>
                <a:spcPct val="100000"/>
              </a:lnSpc>
            </a:pPr>
            <a:fld id="{CDB38284-671C-4F2F-A2AF-490F5FA90589}" type="slidenum">
              <a:rPr b="0" lang="en-GB" sz="1200" spc="-1" strike="noStrike">
                <a:solidFill>
                  <a:srgbClr val="000000"/>
                </a:solidFill>
                <a:latin typeface="+mn-lt"/>
                <a:ea typeface="+mn-ea"/>
              </a:rPr>
              <a:t>&lt;zenbakia&gt;</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1143000" y="685800"/>
            <a:ext cx="4571640" cy="3428640"/>
          </a:xfrm>
          <a:prstGeom prst="rect">
            <a:avLst/>
          </a:prstGeom>
        </p:spPr>
      </p:sp>
      <p:sp>
        <p:nvSpPr>
          <p:cNvPr id="169"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2000" spc="-1" strike="noStrike">
                <a:latin typeface="Arial"/>
              </a:rPr>
              <a:t>u hauek azaldu behar dira, nik ez dot ulertzen zeri dagozkion %ak</a:t>
            </a:r>
            <a:endParaRPr b="0" lang="en-GB" sz="2000" spc="-1" strike="noStrike">
              <a:latin typeface="Arial"/>
            </a:endParaRPr>
          </a:p>
        </p:txBody>
      </p:sp>
      <p:sp>
        <p:nvSpPr>
          <p:cNvPr id="170" name="TextShape 3"/>
          <p:cNvSpPr txBox="1"/>
          <p:nvPr/>
        </p:nvSpPr>
        <p:spPr>
          <a:xfrm>
            <a:off x="3884760" y="8685360"/>
            <a:ext cx="2971440" cy="456840"/>
          </a:xfrm>
          <a:prstGeom prst="rect">
            <a:avLst/>
          </a:prstGeom>
          <a:noFill/>
          <a:ln>
            <a:noFill/>
          </a:ln>
        </p:spPr>
        <p:txBody>
          <a:bodyPr anchor="b"/>
          <a:p>
            <a:pPr algn="r">
              <a:lnSpc>
                <a:spcPct val="100000"/>
              </a:lnSpc>
            </a:pPr>
            <a:fld id="{D99C209F-A061-4BCE-A5CB-F536BE2B0A2A}" type="slidenum">
              <a:rPr b="0" lang="en-GB" sz="1200" spc="-1" strike="noStrike">
                <a:solidFill>
                  <a:srgbClr val="000000"/>
                </a:solidFill>
                <a:latin typeface="+mn-lt"/>
                <a:ea typeface="+mn-ea"/>
              </a:rPr>
              <a:t>&lt;zenbakia&gt;</a:t>
            </a:fld>
            <a:endParaRPr b="0" lang="en-GB"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1143000" y="685800"/>
            <a:ext cx="4571640" cy="3428640"/>
          </a:xfrm>
          <a:prstGeom prst="rect">
            <a:avLst/>
          </a:prstGeom>
        </p:spPr>
      </p:sp>
      <p:sp>
        <p:nvSpPr>
          <p:cNvPr id="172"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2000" spc="-1" strike="noStrike">
                <a:latin typeface="Arial"/>
              </a:rPr>
              <a:t>u hauek azaldu behar dira, nik ez dot ulertzen zeri dagozkion %ak</a:t>
            </a:r>
            <a:endParaRPr b="0" lang="en-GB" sz="2000" spc="-1" strike="noStrike">
              <a:latin typeface="Arial"/>
            </a:endParaRPr>
          </a:p>
        </p:txBody>
      </p:sp>
      <p:sp>
        <p:nvSpPr>
          <p:cNvPr id="173" name="TextShape 3"/>
          <p:cNvSpPr txBox="1"/>
          <p:nvPr/>
        </p:nvSpPr>
        <p:spPr>
          <a:xfrm>
            <a:off x="3884760" y="8685360"/>
            <a:ext cx="2971440" cy="456840"/>
          </a:xfrm>
          <a:prstGeom prst="rect">
            <a:avLst/>
          </a:prstGeom>
          <a:noFill/>
          <a:ln>
            <a:noFill/>
          </a:ln>
        </p:spPr>
        <p:txBody>
          <a:bodyPr anchor="b"/>
          <a:p>
            <a:pPr algn="r">
              <a:lnSpc>
                <a:spcPct val="100000"/>
              </a:lnSpc>
            </a:pPr>
            <a:fld id="{B7F5B22B-B1A5-41AA-AB0F-66A7880ED89D}" type="slidenum">
              <a:rPr b="0" lang="en-GB" sz="1200" spc="-1" strike="noStrike">
                <a:solidFill>
                  <a:srgbClr val="000000"/>
                </a:solidFill>
                <a:latin typeface="+mn-lt"/>
                <a:ea typeface="+mn-ea"/>
              </a:rPr>
              <a:t>&lt;zenbakia&gt;</a:t>
            </a:fld>
            <a:endParaRPr b="0" lang="en-GB"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1143000" y="685800"/>
            <a:ext cx="4571640" cy="3428640"/>
          </a:xfrm>
          <a:prstGeom prst="rect">
            <a:avLst/>
          </a:prstGeom>
        </p:spPr>
      </p:sp>
      <p:sp>
        <p:nvSpPr>
          <p:cNvPr id="175" name="PlaceHolder 2"/>
          <p:cNvSpPr>
            <a:spLocks noGrp="1"/>
          </p:cNvSpPr>
          <p:nvPr>
            <p:ph type="body"/>
          </p:nvPr>
        </p:nvSpPr>
        <p:spPr>
          <a:xfrm>
            <a:off x="685800" y="4343400"/>
            <a:ext cx="5486040" cy="4114440"/>
          </a:xfrm>
          <a:prstGeom prst="rect">
            <a:avLst/>
          </a:prstGeom>
        </p:spPr>
        <p:txBody>
          <a:bodyPr>
            <a:normAutofit/>
          </a:bodyPr>
          <a:p>
            <a:endParaRPr b="0" lang="en-GB" sz="2000" spc="-1" strike="noStrike">
              <a:latin typeface="Arial"/>
            </a:endParaRPr>
          </a:p>
        </p:txBody>
      </p:sp>
      <p:sp>
        <p:nvSpPr>
          <p:cNvPr id="176" name="TextShape 3"/>
          <p:cNvSpPr txBox="1"/>
          <p:nvPr/>
        </p:nvSpPr>
        <p:spPr>
          <a:xfrm>
            <a:off x="3884760" y="8685360"/>
            <a:ext cx="2971440" cy="456840"/>
          </a:xfrm>
          <a:prstGeom prst="rect">
            <a:avLst/>
          </a:prstGeom>
          <a:noFill/>
          <a:ln>
            <a:noFill/>
          </a:ln>
        </p:spPr>
        <p:txBody>
          <a:bodyPr anchor="b"/>
          <a:p>
            <a:pPr algn="r">
              <a:lnSpc>
                <a:spcPct val="100000"/>
              </a:lnSpc>
            </a:pPr>
            <a:fld id="{7AD9D82D-B6EC-454C-AFC0-75004FB0941E}" type="slidenum">
              <a:rPr b="0" lang="en-GB" sz="1200" spc="-1" strike="noStrike">
                <a:solidFill>
                  <a:srgbClr val="000000"/>
                </a:solidFill>
                <a:latin typeface="+mn-lt"/>
                <a:ea typeface="+mn-ea"/>
              </a:rPr>
              <a:t>&lt;zenbakia&gt;</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1143000" y="685800"/>
            <a:ext cx="4571640" cy="342864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1200" spc="-1" strike="noStrike">
                <a:solidFill>
                  <a:srgbClr val="000000"/>
                </a:solidFill>
                <a:latin typeface="+mn-lt"/>
                <a:ea typeface="+mn-ea"/>
              </a:rPr>
              <a:t>Proiektu honetan eta erronkak helburutzat duen ikaskuntzan oinarrituta, eskeman agertzen diren urrats hauek jarraitu dira: </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Reto = Generar ideas = Múltiples perspectivas = Investigar y revisar = Probar la destreza = Publicar la</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solución -Erronketan oinarritutako ikaskuntzaren urratsak: Instituto Tecnológico y de Estudios Superiores de Monterrey, 2016: 10-. </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Urrats bakoitzean ekintza ezberdinak burutu dira ondorengo lerroetako faseetan zehazten den bezala: 1. fasean, erronka aurkeztea eta egin beharreko erronka egiteko ideiak sortzea; 2. fasean, ikertzea eta berrikustea, probatzea egindakoa. Diziplina eta gradu ezberdinetako ikasleek ikerkuntza jarduerak burutu dituzte sortu behar duten produktuen inguruko informazioa jasotzeko. Eta amaitzeko, 3. fasean, egindako materiala publikatzea Interneteko hezkuntza-plataforman.</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Erronkak lortzean datzan ikaskuntzarako ikuspegi pedagogikoa egoera errealetan oinarrituta dago eta ikasleak beste kide batzuekin lankidetza eta elkarreraginaren bidez aurrera egiten du -Moore, 2013; Instituto Tecnológico y de Estudios Superiores de Monterrey, 2016: 9-, ikuspegi pedagogiko hau definitzerako orduan Malmqvist eta lankideek -2015- era honetan egin zuten:</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El aprendizaje Basado en Retos aprovecha el interés de los estudiantes por darle un significado práctico a la educación, mientras desarrollan Competencias claves como el trabajo colaborativo y multidisciplinario, la toma de</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decisiones, la comunicación avanzada, la ética y el liderazgo -http:// eduteka.icesi.edu.co/articulos/edutrends-10-2015-</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Gainera, baditu zenbait onura ikasleari dagokionez, besteak beste, honakoak:</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Los estudiantes logran una comprensión más profunda de los temas, aprenden a diagnosticar y definir problemas antes de proponer soluciones, así como también desarrollan su creatividad -J. Icaza,comunicación personal, junio 1, 2015-. Los estudiantes se involucran tanto en la definición del problema a ser abordado como en la solución que desarrollarán para resolverlo -Gaskins et al., 2015-. Los estudiantes se sensibilizan ante una situación dada, desarrollan procesos de investigación, logran crear modelos y materializarlos, trabajan colaborativa y multidisciplinariamente -O. Olmos, comunicación personal, mayo 12, 2015-.</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Los estudiantes se acercan a la realidad de su comunidad, establecen relaciones con gente especializada que contribuye a su crecimientoprofesional -L. Probert, comunicación personal, mayo 13, 2015-. Los estudiantes fortalecen la conexión entre lo que aprendenen la escuela y lo que perciben del mundo que los rodea -Johnson et al., 2009-.</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Los estudiantes tienden a desarrollar habilidades de comunicaciónde alto nivel, a través del uso de herramientas sociales y técnicasde producción de medios, para crear y compartir las soluciones desarrolladas por ellos mismos –Johnson et al., 2009-.</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Piñeiro Oterok ikaskuntza-irakaskuntza prozesuan izan dezaketen onurez honakoa adierazi zuen:</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Investigaciones han destacado las posibilidades de los podcast en el proceso de enseñanza-aprendizaje, especialmente desde la perspectiva de los efectos positivos en los estudiantes, como el enriquecimiento de la experiencia de aprendizaje -Boulos, Maramba y Wheeler, 2006-, la potenciación de la atención del estudiante y su reflexión -Baird y Fisher, 2006-, el incremento de satisfacción -Miller y Piller, 2005- e inclusive, la reducción de ansiedad -Chan y Lee, 2005-.-urtea: 11-</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Azken ideia hau ikaslearen motibazioarekin eta ikasteko estiloarekin lotuta dago. Guk lan honetan, horren inguruko emaitzak emango ditugu.</a:t>
            </a:r>
            <a:endParaRPr b="0" lang="en-GB" sz="1200" spc="-1" strike="noStrike">
              <a:latin typeface="Arial"/>
            </a:endParaRPr>
          </a:p>
        </p:txBody>
      </p:sp>
      <p:sp>
        <p:nvSpPr>
          <p:cNvPr id="139" name="TextShape 3"/>
          <p:cNvSpPr txBox="1"/>
          <p:nvPr/>
        </p:nvSpPr>
        <p:spPr>
          <a:xfrm>
            <a:off x="3884760" y="8685360"/>
            <a:ext cx="2971440" cy="456840"/>
          </a:xfrm>
          <a:prstGeom prst="rect">
            <a:avLst/>
          </a:prstGeom>
          <a:noFill/>
          <a:ln>
            <a:noFill/>
          </a:ln>
        </p:spPr>
        <p:txBody>
          <a:bodyPr anchor="b"/>
          <a:p>
            <a:pPr algn="r">
              <a:lnSpc>
                <a:spcPct val="100000"/>
              </a:lnSpc>
            </a:pPr>
            <a:fld id="{17AB1E9E-8C1A-4105-8A89-94244B813E8D}" type="slidenum">
              <a:rPr b="0" lang="en-GB" sz="1200" spc="-1" strike="noStrike">
                <a:solidFill>
                  <a:srgbClr val="000000"/>
                </a:solidFill>
                <a:latin typeface="+mn-lt"/>
                <a:ea typeface="+mn-ea"/>
              </a:rPr>
              <a:t>1</a:t>
            </a:fld>
            <a:endParaRPr b="0" lang="en-GB"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143000" y="685800"/>
            <a:ext cx="4571640" cy="342864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1200" spc="-1" strike="noStrike">
                <a:solidFill>
                  <a:srgbClr val="000000"/>
                </a:solidFill>
                <a:latin typeface="+mn-lt"/>
                <a:ea typeface="+mn-ea"/>
              </a:rPr>
              <a:t>Proiektu honetan ikasleek podcastak eta videocastak sortu dituzte eta ikasleek eurek diseinatutako eremu birtual batera igo dituzte, audio eta bideo artxibo horiek diziplinartekoak dira eta ikus-entzunezko laborategian grabatuak, gaiaren aldetik, testuinguru errealean kokatzeko, eremu birtual hori eskolako umeei zuzenduta dago, era horretan, HEZIBERRI 2020 dekretu curricularretan zehazten diren edukiak lantzeko pentsatuta sortu dira, zehatz-mehatz, proiektu honekin diziplina ezberdinetako unibertsitateko ikasle hauek izan duten erronka hauxe izan da: eduki curricularra duten podcastak eta videocastak sortzea eta eurek diseinatutako eremu birtual batean txertatzea.</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Oinarrizko Hezkuntzako ikasleek nahiz irakasleek erabiltzeko. Egungo hezkuntza sistemak ikasleen konpetentziak garatzeko helburua du, horretarako garrantzitsuak dira ikaskuntza eta komunikazio teknologiak -IKT-, baina horien</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erabilerak zentzua har dezan eta ikasleen konpetentziak ere garatzeko, erronkak lortzean datzan ikaskuntzarako ikuspegi pedagogikoa kontuan izan behar dugu, egoera errealetan oinarrituta dago eta ikasleak beste kide batzuekin lankidetza</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eta elkarreraginaren bidez aurrera egiten du.</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Ikaskuntza mota honetan ikus-entzunezko baliabide digitalak nahiz Interneteko eremu birtualak sortzea eta erabiltzea ezinbestekotzat hartzen da, aipatutako baliabideak audio -podcast- edota bideo -videocast- artxibo digitalak Internet bidez eskuragarri jarri daitezkeenak dira eta edozein dispositibotatik -mugikor</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edota fijoak izan daitezke- informazioa hartzeko aukera ematen dute. Beraz, proiektu honetan edukomunikatzaileak bai hezkuntzaren bai komunikazioaren aldetiko konpetentziak garatu behar dituela azpimarratuko da.</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Proiektu honetan, ikasleei planteatzen zaien erronka hauxe da:</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edukomunikatzaile bilakatzea eta hartzaileak Haur Hezkuntzako nahiz Lehen Hezkuntzako umeak direla kontuan izanda, eduki curricularra duten ikus-entzunezko produktuak -podcast eta videocast- sortzea, batez ere,</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eskoletako irakasleei irakaskuntzarako laguntza-baliabide gisa balio izateko, hori guztia ikasleek eurek diseinatu eta sortuko duten eremu birtualean txertatuko dute. Fakultate ezberdinetako ikasleen elkarlana (Gizarte eta komunikazio zientzien fakultatea, Zientzia eta teknologia fakultatea, Bilboko Hezkuntza Fakultatea) izango da, eta</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proiektuan zazpi ikasgai kontuan izanik, konpetentzia eta ikaskuntza-emaitza ezberdinak landuko dira: -1- Ahozko komunikazioa hobekuntza; -2-Ikus-entzunezko baliabideak erabiltzeko orduan trebezia handiagoa; -3- Ikasleen</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arteko lankidetzan ikaskuntza kooperatiboaren bitartez; -4- Ikasleen arteko komunikazio bide ezberdinak erabiliko da.</a:t>
            </a:r>
            <a:endParaRPr b="0" lang="en-GB" sz="1200" spc="-1" strike="noStrike">
              <a:latin typeface="Arial"/>
            </a:endParaRPr>
          </a:p>
          <a:p>
            <a:pPr marL="216000" indent="-216000">
              <a:lnSpc>
                <a:spcPct val="100000"/>
              </a:lnSpc>
            </a:pPr>
            <a:endParaRPr b="0" lang="en-GB" sz="1200" spc="-1" strike="noStrike">
              <a:latin typeface="Arial"/>
            </a:endParaRPr>
          </a:p>
        </p:txBody>
      </p:sp>
      <p:sp>
        <p:nvSpPr>
          <p:cNvPr id="142" name="TextShape 3"/>
          <p:cNvSpPr txBox="1"/>
          <p:nvPr/>
        </p:nvSpPr>
        <p:spPr>
          <a:xfrm>
            <a:off x="3884760" y="8685360"/>
            <a:ext cx="2971440" cy="456840"/>
          </a:xfrm>
          <a:prstGeom prst="rect">
            <a:avLst/>
          </a:prstGeom>
          <a:noFill/>
          <a:ln>
            <a:noFill/>
          </a:ln>
        </p:spPr>
        <p:txBody>
          <a:bodyPr anchor="b"/>
          <a:p>
            <a:pPr algn="r">
              <a:lnSpc>
                <a:spcPct val="100000"/>
              </a:lnSpc>
            </a:pPr>
            <a:fld id="{D9172F89-6F34-4860-9521-EFC2F429B726}" type="slidenum">
              <a:rPr b="0" lang="en-GB" sz="1200" spc="-1" strike="noStrike">
                <a:solidFill>
                  <a:srgbClr val="000000"/>
                </a:solidFill>
                <a:latin typeface="+mn-lt"/>
                <a:ea typeface="+mn-ea"/>
              </a:rPr>
              <a:t>1</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143000" y="685800"/>
            <a:ext cx="4571640" cy="3428640"/>
          </a:xfrm>
          <a:prstGeom prst="rect">
            <a:avLst/>
          </a:prstGeom>
        </p:spPr>
      </p:sp>
      <p:sp>
        <p:nvSpPr>
          <p:cNvPr id="144" name="PlaceHolder 2"/>
          <p:cNvSpPr>
            <a:spLocks noGrp="1"/>
          </p:cNvSpPr>
          <p:nvPr>
            <p:ph type="body"/>
          </p:nvPr>
        </p:nvSpPr>
        <p:spPr>
          <a:xfrm>
            <a:off x="685800" y="4343400"/>
            <a:ext cx="5486040" cy="4114440"/>
          </a:xfrm>
          <a:prstGeom prst="rect">
            <a:avLst/>
          </a:prstGeom>
        </p:spPr>
        <p:txBody>
          <a:bodyPr>
            <a:normAutofit/>
          </a:bodyPr>
          <a:p>
            <a:pPr>
              <a:lnSpc>
                <a:spcPct val="100000"/>
              </a:lnSpc>
            </a:pPr>
            <a:r>
              <a:rPr b="0" lang="en-GB" sz="2000" spc="-1" strike="noStrike">
                <a:latin typeface="Arial"/>
              </a:rPr>
              <a:t>1. FASEAREN azalpena: </a:t>
            </a:r>
            <a:r>
              <a:rPr b="0" lang="en-GB" sz="1200" spc="-1" strike="noStrike">
                <a:solidFill>
                  <a:srgbClr val="000000"/>
                </a:solidFill>
                <a:latin typeface="+mn-lt"/>
                <a:ea typeface="+mn-ea"/>
              </a:rPr>
              <a:t>Lehen Hezkuntzako ikasgeletan eduki kurrikularra duten gaiak baliabide audiobisualen (podcast eta videocast) bidez sortzea eta ikasleek eurek sortutako eremu birtual batean txertatzea. Esan beharra dago, lehen urrats honen erronka orokor hau guztiek lortu behar badute ere, gradu eta ikasgai ezberdinetako ikasleek betebehar ezberdinak izan dituztela eta lankidetzan aritu direla, hau da, Haur Hezkuntzako Hizkuntzak eta berrikuntza ikasgaiko ikasleek eremu birtuala sortu dute ikus-entzunezko baliabideak bertan txertatzeko, eremu hori sortzean kontuan izan dute Haur Hezkuntzako nahiz Lehen Hezkuntzako umeentzako eremua dela, eta gainera, eduki curricularren arabera antolatua dago. Bestetik, Zientzia eta Teknologia Fakultateko nahiz Bilboko Hezkuntza Fakultateko Lehen Hezkuntzako graduko ikasleek baliabide audiobisualak sortu dituzte, izan ere, guztiek lantzen dute Komunikazioa euskaraz eta eginbeharretako bat testuak sortzea da duten hartzailearen mailara egokituta. Azkenik, Gizarte eta Komunikazio Zientzietako ikasleek baliabideak sortzeko teknologia eta errekurtsoak antolatu eta prestatu dituzte. Erronka hau aurrera eraman ahal izateko, koordinazioa egon da gradu ezberdinetako ikasleen artean, alegia, plataforma prestatzen dutenen artean, ikus-entzunezko testuak sortzen dituztenen artean eta teknologia eta errekurtsoak prestatzen dituztenen artean, horretarako, erronkaren definizoarekin batera sortu diren ikasle‑talde ezberdinetan ordezkari bat izendatu da euren arteko komunikazioa bide ezberdinak erabiliz ahalbidetzeko: whatsappa, posta elektronikoa…</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2000" spc="-1" strike="noStrike">
                <a:solidFill>
                  <a:srgbClr val="000000"/>
                </a:solidFill>
                <a:latin typeface="+mn-lt"/>
                <a:ea typeface="+mn-ea"/>
              </a:rPr>
              <a:t>2. FASEKO urratsak izan dira:</a:t>
            </a:r>
            <a:endParaRPr b="0" lang="en-GB" sz="2000" spc="-1" strike="noStrike">
              <a:latin typeface="Arial"/>
            </a:endParaRPr>
          </a:p>
          <a:p>
            <a:pPr>
              <a:lnSpc>
                <a:spcPct val="100000"/>
              </a:lnSpc>
            </a:pPr>
            <a:r>
              <a:rPr b="0" lang="en-GB" sz="1200" spc="-1" strike="noStrike">
                <a:solidFill>
                  <a:srgbClr val="000000"/>
                </a:solidFill>
                <a:latin typeface="+mn-lt"/>
                <a:ea typeface="+mn-ea"/>
              </a:rPr>
              <a:t>Landu den gaiaren inguruko teoria diziplina ezberdinetatik eta Haur Hezkuntzako nahiz Lehen Hezkuntzako dekretu curricularrak kontuan izanik. Zientzietako ikasleek zalantzarik izanez gero, Irakasleen eskolako ikasleekin harremanetan jarri dira.</a:t>
            </a:r>
            <a:endParaRPr b="0" lang="en-GB" sz="1200" spc="-1" strike="noStrike">
              <a:latin typeface="Arial"/>
            </a:endParaRPr>
          </a:p>
          <a:p>
            <a:pPr>
              <a:lnSpc>
                <a:spcPct val="100000"/>
              </a:lnSpc>
            </a:pPr>
            <a:r>
              <a:rPr b="0" lang="en-GB" sz="1200" spc="-1" strike="noStrike">
                <a:solidFill>
                  <a:srgbClr val="000000"/>
                </a:solidFill>
                <a:latin typeface="+mn-lt"/>
                <a:ea typeface="+mn-ea"/>
              </a:rPr>
              <a:t>Ahozko azalpenerako oinarri teorikoak: elementu linguistikoak eta ez linguistikoak.</a:t>
            </a:r>
            <a:endParaRPr b="0" lang="en-GB" sz="1200" spc="-1" strike="noStrike">
              <a:latin typeface="Arial"/>
            </a:endParaRPr>
          </a:p>
          <a:p>
            <a:pPr>
              <a:lnSpc>
                <a:spcPct val="100000"/>
              </a:lnSpc>
            </a:pPr>
            <a:r>
              <a:rPr b="0" lang="en-GB" sz="1200" spc="-1" strike="noStrike">
                <a:solidFill>
                  <a:srgbClr val="000000"/>
                </a:solidFill>
                <a:latin typeface="+mn-lt"/>
                <a:ea typeface="+mn-ea"/>
              </a:rPr>
              <a:t>Edukiaren gidoia sortu dute.</a:t>
            </a:r>
            <a:endParaRPr b="0" lang="en-GB" sz="1200" spc="-1" strike="noStrike">
              <a:latin typeface="Arial"/>
            </a:endParaRPr>
          </a:p>
          <a:p>
            <a:pPr>
              <a:lnSpc>
                <a:spcPct val="100000"/>
              </a:lnSpc>
            </a:pPr>
            <a:r>
              <a:rPr b="0" lang="en-GB" sz="1200" spc="-1" strike="noStrike">
                <a:solidFill>
                  <a:srgbClr val="000000"/>
                </a:solidFill>
                <a:latin typeface="+mn-lt"/>
                <a:ea typeface="+mn-ea"/>
              </a:rPr>
              <a:t>Ikus-entzunezko materiala sortu dute.</a:t>
            </a:r>
            <a:endParaRPr b="0" lang="en-GB" sz="1200" spc="-1" strike="noStrike">
              <a:latin typeface="Arial"/>
            </a:endParaRPr>
          </a:p>
          <a:p>
            <a:pPr>
              <a:lnSpc>
                <a:spcPct val="100000"/>
              </a:lnSpc>
            </a:pPr>
            <a:r>
              <a:rPr b="0" lang="en-GB" sz="1200" spc="-1" strike="noStrike">
                <a:solidFill>
                  <a:srgbClr val="000000"/>
                </a:solidFill>
                <a:latin typeface="+mn-lt"/>
                <a:ea typeface="+mn-ea"/>
              </a:rPr>
              <a:t>Interneteko baliabideen inguruko oinarri teorikoak bilatu dituzte.</a:t>
            </a:r>
            <a:endParaRPr b="0" lang="en-GB" sz="1200" spc="-1" strike="noStrike">
              <a:latin typeface="Arial"/>
            </a:endParaRPr>
          </a:p>
          <a:p>
            <a:pPr>
              <a:lnSpc>
                <a:spcPct val="100000"/>
              </a:lnSpc>
            </a:pPr>
            <a:r>
              <a:rPr b="0" lang="en-GB" sz="1200" spc="-1" strike="noStrike">
                <a:solidFill>
                  <a:srgbClr val="000000"/>
                </a:solidFill>
                <a:latin typeface="+mn-lt"/>
                <a:ea typeface="+mn-ea"/>
              </a:rPr>
              <a:t>Interneteko hezkuntza-plataformen diseinua eduki-blokeen arabera, eduki bloke bakoitzaren diseinurako orientazioa Zientzietako eta Lehen Hezkuntzako ikasleek eman diete Haur Hezkuntzako ikasleei.</a:t>
            </a:r>
            <a:endParaRPr b="0" lang="en-GB" sz="1200" spc="-1" strike="noStrike">
              <a:latin typeface="Arial"/>
            </a:endParaRPr>
          </a:p>
          <a:p>
            <a:pPr>
              <a:lnSpc>
                <a:spcPct val="100000"/>
              </a:lnSpc>
            </a:pPr>
            <a:r>
              <a:rPr b="0" lang="en-GB" sz="1200" spc="-1" strike="noStrike">
                <a:solidFill>
                  <a:srgbClr val="000000"/>
                </a:solidFill>
                <a:latin typeface="+mn-lt"/>
                <a:ea typeface="+mn-ea"/>
              </a:rPr>
              <a:t>Bideoen muntaketa, grabazioa (proba) eta ebaluazioa horretarako prestatuko kontrol-orrien bidez eta Praat softwarea erabiliz.</a:t>
            </a:r>
            <a:endParaRPr b="0" lang="en-GB" sz="1200" spc="-1" strike="noStrike">
              <a:latin typeface="Arial"/>
            </a:endParaRPr>
          </a:p>
          <a:p>
            <a:pPr>
              <a:lnSpc>
                <a:spcPct val="100000"/>
              </a:lnSpc>
            </a:pPr>
            <a:r>
              <a:rPr b="0" lang="en-GB" sz="1200" spc="-1" strike="noStrike">
                <a:solidFill>
                  <a:srgbClr val="000000"/>
                </a:solidFill>
                <a:latin typeface="+mn-lt"/>
                <a:ea typeface="+mn-ea"/>
              </a:rPr>
              <a:t>Benetako grabazioa Ikus-entzunezko ikasleen laguntzaz grabazio-gelan.</a:t>
            </a:r>
            <a:endParaRPr b="0" lang="en-GB" sz="1200" spc="-1" strike="noStrike">
              <a:latin typeface="Arial"/>
            </a:endParaRPr>
          </a:p>
          <a:p>
            <a:pPr>
              <a:lnSpc>
                <a:spcPct val="100000"/>
              </a:lnSpc>
            </a:pPr>
            <a:r>
              <a:rPr b="0" lang="en-GB" sz="1200" spc="-1" strike="noStrike">
                <a:solidFill>
                  <a:srgbClr val="000000"/>
                </a:solidFill>
                <a:latin typeface="+mn-lt"/>
                <a:ea typeface="+mn-ea"/>
              </a:rPr>
              <a:t>Grabatutako materiala teknika aldetik hobetu dute.</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p:txBody>
      </p:sp>
      <p:sp>
        <p:nvSpPr>
          <p:cNvPr id="145" name="TextShape 3"/>
          <p:cNvSpPr txBox="1"/>
          <p:nvPr/>
        </p:nvSpPr>
        <p:spPr>
          <a:xfrm>
            <a:off x="3884760" y="8685360"/>
            <a:ext cx="2971440" cy="456840"/>
          </a:xfrm>
          <a:prstGeom prst="rect">
            <a:avLst/>
          </a:prstGeom>
          <a:noFill/>
          <a:ln>
            <a:noFill/>
          </a:ln>
        </p:spPr>
        <p:txBody>
          <a:bodyPr anchor="b"/>
          <a:p>
            <a:pPr algn="r">
              <a:lnSpc>
                <a:spcPct val="100000"/>
              </a:lnSpc>
            </a:pPr>
            <a:fld id="{5747EED0-9024-495F-AE9E-889422ADAFD4}" type="slidenum">
              <a:rPr b="0" lang="en-GB" sz="1200" spc="-1" strike="noStrike">
                <a:solidFill>
                  <a:srgbClr val="000000"/>
                </a:solidFill>
                <a:latin typeface="+mn-lt"/>
                <a:ea typeface="+mn-ea"/>
              </a:rPr>
              <a:t>1</a:t>
            </a:fld>
            <a:endParaRPr b="0" lang="en-GB"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143000" y="685800"/>
            <a:ext cx="4571640" cy="3428640"/>
          </a:xfrm>
          <a:prstGeom prst="rect">
            <a:avLst/>
          </a:prstGeom>
        </p:spPr>
      </p:sp>
      <p:sp>
        <p:nvSpPr>
          <p:cNvPr id="147"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buClr>
                <a:srgbClr val="ff0000"/>
              </a:buClr>
              <a:buFont typeface="Wingdings" charset="2"/>
              <a:buChar char=""/>
            </a:pPr>
            <a:r>
              <a:rPr b="0" lang="en-GB" sz="1200" spc="-1" strike="noStrike">
                <a:solidFill>
                  <a:srgbClr val="ff0000"/>
                </a:solidFill>
                <a:latin typeface="Arial"/>
              </a:rPr>
              <a:t>GKZ </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rPr>
              <a:t>Publizitatea eta harreman publikoak n=10</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ea typeface="Noto Sans CJK SC Regular"/>
              </a:rPr>
              <a:t>Ikus-entzunezko komunikazioa </a:t>
            </a:r>
            <a:r>
              <a:rPr b="0" lang="en-GB" sz="1200" spc="-1" strike="noStrike">
                <a:solidFill>
                  <a:srgbClr val="ff0000"/>
                </a:solidFill>
                <a:latin typeface="Arial"/>
              </a:rPr>
              <a:t>n=18</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rPr>
              <a:t>Kazetaritza n=29</a:t>
            </a:r>
            <a:endParaRPr b="0" lang="en-GB" sz="1200" spc="-1" strike="noStrike">
              <a:latin typeface="Arial"/>
            </a:endParaRPr>
          </a:p>
          <a:p>
            <a:pPr marL="216000" indent="-216000">
              <a:lnSpc>
                <a:spcPct val="100000"/>
              </a:lnSpc>
              <a:buClr>
                <a:srgbClr val="ff0000"/>
              </a:buClr>
              <a:buFont typeface="Wingdings" charset="2"/>
              <a:buChar char=""/>
            </a:pPr>
            <a:r>
              <a:rPr b="0" lang="en-GB" sz="1200" spc="-1" strike="noStrike">
                <a:solidFill>
                  <a:srgbClr val="ff0000"/>
                </a:solidFill>
                <a:latin typeface="Arial"/>
              </a:rPr>
              <a:t>ZeT</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ea typeface="Noto Sans CJK SC Regular"/>
              </a:rPr>
              <a:t>Fisika </a:t>
            </a:r>
            <a:r>
              <a:rPr b="0" lang="en-GB" sz="1200" spc="-1" strike="noStrike">
                <a:solidFill>
                  <a:srgbClr val="ff0000"/>
                </a:solidFill>
                <a:latin typeface="Arial"/>
              </a:rPr>
              <a:t>n=1</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rPr>
              <a:t>Ingenieritza elektronikoa n=1</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rPr>
              <a:t>Matematika n=25</a:t>
            </a:r>
            <a:endParaRPr b="0" lang="en-GB" sz="1200" spc="-1" strike="noStrike">
              <a:latin typeface="Arial"/>
            </a:endParaRPr>
          </a:p>
          <a:p>
            <a:pPr marL="216000" indent="-216000">
              <a:lnSpc>
                <a:spcPct val="100000"/>
              </a:lnSpc>
              <a:buClr>
                <a:srgbClr val="ff0000"/>
              </a:buClr>
              <a:buFont typeface="Wingdings" charset="2"/>
              <a:buChar char=""/>
            </a:pPr>
            <a:r>
              <a:rPr b="0" lang="en-GB" sz="1200" spc="-1" strike="noStrike">
                <a:solidFill>
                  <a:srgbClr val="ff0000"/>
                </a:solidFill>
                <a:latin typeface="Arial"/>
              </a:rPr>
              <a:t>BHF</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rPr>
              <a:t>Haur Hezkuntza n=7</a:t>
            </a:r>
            <a:endParaRPr b="0" lang="en-GB" sz="1200" spc="-1" strike="noStrike">
              <a:latin typeface="Arial"/>
            </a:endParaRPr>
          </a:p>
          <a:p>
            <a:pPr lvl="1" marL="216000" indent="-216000">
              <a:lnSpc>
                <a:spcPct val="100000"/>
              </a:lnSpc>
              <a:buClr>
                <a:srgbClr val="000000"/>
              </a:buClr>
              <a:buSzPct val="45000"/>
              <a:buFont typeface="Wingdings" charset="2"/>
              <a:buChar char=""/>
            </a:pPr>
            <a:r>
              <a:rPr b="0" lang="en-GB" sz="1200" spc="-1" strike="noStrike">
                <a:solidFill>
                  <a:srgbClr val="ff0000"/>
                </a:solidFill>
                <a:latin typeface="Arial"/>
              </a:rPr>
              <a:t>Lehen Hezkuntza n=73</a:t>
            </a:r>
            <a:endParaRPr b="0" lang="en-GB" sz="1200" spc="-1" strike="noStrike">
              <a:latin typeface="Arial"/>
            </a:endParaRPr>
          </a:p>
          <a:p>
            <a:pPr marL="216000" indent="-216000">
              <a:lnSpc>
                <a:spcPct val="100000"/>
              </a:lnSpc>
            </a:pPr>
            <a:r>
              <a:rPr b="0" lang="en-GB" sz="1200" spc="-1" strike="noStrike">
                <a:solidFill>
                  <a:srgbClr val="ff0000"/>
                </a:solidFill>
                <a:latin typeface="Arial"/>
              </a:rPr>
              <a:t>---</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600" spc="-1" strike="noStrike">
                <a:solidFill>
                  <a:srgbClr val="ff0000"/>
                </a:solidFill>
                <a:latin typeface="Arial"/>
              </a:rPr>
              <a:t> </a:t>
            </a:r>
            <a:endParaRPr b="0" lang="en-GB" sz="1600" spc="-1" strike="noStrike">
              <a:latin typeface="Arial"/>
            </a:endParaRPr>
          </a:p>
          <a:p>
            <a:pPr marL="216000" indent="-216000">
              <a:lnSpc>
                <a:spcPct val="100000"/>
              </a:lnSpc>
            </a:pPr>
            <a:r>
              <a:rPr b="0" lang="en-GB" sz="1600" spc="-1" strike="noStrike">
                <a:solidFill>
                  <a:srgbClr val="ff0000"/>
                </a:solidFill>
                <a:latin typeface="Arial"/>
              </a:rPr>
              <a:t>ZENBAT FAKULTATEAREN ARABERA, % ZENBAT ADINAREN ARABERA, % ZENBAT EMAKUMEZKOAK ETA GIZONEZKOAK, % ZENBATEK AMA-HIZKUNTZA ESPAÑOL ETA EUSKARA</a:t>
            </a:r>
            <a:endParaRPr b="0" lang="en-GB" sz="1600" spc="-1" strike="noStrike">
              <a:latin typeface="Arial"/>
            </a:endParaRPr>
          </a:p>
          <a:p>
            <a:pPr marL="216000" indent="-216000">
              <a:lnSpc>
                <a:spcPct val="100000"/>
              </a:lnSpc>
            </a:pPr>
            <a:endParaRPr b="0" lang="en-GB" sz="1600" spc="-1" strike="noStrike">
              <a:latin typeface="Arial"/>
            </a:endParaRPr>
          </a:p>
        </p:txBody>
      </p:sp>
      <p:sp>
        <p:nvSpPr>
          <p:cNvPr id="148" name="TextShape 3"/>
          <p:cNvSpPr txBox="1"/>
          <p:nvPr/>
        </p:nvSpPr>
        <p:spPr>
          <a:xfrm>
            <a:off x="3884760" y="8685360"/>
            <a:ext cx="2971440" cy="456840"/>
          </a:xfrm>
          <a:prstGeom prst="rect">
            <a:avLst/>
          </a:prstGeom>
          <a:noFill/>
          <a:ln>
            <a:noFill/>
          </a:ln>
        </p:spPr>
        <p:txBody>
          <a:bodyPr anchor="b"/>
          <a:p>
            <a:pPr algn="r">
              <a:lnSpc>
                <a:spcPct val="100000"/>
              </a:lnSpc>
            </a:pPr>
            <a:fld id="{6B8ACFBF-E155-4B2D-8C56-7D5E99C462E9}" type="slidenum">
              <a:rPr b="0" lang="en-GB" sz="1200" spc="-1" strike="noStrike">
                <a:solidFill>
                  <a:srgbClr val="000000"/>
                </a:solidFill>
                <a:latin typeface="+mn-lt"/>
                <a:ea typeface="+mn-ea"/>
              </a:rPr>
              <a:t>1</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1143000" y="685800"/>
            <a:ext cx="4571640" cy="3428640"/>
          </a:xfrm>
          <a:prstGeom prst="rect">
            <a:avLst/>
          </a:prstGeom>
        </p:spPr>
      </p:sp>
      <p:sp>
        <p:nvSpPr>
          <p:cNvPr id="150"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1200" spc="-1" strike="noStrike">
                <a:solidFill>
                  <a:srgbClr val="000000"/>
                </a:solidFill>
                <a:latin typeface="+mn-lt"/>
                <a:ea typeface="+mn-ea"/>
              </a:rPr>
              <a:t>Proiektu honetan, ikasleei planteatzen zaien erronka hauxe da: “edukomunikatzaile” bilakatzea eta hartzaileak Haur Hezkuntzako nahiz Lehen Hezkuntzako umeak direla kontuan izanda, eduki curricularra duten ikus-entzunezko produktuak (podcast eta videocast) sortzea, batez ere, eskoletako irakasleei irakaskuntzarako laguntza-baliabide gisa balio izateko, hori guztia ikasleek eurek diseinatu eta sortu duten eremu birtualean txertatuko dute. Fakultate ezberdinetako ikasleen elkarlana izan da, eta horretarako, eta ikasgai bakoitza kontuan izanik honako konpetentzia hauek lantzeko helburua du proiektu honek (taulako konpetentzien berri eman)</a:t>
            </a:r>
            <a:endParaRPr b="0" lang="en-GB" sz="1200" spc="-1" strike="noStrike">
              <a:latin typeface="Arial"/>
            </a:endParaRPr>
          </a:p>
          <a:p>
            <a:pPr marL="216000" indent="-216000">
              <a:lnSpc>
                <a:spcPct val="100000"/>
              </a:lnSpc>
            </a:pPr>
            <a:br/>
            <a:endParaRPr b="0" lang="en-GB" sz="1200" spc="-1" strike="noStrike">
              <a:latin typeface="Arial"/>
            </a:endParaRPr>
          </a:p>
        </p:txBody>
      </p:sp>
      <p:sp>
        <p:nvSpPr>
          <p:cNvPr id="151" name="TextShape 3"/>
          <p:cNvSpPr txBox="1"/>
          <p:nvPr/>
        </p:nvSpPr>
        <p:spPr>
          <a:xfrm>
            <a:off x="3884760" y="8685360"/>
            <a:ext cx="2971440" cy="456840"/>
          </a:xfrm>
          <a:prstGeom prst="rect">
            <a:avLst/>
          </a:prstGeom>
          <a:noFill/>
          <a:ln>
            <a:noFill/>
          </a:ln>
        </p:spPr>
        <p:txBody>
          <a:bodyPr anchor="b"/>
          <a:p>
            <a:pPr algn="r">
              <a:lnSpc>
                <a:spcPct val="100000"/>
              </a:lnSpc>
            </a:pPr>
            <a:fld id="{AC384D16-CD88-4648-8790-F1F157610C34}" type="slidenum">
              <a:rPr b="0" lang="en-GB" sz="1200" spc="-1" strike="noStrike">
                <a:solidFill>
                  <a:srgbClr val="000000"/>
                </a:solidFill>
                <a:latin typeface="+mn-lt"/>
                <a:ea typeface="+mn-ea"/>
              </a:rPr>
              <a:t>1</a:t>
            </a:fld>
            <a:endParaRPr b="0" lang="en-GB"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143000" y="685800"/>
            <a:ext cx="4571640" cy="3428640"/>
          </a:xfrm>
          <a:prstGeom prst="rect">
            <a:avLst/>
          </a:prstGeom>
        </p:spPr>
      </p:sp>
      <p:sp>
        <p:nvSpPr>
          <p:cNvPr id="153"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1200" spc="-1" strike="noStrike">
                <a:solidFill>
                  <a:srgbClr val="000000"/>
                </a:solidFill>
                <a:latin typeface="+mn-lt"/>
                <a:ea typeface="+mn-ea"/>
              </a:rPr>
              <a:t>Ikasketa estiloen gaineko galdetegiak, 80 itemen balorazioaren bitartez, inkestatuaren ikas estiloen garapenen berri ematen du lautan banatuta:</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Activo, </a:t>
            </a:r>
            <a:r>
              <a:rPr b="0" i="1" lang="en-GB" sz="1200" spc="-1" strike="noStrike">
                <a:solidFill>
                  <a:srgbClr val="000000"/>
                </a:solidFill>
                <a:latin typeface="+mn-lt"/>
                <a:ea typeface="+mn-ea"/>
              </a:rPr>
              <a:t>ekintzailea </a:t>
            </a:r>
            <a:r>
              <a:rPr b="0" lang="en-GB" sz="1200" spc="-1" strike="noStrike">
                <a:solidFill>
                  <a:srgbClr val="000000"/>
                </a:solidFill>
                <a:latin typeface="+mn-lt"/>
                <a:ea typeface="+mn-ea"/>
              </a:rPr>
              <a:t>Pragmático, </a:t>
            </a:r>
            <a:r>
              <a:rPr b="0" i="1" lang="en-GB" sz="1200" spc="-1" strike="noStrike">
                <a:solidFill>
                  <a:srgbClr val="000000"/>
                </a:solidFill>
                <a:latin typeface="+mn-lt"/>
                <a:ea typeface="+mn-ea"/>
              </a:rPr>
              <a:t>pragmatikoa </a:t>
            </a:r>
            <a:r>
              <a:rPr b="0" lang="en-GB" sz="1200" spc="-1" strike="noStrike">
                <a:solidFill>
                  <a:srgbClr val="000000"/>
                </a:solidFill>
                <a:latin typeface="+mn-lt"/>
                <a:ea typeface="+mn-ea"/>
              </a:rPr>
              <a:t>Reflexivo, </a:t>
            </a:r>
            <a:r>
              <a:rPr b="0" i="1" lang="en-GB" sz="1200" spc="-1" strike="noStrike">
                <a:solidFill>
                  <a:srgbClr val="000000"/>
                </a:solidFill>
                <a:latin typeface="+mn-lt"/>
                <a:ea typeface="+mn-ea"/>
              </a:rPr>
              <a:t>hausnarkorra </a:t>
            </a:r>
            <a:r>
              <a:rPr b="0" lang="en-GB" sz="1200" spc="-1" strike="noStrike">
                <a:solidFill>
                  <a:srgbClr val="000000"/>
                </a:solidFill>
                <a:latin typeface="+mn-lt"/>
                <a:ea typeface="+mn-ea"/>
              </a:rPr>
              <a:t>Teorico, </a:t>
            </a:r>
            <a:r>
              <a:rPr b="0" i="1" lang="en-GB" sz="1200" spc="-1" strike="noStrike">
                <a:solidFill>
                  <a:srgbClr val="000000"/>
                </a:solidFill>
                <a:latin typeface="+mn-lt"/>
                <a:ea typeface="+mn-ea"/>
              </a:rPr>
              <a:t>teorikoa.</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Banaketa horren oinarri teorikoa Kolb-ek ezarri zuen (1984). Honey eta Mumford (1986) bikoteak </a:t>
            </a:r>
            <a:r>
              <a:rPr b="0" i="1" lang="en-GB" sz="1200" spc="-1" strike="noStrike">
                <a:solidFill>
                  <a:srgbClr val="000000"/>
                </a:solidFill>
                <a:latin typeface="+mn-lt"/>
                <a:ea typeface="+mn-ea"/>
              </a:rPr>
              <a:t>Learning Styles Questionnaire </a:t>
            </a:r>
            <a:r>
              <a:rPr b="0" lang="en-GB" sz="1200" spc="-1" strike="noStrike">
                <a:solidFill>
                  <a:srgbClr val="000000"/>
                </a:solidFill>
                <a:latin typeface="+mn-lt"/>
                <a:ea typeface="+mn-ea"/>
              </a:rPr>
              <a:t>(LSQ) eraiki zuen eta Alonso, Gallego &amp; Honeyk (1996) gaztelaniazko egokitzapena aurkeztu zuten.</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 </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Galdetegiko erantzunak, beraz, dimentsio aniztunak dira. Baliteke erantzunak ematen dituen batek hiru dimentsio oso garatuta dituela erakustea eta besteren bat agertzea ez duena bat bera ere ondo garatuta. Jakina, hala izatea baliteke ere, datuek zer erakusten duten ikusi behar da.</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Galdetegi hau interpretatzeko orduan, Alonsok-eta proposatzen dute baremo orokor bat, zeinetan balidazio prozesuan lortutako datuen arabera aztertu duten erantzun kopuruaren banaketa eta banaketa horren arabera ikas-estilo bakoitzari neurri bat esleitzen dioten, informatzaileak zer lehenesten duen: </a:t>
            </a:r>
            <a:r>
              <a:rPr b="0" i="1" lang="en-GB" sz="1200" spc="-1" strike="noStrike">
                <a:solidFill>
                  <a:srgbClr val="000000"/>
                </a:solidFill>
                <a:latin typeface="+mn-lt"/>
                <a:ea typeface="+mn-ea"/>
              </a:rPr>
              <a:t>lehenespen oso baxua</a:t>
            </a:r>
            <a:r>
              <a:rPr b="0" lang="en-GB" sz="1200" spc="-1" strike="noStrike">
                <a:solidFill>
                  <a:srgbClr val="000000"/>
                </a:solidFill>
                <a:latin typeface="+mn-lt"/>
                <a:ea typeface="+mn-ea"/>
              </a:rPr>
              <a:t>, </a:t>
            </a:r>
            <a:r>
              <a:rPr b="0" i="1" lang="en-GB" sz="1200" spc="-1" strike="noStrike">
                <a:solidFill>
                  <a:srgbClr val="000000"/>
                </a:solidFill>
                <a:latin typeface="+mn-lt"/>
                <a:ea typeface="+mn-ea"/>
              </a:rPr>
              <a:t>baxua</a:t>
            </a:r>
            <a:r>
              <a:rPr b="0" lang="en-GB" sz="1200" spc="-1" strike="noStrike">
                <a:solidFill>
                  <a:srgbClr val="000000"/>
                </a:solidFill>
                <a:latin typeface="+mn-lt"/>
                <a:ea typeface="+mn-ea"/>
              </a:rPr>
              <a:t>, </a:t>
            </a:r>
            <a:r>
              <a:rPr b="0" i="1" lang="en-GB" sz="1200" spc="-1" strike="noStrike">
                <a:solidFill>
                  <a:srgbClr val="000000"/>
                </a:solidFill>
                <a:latin typeface="+mn-lt"/>
                <a:ea typeface="+mn-ea"/>
              </a:rPr>
              <a:t>neurritsua</a:t>
            </a:r>
            <a:r>
              <a:rPr b="0" lang="en-GB" sz="1200" spc="-1" strike="noStrike">
                <a:solidFill>
                  <a:srgbClr val="000000"/>
                </a:solidFill>
                <a:latin typeface="+mn-lt"/>
                <a:ea typeface="+mn-ea"/>
              </a:rPr>
              <a:t>, </a:t>
            </a:r>
            <a:r>
              <a:rPr b="0" i="1" lang="en-GB" sz="1200" spc="-1" strike="noStrike">
                <a:solidFill>
                  <a:srgbClr val="000000"/>
                </a:solidFill>
                <a:latin typeface="+mn-lt"/>
                <a:ea typeface="+mn-ea"/>
              </a:rPr>
              <a:t>altua </a:t>
            </a:r>
            <a:r>
              <a:rPr b="0" lang="en-GB" sz="1200" spc="-1" strike="noStrike">
                <a:solidFill>
                  <a:srgbClr val="000000"/>
                </a:solidFill>
                <a:latin typeface="+mn-lt"/>
                <a:ea typeface="+mn-ea"/>
              </a:rPr>
              <a:t>eta </a:t>
            </a:r>
            <a:r>
              <a:rPr b="0" i="1" lang="en-GB" sz="1200" spc="-1" strike="noStrike">
                <a:solidFill>
                  <a:srgbClr val="000000"/>
                </a:solidFill>
                <a:latin typeface="+mn-lt"/>
                <a:ea typeface="+mn-ea"/>
              </a:rPr>
              <a:t>oso altua</a:t>
            </a:r>
            <a:r>
              <a:rPr b="0" lang="en-GB" sz="1200" spc="-1" strike="noStrike">
                <a:solidFill>
                  <a:srgbClr val="000000"/>
                </a:solidFill>
                <a:latin typeface="+mn-lt"/>
                <a:ea typeface="+mn-ea"/>
              </a:rPr>
              <a:t>. </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br/>
            <a:endParaRPr b="0" lang="en-GB" sz="1200" spc="-1" strike="noStrike">
              <a:latin typeface="Arial"/>
            </a:endParaRPr>
          </a:p>
        </p:txBody>
      </p:sp>
      <p:sp>
        <p:nvSpPr>
          <p:cNvPr id="154" name="TextShape 3"/>
          <p:cNvSpPr txBox="1"/>
          <p:nvPr/>
        </p:nvSpPr>
        <p:spPr>
          <a:xfrm>
            <a:off x="3884760" y="8685360"/>
            <a:ext cx="2971440" cy="456840"/>
          </a:xfrm>
          <a:prstGeom prst="rect">
            <a:avLst/>
          </a:prstGeom>
          <a:noFill/>
          <a:ln>
            <a:noFill/>
          </a:ln>
        </p:spPr>
        <p:txBody>
          <a:bodyPr anchor="b"/>
          <a:p>
            <a:pPr algn="r">
              <a:lnSpc>
                <a:spcPct val="100000"/>
              </a:lnSpc>
            </a:pPr>
            <a:fld id="{A1DC01A2-F4B6-4CB6-8B57-E4881531D1AF}" type="slidenum">
              <a:rPr b="0" lang="en-GB" sz="1200" spc="-1" strike="noStrike">
                <a:solidFill>
                  <a:srgbClr val="000000"/>
                </a:solidFill>
                <a:latin typeface="+mn-lt"/>
                <a:ea typeface="+mn-ea"/>
              </a:rPr>
              <a:t>1</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143000" y="685800"/>
            <a:ext cx="4571640" cy="3428640"/>
          </a:xfrm>
          <a:prstGeom prst="rect">
            <a:avLst/>
          </a:prstGeom>
        </p:spPr>
      </p:sp>
      <p:sp>
        <p:nvSpPr>
          <p:cNvPr id="156"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GB" sz="1200" spc="-1" strike="noStrike">
                <a:solidFill>
                  <a:srgbClr val="000000"/>
                </a:solidFill>
                <a:latin typeface="+mn-lt"/>
                <a:ea typeface="+mn-ea"/>
              </a:rPr>
              <a:t>Zenbatu ditugu bakoitzaren erantzunak estilo bakoitzaren arabera.</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Bakoitzak estilo bakoitzean zein </a:t>
            </a:r>
            <a:r>
              <a:rPr b="0" i="1" lang="en-GB" sz="1200" spc="-1" strike="noStrike">
                <a:solidFill>
                  <a:srgbClr val="000000"/>
                </a:solidFill>
                <a:latin typeface="+mn-lt"/>
                <a:ea typeface="+mn-ea"/>
              </a:rPr>
              <a:t>garapen </a:t>
            </a:r>
            <a:r>
              <a:rPr b="0" lang="en-GB" sz="1200" spc="-1" strike="noStrike">
                <a:solidFill>
                  <a:srgbClr val="000000"/>
                </a:solidFill>
                <a:latin typeface="+mn-lt"/>
                <a:ea typeface="+mn-ea"/>
              </a:rPr>
              <a:t>maila daukan kalkulatu dugu (Alonso eta lankideen arabera). Garapen maila horiei zenbaki bat eman zaie (oso baxua=1, baxua=2, ertaina=3, altua=4, oso altua= 5). Zenbaki (ordinal) horren batez bestekoa atera dugu.</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Hori erakusten dugu taldearen ezaugarritzat.</a:t>
            </a:r>
            <a:endParaRPr b="0" lang="en-GB" sz="1200" spc="-1" strike="noStrike">
              <a:latin typeface="Arial"/>
            </a:endParaRPr>
          </a:p>
          <a:p>
            <a:pPr marL="216000" indent="-216000">
              <a:lnSpc>
                <a:spcPct val="100000"/>
              </a:lnSpc>
            </a:pPr>
            <a:endParaRPr b="0" lang="en-GB" sz="1200" spc="-1" strike="noStrike">
              <a:latin typeface="Arial"/>
            </a:endParaRPr>
          </a:p>
          <a:p>
            <a:pPr>
              <a:lnSpc>
                <a:spcPct val="100000"/>
              </a:lnSpc>
            </a:pPr>
            <a:r>
              <a:rPr b="0" lang="en-GB" sz="1200" spc="-1" strike="noStrike">
                <a:solidFill>
                  <a:srgbClr val="000000"/>
                </a:solidFill>
                <a:latin typeface="+mn-lt"/>
                <a:ea typeface="+mn-ea"/>
              </a:rPr>
              <a:t>Badakigu, beraz, ikasle gehienek ikas-estilo guztiak neurri ertainean garatuta dituztela. Hala eta guztiz ere, ikasleek estilo batzuk garatuago dituzte beste batzuk baino. Horrela, azter ditzakegu fakultate bakoitzean zein estilo gailentzen diren.</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p:txBody>
      </p:sp>
      <p:sp>
        <p:nvSpPr>
          <p:cNvPr id="157" name="TextShape 3"/>
          <p:cNvSpPr txBox="1"/>
          <p:nvPr/>
        </p:nvSpPr>
        <p:spPr>
          <a:xfrm>
            <a:off x="3884760" y="8685360"/>
            <a:ext cx="2971440" cy="456840"/>
          </a:xfrm>
          <a:prstGeom prst="rect">
            <a:avLst/>
          </a:prstGeom>
          <a:noFill/>
          <a:ln>
            <a:noFill/>
          </a:ln>
        </p:spPr>
        <p:txBody>
          <a:bodyPr anchor="b"/>
          <a:p>
            <a:pPr algn="r">
              <a:lnSpc>
                <a:spcPct val="100000"/>
              </a:lnSpc>
            </a:pPr>
            <a:fld id="{9F4E57D5-B70C-460E-A290-45BC39284512}" type="slidenum">
              <a:rPr b="0" lang="en-GB" sz="1200" spc="-1" strike="noStrike">
                <a:solidFill>
                  <a:srgbClr val="000000"/>
                </a:solidFill>
                <a:latin typeface="+mn-lt"/>
                <a:ea typeface="+mn-ea"/>
              </a:rPr>
              <a:t>1</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s-E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s-ES" sz="4400" spc="-1" strike="noStrike">
                <a:solidFill>
                  <a:srgbClr val="000000"/>
                </a:solidFill>
                <a:latin typeface="Calibri"/>
              </a:rPr>
              <a:t>Haga clic para modificar el estilo de título del patrón</a:t>
            </a:r>
            <a:endParaRPr b="0" lang="es-E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CD6B9A69-BA45-4A9C-A9E4-D7CF62BB8045}" type="datetime">
              <a:rPr b="0" lang="en-GB" sz="1200" spc="-1" strike="noStrike">
                <a:solidFill>
                  <a:srgbClr val="8b8b8b"/>
                </a:solidFill>
                <a:latin typeface="Calibri"/>
              </a:rPr>
              <a:t>18/03/19</a:t>
            </a:fld>
            <a:endParaRPr b="0" lang="en-GB"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GB"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41668DA-1C70-4E9A-9968-4D5C3F114E13}" type="slidenum">
              <a:rPr b="0" lang="en-GB" sz="1200" spc="-1" strike="noStrike">
                <a:solidFill>
                  <a:srgbClr val="8b8b8b"/>
                </a:solidFill>
                <a:latin typeface="Calibri"/>
              </a:rPr>
              <a:t>&lt;zenbakia&gt;</a:t>
            </a:fld>
            <a:endParaRPr b="0" lang="en-GB"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Calibri"/>
              </a:rPr>
              <a:t>Egin klik eskemako testuaren formatua editatzeko</a:t>
            </a:r>
            <a:endParaRPr b="0" lang="es-E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 sz="2400" spc="-1" strike="noStrike">
                <a:solidFill>
                  <a:srgbClr val="000000"/>
                </a:solidFill>
                <a:latin typeface="Calibri"/>
              </a:rPr>
              <a:t>Bigarren eskema-maila</a:t>
            </a:r>
            <a:endParaRPr b="0" lang="es-E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 sz="2000" spc="-1" strike="noStrike">
                <a:solidFill>
                  <a:srgbClr val="000000"/>
                </a:solidFill>
                <a:latin typeface="Calibri"/>
              </a:rPr>
              <a:t>Hirugarren eskema-maila</a:t>
            </a:r>
            <a:endParaRPr b="0" lang="es-E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Calibri"/>
              </a:rPr>
              <a:t>Laugarren eskema-maila</a:t>
            </a:r>
            <a:endParaRPr b="0" lang="es-E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Calibri"/>
              </a:rPr>
              <a:t>Bosgarren eskema-maila</a:t>
            </a:r>
            <a:endParaRPr b="0" lang="es-E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Calibri"/>
              </a:rPr>
              <a:t>Seigarren eskema-maila</a:t>
            </a:r>
            <a:endParaRPr b="0" lang="es-E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Calibri"/>
              </a:rPr>
              <a:t>Zazpigarren eskema-maila</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s-ES" sz="4400" spc="-1" strike="noStrike">
                <a:solidFill>
                  <a:srgbClr val="000000"/>
                </a:solidFill>
                <a:latin typeface="Calibri"/>
              </a:rPr>
              <a:t>Haga clic para modificar el estilo de título del patrón</a:t>
            </a:r>
            <a:endParaRPr b="0" lang="es-E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s-ES" sz="3200" spc="-1" strike="noStrike">
                <a:solidFill>
                  <a:srgbClr val="000000"/>
                </a:solidFill>
                <a:latin typeface="Calibri"/>
              </a:rPr>
              <a:t>Haga clic para modificar el estilo de texto del patrón</a:t>
            </a:r>
            <a:endParaRPr b="0" lang="es-E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s-ES" sz="2800" spc="-1" strike="noStrike">
                <a:solidFill>
                  <a:srgbClr val="000000"/>
                </a:solidFill>
                <a:latin typeface="Calibri"/>
              </a:rPr>
              <a:t>Segundo nivel</a:t>
            </a:r>
            <a:endParaRPr b="0" lang="es-E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s-ES" sz="2400" spc="-1" strike="noStrike">
                <a:solidFill>
                  <a:srgbClr val="000000"/>
                </a:solidFill>
                <a:latin typeface="Calibri"/>
              </a:rPr>
              <a:t>Tercer nivel</a:t>
            </a:r>
            <a:endParaRPr b="0" lang="es-E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s-ES" sz="2000" spc="-1" strike="noStrike">
                <a:solidFill>
                  <a:srgbClr val="000000"/>
                </a:solidFill>
                <a:latin typeface="Calibri"/>
              </a:rPr>
              <a:t>Cuarto nivel</a:t>
            </a:r>
            <a:endParaRPr b="0" lang="es-E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s-ES" sz="2000" spc="-1" strike="noStrike">
                <a:solidFill>
                  <a:srgbClr val="000000"/>
                </a:solidFill>
                <a:latin typeface="Calibri"/>
              </a:rPr>
              <a:t>Quinto nivel</a:t>
            </a:r>
            <a:endParaRPr b="0" lang="es-E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3CC74B62-9047-46B2-ABBF-FF59BF786312}" type="datetime">
              <a:rPr b="0" lang="en-GB" sz="1200" spc="-1" strike="noStrike">
                <a:solidFill>
                  <a:srgbClr val="8b8b8b"/>
                </a:solidFill>
                <a:latin typeface="Calibri"/>
              </a:rPr>
              <a:t>18/03/19</a:t>
            </a:fld>
            <a:endParaRPr b="0" lang="en-GB"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GB"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C4736D52-1BA8-4B47-8110-9BA4A013CEA9}" type="slidenum">
              <a:rPr b="0" lang="en-GB" sz="1200" spc="-1" strike="noStrike">
                <a:solidFill>
                  <a:srgbClr val="8b8b8b"/>
                </a:solidFill>
                <a:latin typeface="Calibri"/>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eduteka.icesi.edu.co/articulos/edutrends-10-2015" TargetMode="External"/><Relationship Id="rId3" Type="http://schemas.openxmlformats.org/officeDocument/2006/relationships/hyperlink" Target="http://eduteka.icesi.edu.co/articulos/edutrends-10-2015" TargetMode="External"/><Relationship Id="rId4" Type="http://schemas.openxmlformats.org/officeDocument/2006/relationships/slideLayout" Target="../slideLayouts/slideLayout13.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85800" y="2130480"/>
            <a:ext cx="7772040" cy="1469520"/>
          </a:xfrm>
          <a:prstGeom prst="rect">
            <a:avLst/>
          </a:prstGeom>
          <a:noFill/>
          <a:ln>
            <a:noFill/>
          </a:ln>
        </p:spPr>
        <p:txBody>
          <a:bodyPr anchor="ctr">
            <a:normAutofit/>
          </a:bodyPr>
          <a:p>
            <a:pPr algn="ctr">
              <a:lnSpc>
                <a:spcPct val="100000"/>
              </a:lnSpc>
            </a:pPr>
            <a:r>
              <a:rPr b="1" lang="es-ES" sz="4400" spc="-1" strike="noStrike">
                <a:solidFill>
                  <a:srgbClr val="000000"/>
                </a:solidFill>
                <a:latin typeface="Calibri"/>
              </a:rPr>
              <a:t>VIDEOCASTEN SORKUNTZAN IKAS-ESTILOA ETA MOTIBAZIOA GOI MAILAKO IKASKETETAN</a:t>
            </a:r>
            <a:endParaRPr b="0" lang="es-ES" sz="4400" spc="-1" strike="noStrike">
              <a:solidFill>
                <a:srgbClr val="000000"/>
              </a:solidFill>
              <a:latin typeface="Calibri"/>
            </a:endParaRPr>
          </a:p>
        </p:txBody>
      </p:sp>
      <p:sp>
        <p:nvSpPr>
          <p:cNvPr id="89" name="CustomShape 2"/>
          <p:cNvSpPr/>
          <p:nvPr/>
        </p:nvSpPr>
        <p:spPr>
          <a:xfrm>
            <a:off x="5580000" y="4365000"/>
            <a:ext cx="3168000" cy="1187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a:rPr>
              <a:t>JUAN ABASOLO</a:t>
            </a:r>
            <a:endParaRPr b="0" lang="en-GB" sz="1800" spc="-1" strike="noStrike">
              <a:latin typeface="Arial"/>
            </a:endParaRPr>
          </a:p>
          <a:p>
            <a:pPr>
              <a:lnSpc>
                <a:spcPct val="100000"/>
              </a:lnSpc>
            </a:pPr>
            <a:r>
              <a:rPr b="0" lang="en-GB" sz="1800" spc="-1" strike="noStrike">
                <a:solidFill>
                  <a:srgbClr val="000000"/>
                </a:solidFill>
                <a:latin typeface="Calibri"/>
              </a:rPr>
              <a:t>LOREA UNAMUNO</a:t>
            </a:r>
            <a:endParaRPr b="0" lang="en-GB" sz="1800" spc="-1" strike="noStrike">
              <a:latin typeface="Arial"/>
            </a:endParaRPr>
          </a:p>
          <a:p>
            <a:pPr>
              <a:lnSpc>
                <a:spcPct val="100000"/>
              </a:lnSpc>
            </a:pPr>
            <a:r>
              <a:rPr b="0" lang="en-GB" sz="1800" spc="-1" strike="noStrike">
                <a:solidFill>
                  <a:srgbClr val="000000"/>
                </a:solidFill>
                <a:latin typeface="Calibri"/>
              </a:rPr>
              <a:t>AINTZANE ETXEBARRIA</a:t>
            </a:r>
            <a:endParaRPr b="0" lang="en-GB" sz="1800" spc="-1" strike="noStrike">
              <a:latin typeface="Arial"/>
            </a:endParaRPr>
          </a:p>
          <a:p>
            <a:pPr>
              <a:lnSpc>
                <a:spcPct val="100000"/>
              </a:lnSpc>
            </a:pPr>
            <a:r>
              <a:rPr b="0" lang="en-GB" sz="1800" spc="-1" strike="noStrike">
                <a:solidFill>
                  <a:srgbClr val="000000"/>
                </a:solidFill>
                <a:latin typeface="Calibri"/>
              </a:rPr>
              <a:t>ARIANE ENSUNZA</a:t>
            </a:r>
            <a:endParaRPr b="0" lang="en-GB"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67640" y="260640"/>
            <a:ext cx="835272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GB" sz="3200" spc="-1" strike="noStrike">
                <a:solidFill>
                  <a:srgbClr val="000000"/>
                </a:solidFill>
                <a:latin typeface="Calibri"/>
              </a:rPr>
              <a:t>IKAS-ESTILOAK: FAKULTATEAK KONTUAN IZANIK</a:t>
            </a:r>
            <a:endParaRPr b="0" lang="en-GB" sz="3200" spc="-1" strike="noStrike">
              <a:latin typeface="Arial"/>
            </a:endParaRPr>
          </a:p>
        </p:txBody>
      </p:sp>
      <p:pic>
        <p:nvPicPr>
          <p:cNvPr id="110" name="image7.jpeg" descr=""/>
          <p:cNvPicPr/>
          <p:nvPr/>
        </p:nvPicPr>
        <p:blipFill>
          <a:blip r:embed="rId1"/>
          <a:stretch/>
        </p:blipFill>
        <p:spPr>
          <a:xfrm>
            <a:off x="2663640" y="1340640"/>
            <a:ext cx="4644360" cy="3594600"/>
          </a:xfrm>
          <a:prstGeom prst="rect">
            <a:avLst/>
          </a:prstGeom>
          <a:ln>
            <a:noFill/>
          </a:ln>
        </p:spPr>
      </p:pic>
      <p:sp>
        <p:nvSpPr>
          <p:cNvPr id="111" name="CustomShape 2"/>
          <p:cNvSpPr/>
          <p:nvPr/>
        </p:nvSpPr>
        <p:spPr>
          <a:xfrm>
            <a:off x="2339640" y="5517360"/>
            <a:ext cx="51123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a:rPr>
              <a:t>JUANEK AZALTZEKO</a:t>
            </a:r>
            <a:endParaRPr b="0" lang="en-GB"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s-ES" sz="4400" spc="-1" strike="noStrike">
                <a:solidFill>
                  <a:srgbClr val="000000"/>
                </a:solidFill>
                <a:latin typeface="Calibri"/>
              </a:rPr>
              <a:t>MOTIBAZIO MOTA</a:t>
            </a:r>
            <a:endParaRPr b="0" lang="es-ES" sz="4400" spc="-1" strike="noStrike">
              <a:solidFill>
                <a:srgbClr val="000000"/>
              </a:solidFill>
              <a:latin typeface="Calibri"/>
            </a:endParaRPr>
          </a:p>
        </p:txBody>
      </p:sp>
      <p:sp>
        <p:nvSpPr>
          <p:cNvPr id="113" name="CustomShape 2"/>
          <p:cNvSpPr/>
          <p:nvPr/>
        </p:nvSpPr>
        <p:spPr>
          <a:xfrm>
            <a:off x="-1044720" y="1340640"/>
            <a:ext cx="633636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GB" sz="1800" spc="-1" strike="noStrike">
                <a:solidFill>
                  <a:srgbClr val="00b050"/>
                </a:solidFill>
                <a:latin typeface="Calibri"/>
              </a:rPr>
              <a:t>BARNE MOTIBAZIOA: OROKORREAN</a:t>
            </a:r>
            <a:endParaRPr b="0" lang="en-GB" sz="1800" spc="-1" strike="noStrike">
              <a:latin typeface="Arial"/>
            </a:endParaRPr>
          </a:p>
        </p:txBody>
      </p:sp>
      <p:pic>
        <p:nvPicPr>
          <p:cNvPr id="114" name="image43.jpeg" descr=""/>
          <p:cNvPicPr/>
          <p:nvPr/>
        </p:nvPicPr>
        <p:blipFill>
          <a:blip r:embed="rId1"/>
          <a:stretch/>
        </p:blipFill>
        <p:spPr>
          <a:xfrm>
            <a:off x="179640" y="2205000"/>
            <a:ext cx="4608000" cy="2664000"/>
          </a:xfrm>
          <a:prstGeom prst="rect">
            <a:avLst/>
          </a:prstGeom>
          <a:ln>
            <a:noFill/>
          </a:ln>
        </p:spPr>
      </p:pic>
      <p:sp>
        <p:nvSpPr>
          <p:cNvPr id="115" name="CustomShape 3"/>
          <p:cNvSpPr/>
          <p:nvPr/>
        </p:nvSpPr>
        <p:spPr>
          <a:xfrm>
            <a:off x="5347440" y="1412640"/>
            <a:ext cx="35337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GB" sz="1800" spc="-1" strike="noStrike">
                <a:solidFill>
                  <a:srgbClr val="00b050"/>
                </a:solidFill>
                <a:latin typeface="Calibri"/>
              </a:rPr>
              <a:t>BARNE MOTIBAZIOA: FAKULTATEKA</a:t>
            </a:r>
            <a:endParaRPr b="0" lang="en-GB" sz="1800" spc="-1" strike="noStrike">
              <a:latin typeface="Arial"/>
            </a:endParaRPr>
          </a:p>
        </p:txBody>
      </p:sp>
      <p:pic>
        <p:nvPicPr>
          <p:cNvPr id="116" name="image46.jpeg" descr=""/>
          <p:cNvPicPr/>
          <p:nvPr/>
        </p:nvPicPr>
        <p:blipFill>
          <a:blip r:embed="rId2"/>
          <a:stretch/>
        </p:blipFill>
        <p:spPr>
          <a:xfrm>
            <a:off x="5076000" y="2205000"/>
            <a:ext cx="3707640" cy="2664000"/>
          </a:xfrm>
          <a:prstGeom prst="rect">
            <a:avLst/>
          </a:prstGeom>
          <a:ln>
            <a:noFill/>
          </a:ln>
        </p:spPr>
      </p:pic>
      <p:sp>
        <p:nvSpPr>
          <p:cNvPr id="117" name="CustomShape 4"/>
          <p:cNvSpPr/>
          <p:nvPr/>
        </p:nvSpPr>
        <p:spPr>
          <a:xfrm>
            <a:off x="1979640" y="5589360"/>
            <a:ext cx="53283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a:rPr>
              <a:t>JUANENTZEKO OHARRA</a:t>
            </a:r>
            <a:endParaRPr b="0" lang="en-GB"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0" y="1052640"/>
            <a:ext cx="460800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b050"/>
                </a:solidFill>
                <a:latin typeface="Calibri"/>
              </a:rPr>
              <a:t>ERREGULAZIO IDENTIFIKATUA: OROKORREAN</a:t>
            </a:r>
            <a:endParaRPr b="0" lang="en-GB" sz="1800" spc="-1" strike="noStrike">
              <a:latin typeface="Arial"/>
            </a:endParaRPr>
          </a:p>
        </p:txBody>
      </p:sp>
      <p:sp>
        <p:nvSpPr>
          <p:cNvPr id="119" name="CustomShape 2"/>
          <p:cNvSpPr/>
          <p:nvPr/>
        </p:nvSpPr>
        <p:spPr>
          <a:xfrm>
            <a:off x="4535640" y="1052640"/>
            <a:ext cx="460800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b050"/>
                </a:solidFill>
                <a:latin typeface="Calibri"/>
              </a:rPr>
              <a:t>ERREGULAZIO IDENTIFIKATUA: FAKULTATEKA</a:t>
            </a:r>
            <a:endParaRPr b="0" lang="en-GB" sz="1800" spc="-1" strike="noStrike">
              <a:latin typeface="Arial"/>
            </a:endParaRPr>
          </a:p>
        </p:txBody>
      </p:sp>
      <p:pic>
        <p:nvPicPr>
          <p:cNvPr id="120" name="image47.jpeg" descr=""/>
          <p:cNvPicPr/>
          <p:nvPr/>
        </p:nvPicPr>
        <p:blipFill>
          <a:blip r:embed="rId1"/>
          <a:stretch/>
        </p:blipFill>
        <p:spPr>
          <a:xfrm>
            <a:off x="395640" y="1556640"/>
            <a:ext cx="3960000" cy="3384000"/>
          </a:xfrm>
          <a:prstGeom prst="rect">
            <a:avLst/>
          </a:prstGeom>
          <a:ln>
            <a:noFill/>
          </a:ln>
        </p:spPr>
      </p:pic>
      <p:pic>
        <p:nvPicPr>
          <p:cNvPr id="121" name="image48.jpeg" descr=""/>
          <p:cNvPicPr/>
          <p:nvPr/>
        </p:nvPicPr>
        <p:blipFill>
          <a:blip r:embed="rId2"/>
          <a:stretch/>
        </p:blipFill>
        <p:spPr>
          <a:xfrm>
            <a:off x="4788000" y="1484640"/>
            <a:ext cx="3851640" cy="2952000"/>
          </a:xfrm>
          <a:prstGeom prst="rect">
            <a:avLst/>
          </a:prstGeom>
          <a:ln>
            <a:noFill/>
          </a:ln>
        </p:spPr>
      </p:pic>
      <p:sp>
        <p:nvSpPr>
          <p:cNvPr id="122" name="CustomShape 3"/>
          <p:cNvSpPr/>
          <p:nvPr/>
        </p:nvSpPr>
        <p:spPr>
          <a:xfrm>
            <a:off x="1979640" y="5589360"/>
            <a:ext cx="53283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a:rPr>
              <a:t>JUANENTZEKO OHARRA</a:t>
            </a:r>
            <a:endParaRPr b="0" lang="en-GB"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51640" y="908640"/>
            <a:ext cx="460800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b050"/>
                </a:solidFill>
                <a:latin typeface="Calibri"/>
              </a:rPr>
              <a:t>KANPO ERREGULAZIOA: OROKORREAN</a:t>
            </a:r>
            <a:endParaRPr b="0" lang="en-GB" sz="1800" spc="-1" strike="noStrike">
              <a:latin typeface="Arial"/>
            </a:endParaRPr>
          </a:p>
        </p:txBody>
      </p:sp>
      <p:sp>
        <p:nvSpPr>
          <p:cNvPr id="124" name="CustomShape 2"/>
          <p:cNvSpPr/>
          <p:nvPr/>
        </p:nvSpPr>
        <p:spPr>
          <a:xfrm>
            <a:off x="4535640" y="908640"/>
            <a:ext cx="460800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b050"/>
                </a:solidFill>
                <a:latin typeface="Calibri"/>
              </a:rPr>
              <a:t>KANPO ERREGULAZIOA: FAKULTATEKA</a:t>
            </a:r>
            <a:endParaRPr b="0" lang="en-GB" sz="1800" spc="-1" strike="noStrike">
              <a:latin typeface="Arial"/>
            </a:endParaRPr>
          </a:p>
        </p:txBody>
      </p:sp>
      <p:pic>
        <p:nvPicPr>
          <p:cNvPr id="125" name="image50.png" descr=""/>
          <p:cNvPicPr/>
          <p:nvPr/>
        </p:nvPicPr>
        <p:blipFill>
          <a:blip r:embed="rId1"/>
          <a:stretch/>
        </p:blipFill>
        <p:spPr>
          <a:xfrm>
            <a:off x="251640" y="1412640"/>
            <a:ext cx="3888000" cy="3456000"/>
          </a:xfrm>
          <a:prstGeom prst="rect">
            <a:avLst/>
          </a:prstGeom>
          <a:ln>
            <a:noFill/>
          </a:ln>
        </p:spPr>
      </p:pic>
      <p:pic>
        <p:nvPicPr>
          <p:cNvPr id="126" name="image53.png" descr=""/>
          <p:cNvPicPr/>
          <p:nvPr/>
        </p:nvPicPr>
        <p:blipFill>
          <a:blip r:embed="rId2"/>
          <a:stretch/>
        </p:blipFill>
        <p:spPr>
          <a:xfrm>
            <a:off x="4500000" y="1412640"/>
            <a:ext cx="4320000" cy="3456000"/>
          </a:xfrm>
          <a:prstGeom prst="rect">
            <a:avLst/>
          </a:prstGeom>
          <a:ln>
            <a:noFill/>
          </a:ln>
        </p:spPr>
      </p:pic>
      <p:sp>
        <p:nvSpPr>
          <p:cNvPr id="127" name="CustomShape 3"/>
          <p:cNvSpPr/>
          <p:nvPr/>
        </p:nvSpPr>
        <p:spPr>
          <a:xfrm>
            <a:off x="1979640" y="5589360"/>
            <a:ext cx="53283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a:rPr>
              <a:t>JUANENTZEKO OHARRA</a:t>
            </a:r>
            <a:endParaRPr b="0" lang="en-GB"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788000" y="980640"/>
            <a:ext cx="460800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b050"/>
                </a:solidFill>
                <a:latin typeface="Calibri"/>
              </a:rPr>
              <a:t>AMOTIBAZIOA: FAKULTATEKA</a:t>
            </a:r>
            <a:endParaRPr b="0" lang="en-GB" sz="1800" spc="-1" strike="noStrike">
              <a:latin typeface="Arial"/>
            </a:endParaRPr>
          </a:p>
        </p:txBody>
      </p:sp>
      <p:sp>
        <p:nvSpPr>
          <p:cNvPr id="129" name="CustomShape 2"/>
          <p:cNvSpPr/>
          <p:nvPr/>
        </p:nvSpPr>
        <p:spPr>
          <a:xfrm>
            <a:off x="323640" y="980640"/>
            <a:ext cx="460800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b050"/>
                </a:solidFill>
                <a:latin typeface="Calibri"/>
              </a:rPr>
              <a:t>AMOTIBAZIOA: OROKORREAN</a:t>
            </a:r>
            <a:endParaRPr b="0" lang="en-GB" sz="1800" spc="-1" strike="noStrike">
              <a:latin typeface="Arial"/>
            </a:endParaRPr>
          </a:p>
        </p:txBody>
      </p:sp>
      <p:pic>
        <p:nvPicPr>
          <p:cNvPr id="130" name="image54.jpeg" descr=""/>
          <p:cNvPicPr/>
          <p:nvPr/>
        </p:nvPicPr>
        <p:blipFill>
          <a:blip r:embed="rId1"/>
          <a:stretch/>
        </p:blipFill>
        <p:spPr>
          <a:xfrm>
            <a:off x="323640" y="1628640"/>
            <a:ext cx="3744000" cy="3168000"/>
          </a:xfrm>
          <a:prstGeom prst="rect">
            <a:avLst/>
          </a:prstGeom>
          <a:ln>
            <a:noFill/>
          </a:ln>
        </p:spPr>
      </p:pic>
      <p:pic>
        <p:nvPicPr>
          <p:cNvPr id="131" name="image57.jpeg" descr=""/>
          <p:cNvPicPr/>
          <p:nvPr/>
        </p:nvPicPr>
        <p:blipFill>
          <a:blip r:embed="rId2"/>
          <a:stretch/>
        </p:blipFill>
        <p:spPr>
          <a:xfrm>
            <a:off x="4212000" y="1556640"/>
            <a:ext cx="4715640" cy="3024000"/>
          </a:xfrm>
          <a:prstGeom prst="rect">
            <a:avLst/>
          </a:prstGeom>
          <a:ln>
            <a:noFill/>
          </a:ln>
        </p:spPr>
      </p:pic>
      <p:sp>
        <p:nvSpPr>
          <p:cNvPr id="132" name="CustomShape 3"/>
          <p:cNvSpPr/>
          <p:nvPr/>
        </p:nvSpPr>
        <p:spPr>
          <a:xfrm>
            <a:off x="1979640" y="5589360"/>
            <a:ext cx="53283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a:rPr>
              <a:t>JUANENTZEKO OHARRA</a:t>
            </a:r>
            <a:endParaRPr b="0" lang="en-GB"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51640" y="548640"/>
            <a:ext cx="8496720" cy="760680"/>
          </a:xfrm>
          <a:prstGeom prst="rect">
            <a:avLst/>
          </a:prstGeom>
          <a:noFill/>
          <a:ln>
            <a:noFill/>
          </a:ln>
        </p:spPr>
        <p:style>
          <a:lnRef idx="0"/>
          <a:fillRef idx="0"/>
          <a:effectRef idx="0"/>
          <a:fontRef idx="minor"/>
        </p:style>
        <p:txBody>
          <a:bodyPr lIns="90000" rIns="90000" tIns="45000" bIns="45000"/>
          <a:p>
            <a:pPr algn="ctr">
              <a:lnSpc>
                <a:spcPct val="100000"/>
              </a:lnSpc>
            </a:pPr>
            <a:r>
              <a:rPr b="1" lang="en-GB" sz="4400" spc="-1" strike="noStrike">
                <a:solidFill>
                  <a:srgbClr val="000000"/>
                </a:solidFill>
                <a:latin typeface="Calibri"/>
              </a:rPr>
              <a:t>ONDORIOAK</a:t>
            </a:r>
            <a:endParaRPr b="0" lang="en-GB" sz="4400" spc="-1" strike="noStrike">
              <a:latin typeface="Arial"/>
            </a:endParaRPr>
          </a:p>
        </p:txBody>
      </p:sp>
      <p:sp>
        <p:nvSpPr>
          <p:cNvPr id="134" name="CustomShape 2"/>
          <p:cNvSpPr/>
          <p:nvPr/>
        </p:nvSpPr>
        <p:spPr>
          <a:xfrm>
            <a:off x="467640" y="1340640"/>
            <a:ext cx="7776360" cy="530244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a:rPr>
              <a:t>GIZARTE ETA KOMUNIKAZIO ZIENTZIEN FAKULTATEA</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a:rPr>
              <a:t>-Ikas-estilo nagusia ekintzailea da, eta proiektu honetan izan duten motibazio-motarik nagusiena XXXXXXX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a:rPr>
              <a:t>BILBOKO HEZKUNTZA FAKULTATEA</a:t>
            </a:r>
            <a:endParaRPr b="0" lang="en-GB" sz="1800" spc="-1" strike="noStrike">
              <a:latin typeface="Arial"/>
            </a:endParaRPr>
          </a:p>
          <a:p>
            <a:pPr>
              <a:lnSpc>
                <a:spcPct val="100000"/>
              </a:lnSpc>
            </a:pPr>
            <a:endParaRPr b="0" lang="en-GB" sz="1800" spc="-1" strike="noStrike">
              <a:latin typeface="Arial"/>
            </a:endParaRPr>
          </a:p>
          <a:p>
            <a:pPr indent="-216000">
              <a:lnSpc>
                <a:spcPct val="100000"/>
              </a:lnSpc>
              <a:buClr>
                <a:srgbClr val="000000"/>
              </a:buClr>
              <a:buFont typeface="StarSymbol"/>
              <a:buChar char="-"/>
            </a:pPr>
            <a:r>
              <a:rPr b="0" lang="en-GB" sz="1800" spc="-1" strike="noStrike">
                <a:solidFill>
                  <a:srgbClr val="000000"/>
                </a:solidFill>
                <a:latin typeface="Calibri"/>
              </a:rPr>
              <a:t>Ikas-estilo nagusia teorikoa da, eta proiektu honetan izan duten motibazio-motarik nagusiena XXXXXXXX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a:rPr>
              <a:t>ZIENTZIA ETA TEKNOLOGIA FAKULTATEA</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a:rPr>
              <a:t>-</a:t>
            </a:r>
            <a:r>
              <a:rPr b="0" lang="en-GB" sz="1800" spc="-1" strike="noStrike">
                <a:solidFill>
                  <a:srgbClr val="000000"/>
                </a:solidFill>
                <a:latin typeface="Calibri"/>
              </a:rPr>
              <a:t>Ikas-estilo nagusia teorikoa da, eta proiektu honetan izan duten motibazio-motarik nagusiena XXXXXXXX</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135" name="CustomShape 3"/>
          <p:cNvSpPr/>
          <p:nvPr/>
        </p:nvSpPr>
        <p:spPr>
          <a:xfrm>
            <a:off x="2627640" y="5949360"/>
            <a:ext cx="4968360" cy="3646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a:rPr>
              <a:t>XXXXAK BETETZEKO!!!!!!!!</a:t>
            </a:r>
            <a:endParaRPr b="0" lang="en-GB"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55640" y="2493000"/>
            <a:ext cx="7704360" cy="699840"/>
          </a:xfrm>
          <a:prstGeom prst="rect">
            <a:avLst/>
          </a:prstGeom>
          <a:noFill/>
          <a:ln>
            <a:noFill/>
          </a:ln>
        </p:spPr>
        <p:style>
          <a:lnRef idx="0"/>
          <a:fillRef idx="0"/>
          <a:effectRef idx="0"/>
          <a:fontRef idx="minor"/>
        </p:style>
        <p:txBody>
          <a:bodyPr lIns="90000" rIns="90000" tIns="45000" bIns="45000"/>
          <a:p>
            <a:pPr algn="ctr">
              <a:lnSpc>
                <a:spcPct val="100000"/>
              </a:lnSpc>
            </a:pPr>
            <a:r>
              <a:rPr b="1" lang="en-GB" sz="4000" spc="-1" strike="noStrike">
                <a:solidFill>
                  <a:srgbClr val="000000"/>
                </a:solidFill>
                <a:latin typeface="Calibri"/>
              </a:rPr>
              <a:t>ESKERRIK ASKO!</a:t>
            </a:r>
            <a:endParaRPr b="0" lang="en-GB" sz="4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39640" y="620640"/>
            <a:ext cx="8208720" cy="137016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Calibri"/>
              </a:rPr>
              <a:t>IKAS-ESTILOAK, MOTIBAZIOA ETA KOOPERAZIOA ERRONKETAN OINARRITUTAKO IKASKUNTZARA/IRAKASKUNTZARA BIDEAN</a:t>
            </a:r>
            <a:endParaRPr b="0" lang="en-GB" sz="2800" spc="-1" strike="noStrike">
              <a:latin typeface="Arial"/>
            </a:endParaRPr>
          </a:p>
        </p:txBody>
      </p:sp>
      <p:pic>
        <p:nvPicPr>
          <p:cNvPr id="91" name="Picture 2" descr=""/>
          <p:cNvPicPr/>
          <p:nvPr/>
        </p:nvPicPr>
        <p:blipFill>
          <a:blip r:embed="rId1"/>
          <a:stretch/>
        </p:blipFill>
        <p:spPr>
          <a:xfrm>
            <a:off x="2483640" y="2107080"/>
            <a:ext cx="4248000" cy="3738240"/>
          </a:xfrm>
          <a:prstGeom prst="rect">
            <a:avLst/>
          </a:prstGeom>
          <a:ln>
            <a:noFill/>
          </a:ln>
        </p:spPr>
      </p:pic>
      <p:sp>
        <p:nvSpPr>
          <p:cNvPr id="92" name="CustomShape 2"/>
          <p:cNvSpPr/>
          <p:nvPr/>
        </p:nvSpPr>
        <p:spPr>
          <a:xfrm>
            <a:off x="2411640" y="5949360"/>
            <a:ext cx="673200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u="sng">
                <a:solidFill>
                  <a:srgbClr val="0000ff"/>
                </a:solidFill>
                <a:uFillTx/>
                <a:latin typeface="Calibri"/>
                <a:hlinkClick r:id="rId2"/>
              </a:rPr>
              <a:t>http://</a:t>
            </a:r>
            <a:r>
              <a:rPr b="0" lang="en-GB" sz="1800" spc="-1" strike="noStrike" u="sng">
                <a:solidFill>
                  <a:srgbClr val="0000ff"/>
                </a:solidFill>
                <a:uFillTx/>
                <a:latin typeface="Calibri"/>
                <a:hlinkClick r:id="rId3"/>
              </a:rPr>
              <a:t>eduteka.icesi.edu.co/articulos/edutrends-10-2015</a:t>
            </a:r>
            <a:endParaRPr b="0" lang="en-GB" sz="1800" spc="-1" strike="noStrike">
              <a:latin typeface="Arial"/>
            </a:endParaRPr>
          </a:p>
          <a:p>
            <a:pPr>
              <a:lnSpc>
                <a:spcPct val="100000"/>
              </a:lnSpc>
            </a:pP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55640" y="476640"/>
            <a:ext cx="7920360" cy="1552680"/>
          </a:xfrm>
          <a:prstGeom prst="rect">
            <a:avLst/>
          </a:prstGeom>
          <a:noFill/>
          <a:ln>
            <a:noFill/>
          </a:ln>
        </p:spPr>
        <p:style>
          <a:lnRef idx="0"/>
          <a:fillRef idx="0"/>
          <a:effectRef idx="0"/>
          <a:fontRef idx="minor"/>
        </p:style>
        <p:txBody>
          <a:bodyPr lIns="90000" rIns="90000" tIns="45000" bIns="45000"/>
          <a:p>
            <a:pPr algn="ctr">
              <a:lnSpc>
                <a:spcPct val="100000"/>
              </a:lnSpc>
            </a:pPr>
            <a:r>
              <a:rPr b="1" lang="en-GB" sz="3200" spc="-1" strike="noStrike">
                <a:solidFill>
                  <a:srgbClr val="000000"/>
                </a:solidFill>
                <a:latin typeface="Calibri"/>
              </a:rPr>
              <a:t>PODCASTAK ETA VIDEOCASTAK: EZAUGARRIAK ETA IKASKUNTZA/IRAKASKUNTZA</a:t>
            </a:r>
            <a:endParaRPr b="0" lang="en-GB" sz="3200" spc="-1" strike="noStrike">
              <a:latin typeface="Arial"/>
            </a:endParaRPr>
          </a:p>
        </p:txBody>
      </p:sp>
      <p:sp>
        <p:nvSpPr>
          <p:cNvPr id="94" name="CustomShape 2"/>
          <p:cNvSpPr/>
          <p:nvPr/>
        </p:nvSpPr>
        <p:spPr>
          <a:xfrm>
            <a:off x="467640" y="2133000"/>
            <a:ext cx="8352720" cy="3382920"/>
          </a:xfrm>
          <a:prstGeom prst="rect">
            <a:avLst/>
          </a:prstGeom>
          <a:noFill/>
          <a:ln>
            <a:noFill/>
          </a:ln>
        </p:spPr>
        <p:style>
          <a:lnRef idx="0"/>
          <a:fillRef idx="0"/>
          <a:effectRef idx="0"/>
          <a:fontRef idx="minor"/>
        </p:style>
        <p:txBody>
          <a:bodyPr lIns="90000" rIns="90000" tIns="45000" bIns="45000"/>
          <a:p>
            <a:pPr algn="just">
              <a:lnSpc>
                <a:spcPct val="100000"/>
              </a:lnSpc>
            </a:pPr>
            <a:r>
              <a:rPr b="1" lang="en-GB" sz="2000" spc="-1" strike="noStrike">
                <a:solidFill>
                  <a:srgbClr val="376092"/>
                </a:solidFill>
                <a:latin typeface="Calibri"/>
              </a:rPr>
              <a:t>EZAUGARRIAK:</a:t>
            </a:r>
            <a:endParaRPr b="0" lang="en-GB" sz="2000" spc="-1" strike="noStrike">
              <a:latin typeface="Arial"/>
            </a:endParaRPr>
          </a:p>
          <a:p>
            <a:pPr algn="just">
              <a:lnSpc>
                <a:spcPct val="100000"/>
              </a:lnSpc>
            </a:pPr>
            <a:endParaRPr b="0" lang="en-GB" sz="2000" spc="-1" strike="noStrike">
              <a:latin typeface="Arial"/>
            </a:endParaRPr>
          </a:p>
          <a:p>
            <a:pPr algn="just">
              <a:lnSpc>
                <a:spcPct val="100000"/>
              </a:lnSpc>
            </a:pPr>
            <a:r>
              <a:rPr b="0" lang="en-GB" sz="2000" spc="-1" strike="noStrike">
                <a:solidFill>
                  <a:srgbClr val="000000"/>
                </a:solidFill>
                <a:latin typeface="Calibri"/>
              </a:rPr>
              <a:t>“</a:t>
            </a:r>
            <a:r>
              <a:rPr b="0" lang="en-GB" sz="2000" spc="-1" strike="noStrike">
                <a:solidFill>
                  <a:srgbClr val="000000"/>
                </a:solidFill>
                <a:latin typeface="Calibri"/>
              </a:rPr>
              <a:t>Archivo digital de audio o vídeo (llamados </a:t>
            </a:r>
            <a:r>
              <a:rPr b="0" i="1" lang="en-GB" sz="2000" spc="-1" strike="noStrike">
                <a:solidFill>
                  <a:srgbClr val="000000"/>
                </a:solidFill>
                <a:latin typeface="Calibri"/>
              </a:rPr>
              <a:t>videocasts o vodcasts) que se ofrezca por </a:t>
            </a:r>
            <a:r>
              <a:rPr b="0" lang="en-GB" sz="2000" spc="-1" strike="noStrike">
                <a:solidFill>
                  <a:srgbClr val="000000"/>
                </a:solidFill>
                <a:latin typeface="Calibri"/>
              </a:rPr>
              <a:t>episodios, que se pueda descargar de forma ordenada, que cuente con la estructura de un programa en torno a un tema y que se asocie a RSS </a:t>
            </a:r>
            <a:r>
              <a:rPr b="0" i="1" lang="en-GB" sz="2000" spc="-1" strike="noStrike">
                <a:solidFill>
                  <a:srgbClr val="000000"/>
                </a:solidFill>
                <a:latin typeface="Calibri"/>
              </a:rPr>
              <a:t>(feeds) que pueda leer un programa podcatcher.”</a:t>
            </a:r>
            <a:endParaRPr b="0" lang="en-GB" sz="2000" spc="-1" strike="noStrike">
              <a:latin typeface="Arial"/>
            </a:endParaRPr>
          </a:p>
          <a:p>
            <a:pPr algn="just">
              <a:lnSpc>
                <a:spcPct val="100000"/>
              </a:lnSpc>
            </a:pPr>
            <a:endParaRPr b="0" lang="en-GB" sz="2000" spc="-1" strike="noStrike">
              <a:latin typeface="Arial"/>
            </a:endParaRPr>
          </a:p>
          <a:p>
            <a:pPr algn="just">
              <a:lnSpc>
                <a:spcPct val="100000"/>
              </a:lnSpc>
            </a:pPr>
            <a:endParaRPr b="0" lang="en-GB" sz="2000" spc="-1" strike="noStrike">
              <a:latin typeface="Arial"/>
            </a:endParaRPr>
          </a:p>
          <a:p>
            <a:pPr algn="ctr">
              <a:lnSpc>
                <a:spcPct val="100000"/>
              </a:lnSpc>
            </a:pPr>
            <a:r>
              <a:rPr b="1" lang="en-GB" sz="2800" spc="-1" strike="noStrike">
                <a:solidFill>
                  <a:srgbClr val="376092"/>
                </a:solidFill>
                <a:latin typeface="Calibri"/>
              </a:rPr>
              <a:t>AHOZKO HIZKUNTZA NAHIZ GORPUZKERA LANTZEKO BALIABIDEAK.</a:t>
            </a:r>
            <a:endParaRPr b="0" lang="en-GB" sz="2800" spc="-1" strike="noStrike">
              <a:latin typeface="Arial"/>
            </a:endParaRPr>
          </a:p>
        </p:txBody>
      </p:sp>
      <p:sp>
        <p:nvSpPr>
          <p:cNvPr id="95" name="CustomShape 3"/>
          <p:cNvSpPr/>
          <p:nvPr/>
        </p:nvSpPr>
        <p:spPr>
          <a:xfrm>
            <a:off x="4356000" y="4149000"/>
            <a:ext cx="575640" cy="3596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67640" y="476640"/>
            <a:ext cx="8280720" cy="137016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Calibri"/>
              </a:rPr>
              <a:t>VIDEOCASTAK ETA ERRONKETAN OINARRITUTAKO IKASKUNTZA KOOPERATIBOA: HIRU FAKULTATETAN EGIN DEN PROIEKTUA</a:t>
            </a:r>
            <a:endParaRPr b="0" lang="en-GB" sz="2800" spc="-1" strike="noStrike">
              <a:latin typeface="Arial"/>
            </a:endParaRPr>
          </a:p>
        </p:txBody>
      </p:sp>
      <p:sp>
        <p:nvSpPr>
          <p:cNvPr id="97" name="CustomShape 2"/>
          <p:cNvSpPr/>
          <p:nvPr/>
        </p:nvSpPr>
        <p:spPr>
          <a:xfrm>
            <a:off x="395640" y="2277000"/>
            <a:ext cx="8424720" cy="353448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latin typeface="Calibri"/>
              </a:rPr>
              <a:t>ERRONKA: </a:t>
            </a:r>
            <a:endParaRPr b="0" lang="en-GB" sz="2800" spc="-1" strike="noStrike">
              <a:latin typeface="Arial"/>
            </a:endParaRPr>
          </a:p>
          <a:p>
            <a:pPr>
              <a:lnSpc>
                <a:spcPct val="100000"/>
              </a:lnSpc>
            </a:pPr>
            <a:endParaRPr b="0" lang="en-GB" sz="2800" spc="-1" strike="noStrike">
              <a:latin typeface="Arial"/>
            </a:endParaRPr>
          </a:p>
          <a:p>
            <a:pPr marL="541440" indent="-216000">
              <a:lnSpc>
                <a:spcPct val="100000"/>
              </a:lnSpc>
              <a:buClr>
                <a:srgbClr val="000000"/>
              </a:buClr>
              <a:buFont typeface="Wingdings" charset="2"/>
              <a:buChar char=""/>
            </a:pPr>
            <a:r>
              <a:rPr b="0" lang="en-GB" sz="2400" spc="-1" strike="noStrike">
                <a:solidFill>
                  <a:srgbClr val="000000"/>
                </a:solidFill>
                <a:latin typeface="Calibri"/>
              </a:rPr>
              <a:t>Eduki curricularra duten podcastak eta videocastak sortzea eta eurek diseinatutako eremu birtual batean txertatzea. </a:t>
            </a:r>
            <a:endParaRPr b="0" lang="en-GB" sz="2400" spc="-1" strike="noStrike">
              <a:latin typeface="Arial"/>
            </a:endParaRPr>
          </a:p>
          <a:p>
            <a:pPr>
              <a:lnSpc>
                <a:spcPct val="100000"/>
              </a:lnSpc>
            </a:pPr>
            <a:endParaRPr b="0" lang="en-GB" sz="2400" spc="-1" strike="noStrike">
              <a:latin typeface="Arial"/>
            </a:endParaRPr>
          </a:p>
          <a:p>
            <a:pPr marL="541440" indent="-216000">
              <a:lnSpc>
                <a:spcPct val="100000"/>
              </a:lnSpc>
              <a:buClr>
                <a:srgbClr val="000000"/>
              </a:buClr>
              <a:buFont typeface="Wingdings" charset="2"/>
              <a:buChar char=""/>
            </a:pPr>
            <a:r>
              <a:rPr b="0" lang="en-GB" sz="2400" spc="-1" strike="noStrike">
                <a:solidFill>
                  <a:srgbClr val="000000"/>
                </a:solidFill>
                <a:latin typeface="Calibri"/>
              </a:rPr>
              <a:t>Egoera errealak.</a:t>
            </a:r>
            <a:endParaRPr b="0" lang="en-GB" sz="2400" spc="-1" strike="noStrike">
              <a:latin typeface="Arial"/>
            </a:endParaRPr>
          </a:p>
          <a:p>
            <a:pPr>
              <a:lnSpc>
                <a:spcPct val="100000"/>
              </a:lnSpc>
            </a:pPr>
            <a:endParaRPr b="0" lang="en-GB" sz="2400" spc="-1" strike="noStrike">
              <a:latin typeface="Arial"/>
            </a:endParaRPr>
          </a:p>
          <a:p>
            <a:pPr marL="541440" indent="-216000">
              <a:lnSpc>
                <a:spcPct val="100000"/>
              </a:lnSpc>
              <a:buClr>
                <a:srgbClr val="000000"/>
              </a:buClr>
              <a:buFont typeface="Wingdings" charset="2"/>
              <a:buChar char=""/>
            </a:pPr>
            <a:r>
              <a:rPr b="0" lang="en-GB" sz="2400" spc="-1" strike="noStrike">
                <a:solidFill>
                  <a:srgbClr val="000000"/>
                </a:solidFill>
                <a:latin typeface="Calibri"/>
              </a:rPr>
              <a:t>Fakultate ezberdinetako ikasleen elkarlana.</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1" lang="es-ES" sz="4400" spc="-1" strike="noStrike">
                <a:solidFill>
                  <a:srgbClr val="000000"/>
                </a:solidFill>
                <a:latin typeface="Calibri"/>
              </a:rPr>
              <a:t>PROIEKTU HONETAN JARRAITU DIREN PAUSUAK</a:t>
            </a:r>
            <a:endParaRPr b="0" lang="es-ES" sz="4400" spc="-1" strike="noStrike">
              <a:solidFill>
                <a:srgbClr val="000000"/>
              </a:solidFill>
              <a:latin typeface="Calibri"/>
            </a:endParaRPr>
          </a:p>
        </p:txBody>
      </p:sp>
      <p:sp>
        <p:nvSpPr>
          <p:cNvPr id="99" name="CustomShape 2"/>
          <p:cNvSpPr/>
          <p:nvPr/>
        </p:nvSpPr>
        <p:spPr>
          <a:xfrm>
            <a:off x="611640" y="1845000"/>
            <a:ext cx="7992360" cy="3382200"/>
          </a:xfrm>
          <a:prstGeom prst="rect">
            <a:avLst/>
          </a:prstGeom>
          <a:noFill/>
          <a:ln>
            <a:noFill/>
          </a:ln>
        </p:spPr>
        <p:style>
          <a:lnRef idx="0"/>
          <a:fillRef idx="0"/>
          <a:effectRef idx="0"/>
          <a:fontRef idx="minor"/>
        </p:style>
        <p:txBody>
          <a:bodyPr lIns="90000" rIns="90000" tIns="45000" bIns="45000"/>
          <a:p>
            <a:pPr marL="343080" indent="-342720" algn="just">
              <a:lnSpc>
                <a:spcPct val="100000"/>
              </a:lnSpc>
              <a:buClr>
                <a:srgbClr val="376092"/>
              </a:buClr>
              <a:buFont typeface="StarSymbol"/>
              <a:buAutoNum type="arabicPeriod"/>
            </a:pPr>
            <a:r>
              <a:rPr b="1" lang="en-GB" sz="2400" spc="-1" strike="noStrike">
                <a:solidFill>
                  <a:srgbClr val="376092"/>
                </a:solidFill>
                <a:latin typeface="Calibri"/>
              </a:rPr>
              <a:t>FASEA</a:t>
            </a:r>
            <a:r>
              <a:rPr b="0" lang="en-GB" sz="2400" spc="-1" strike="noStrike">
                <a:solidFill>
                  <a:srgbClr val="000000"/>
                </a:solidFill>
                <a:latin typeface="Calibri"/>
              </a:rPr>
              <a:t>: Erronka aurkeztea eta lanari ekitea.</a:t>
            </a:r>
            <a:endParaRPr b="0" lang="en-GB" sz="2400" spc="-1" strike="noStrike">
              <a:latin typeface="Arial"/>
            </a:endParaRPr>
          </a:p>
          <a:p>
            <a:pPr algn="just">
              <a:lnSpc>
                <a:spcPct val="100000"/>
              </a:lnSpc>
            </a:pPr>
            <a:endParaRPr b="0" lang="en-GB" sz="2400" spc="-1" strike="noStrike">
              <a:latin typeface="Arial"/>
            </a:endParaRPr>
          </a:p>
          <a:p>
            <a:pPr marL="343080" indent="-342720" algn="just">
              <a:lnSpc>
                <a:spcPct val="100000"/>
              </a:lnSpc>
              <a:buClr>
                <a:srgbClr val="376092"/>
              </a:buClr>
              <a:buFont typeface="StarSymbol"/>
              <a:buAutoNum type="arabicPeriod"/>
            </a:pPr>
            <a:r>
              <a:rPr b="1" lang="en-GB" sz="2400" spc="-1" strike="noStrike">
                <a:solidFill>
                  <a:srgbClr val="376092"/>
                </a:solidFill>
                <a:latin typeface="Calibri"/>
              </a:rPr>
              <a:t>FASEA</a:t>
            </a:r>
            <a:r>
              <a:rPr b="0" lang="en-GB" sz="2400" spc="-1" strike="noStrike">
                <a:solidFill>
                  <a:srgbClr val="376092"/>
                </a:solidFill>
                <a:latin typeface="Calibri"/>
              </a:rPr>
              <a:t>: </a:t>
            </a:r>
            <a:r>
              <a:rPr b="0" lang="en-GB" sz="2400" spc="-1" strike="noStrike">
                <a:solidFill>
                  <a:srgbClr val="000000"/>
                </a:solidFill>
                <a:latin typeface="Calibri"/>
              </a:rPr>
              <a:t>Diziplina eta gradu ezberdinetako ikasleek ikerkuntza jarduerak burutu dituzte sortu behar duten produktuen inguruko informazioa jasotzeko. </a:t>
            </a:r>
            <a:endParaRPr b="0" lang="en-GB" sz="2400" spc="-1" strike="noStrike">
              <a:latin typeface="Arial"/>
            </a:endParaRPr>
          </a:p>
          <a:p>
            <a:pPr algn="just">
              <a:lnSpc>
                <a:spcPct val="100000"/>
              </a:lnSpc>
            </a:pPr>
            <a:endParaRPr b="0" lang="en-GB" sz="2400" spc="-1" strike="noStrike">
              <a:latin typeface="Arial"/>
            </a:endParaRPr>
          </a:p>
          <a:p>
            <a:pPr marL="343080" indent="-342720" algn="just">
              <a:lnSpc>
                <a:spcPct val="100000"/>
              </a:lnSpc>
              <a:buClr>
                <a:srgbClr val="376092"/>
              </a:buClr>
              <a:buFont typeface="StarSymbol"/>
              <a:buAutoNum type="arabicPeriod"/>
            </a:pPr>
            <a:r>
              <a:rPr b="1" lang="en-GB" sz="2400" spc="-1" strike="noStrike">
                <a:solidFill>
                  <a:srgbClr val="376092"/>
                </a:solidFill>
                <a:latin typeface="Calibri"/>
              </a:rPr>
              <a:t>FASEA</a:t>
            </a:r>
            <a:r>
              <a:rPr b="0" lang="en-GB" sz="2400" spc="-1" strike="noStrike">
                <a:solidFill>
                  <a:srgbClr val="376092"/>
                </a:solidFill>
                <a:latin typeface="Calibri"/>
              </a:rPr>
              <a:t>: </a:t>
            </a:r>
            <a:r>
              <a:rPr b="0" lang="en-GB" sz="2400" spc="-1" strike="noStrike">
                <a:solidFill>
                  <a:srgbClr val="000000"/>
                </a:solidFill>
                <a:latin typeface="Calibri"/>
              </a:rPr>
              <a:t>Grabatutako materiala Internetera igo eta ikasleek eurek sortutako plataforman txertatu.</a:t>
            </a:r>
            <a:endParaRPr b="0" lang="en-GB" sz="2400" spc="-1" strike="noStrike">
              <a:latin typeface="Arial"/>
            </a:endParaRPr>
          </a:p>
          <a:p>
            <a:pPr algn="just">
              <a:lnSpc>
                <a:spcPct val="100000"/>
              </a:lnSpc>
            </a:pPr>
            <a:endParaRPr b="0" lang="en-GB"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39640" y="476640"/>
            <a:ext cx="828072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Calibri"/>
              </a:rPr>
              <a:t>PARTE-HARTZAILEAK</a:t>
            </a:r>
            <a:endParaRPr b="0" lang="en-GB" sz="2800" spc="-1" strike="noStrike">
              <a:latin typeface="Arial"/>
            </a:endParaRPr>
          </a:p>
        </p:txBody>
      </p:sp>
      <p:pic>
        <p:nvPicPr>
          <p:cNvPr id="101" name="Picture 6" descr=""/>
          <p:cNvPicPr/>
          <p:nvPr/>
        </p:nvPicPr>
        <p:blipFill>
          <a:blip r:embed="rId1"/>
          <a:stretch/>
        </p:blipFill>
        <p:spPr>
          <a:xfrm>
            <a:off x="1090440" y="1219320"/>
            <a:ext cx="6962400" cy="4419360"/>
          </a:xfrm>
          <a:prstGeom prst="rect">
            <a:avLst/>
          </a:prstGeom>
          <a:ln w="9360">
            <a:noFill/>
          </a:ln>
        </p:spPr>
      </p:pic>
      <p:sp>
        <p:nvSpPr>
          <p:cNvPr id="102" name="CustomShape 2"/>
          <p:cNvSpPr/>
          <p:nvPr/>
        </p:nvSpPr>
        <p:spPr>
          <a:xfrm>
            <a:off x="3204000" y="6021360"/>
            <a:ext cx="4176000" cy="6390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a:rPr>
              <a:t>OHARRA: JUANEK OSATZEKO. IK. BEHEKO OHARRETAN</a:t>
            </a:r>
            <a:endParaRPr b="0" lang="en-GB"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3" name="Table 1"/>
          <p:cNvGraphicFramePr/>
          <p:nvPr/>
        </p:nvGraphicFramePr>
        <p:xfrm>
          <a:off x="971640" y="620640"/>
          <a:ext cx="7632360" cy="3204720"/>
        </p:xfrm>
        <a:graphic>
          <a:graphicData uri="http://schemas.openxmlformats.org/drawingml/2006/table">
            <a:tbl>
              <a:tblPr/>
              <a:tblGrid>
                <a:gridCol w="1296000"/>
                <a:gridCol w="5040360"/>
                <a:gridCol w="1296000"/>
              </a:tblGrid>
              <a:tr h="515520">
                <a:tc>
                  <a:txBody>
                    <a:bodyPr lIns="33120" rIns="33120" tIns="0" bIns="0"/>
                    <a:p>
                      <a:pPr algn="ctr">
                        <a:lnSpc>
                          <a:spcPct val="150000"/>
                        </a:lnSpc>
                        <a:spcBef>
                          <a:spcPts val="601"/>
                        </a:spcBef>
                      </a:pPr>
                      <a:r>
                        <a:rPr b="1" lang="en-GB" sz="900" spc="-1" strike="noStrike">
                          <a:solidFill>
                            <a:srgbClr val="000000"/>
                          </a:solidFill>
                          <a:latin typeface="Calibri"/>
                          <a:ea typeface="SourceSansPro-Regular"/>
                        </a:rPr>
                        <a:t>FAKULTATEA</a:t>
                      </a:r>
                      <a:endParaRPr b="0" lang="en-GB" sz="900" spc="-1" strike="noStrike">
                        <a:latin typeface="Arial"/>
                      </a:endParaRPr>
                    </a:p>
                  </a:txBody>
                  <a:tcPr marL="33120" marR="33120">
                    <a:lnT w="12240">
                      <a:solidFill>
                        <a:srgbClr val="000000"/>
                      </a:solidFill>
                    </a:lnT>
                    <a:lnB w="12240">
                      <a:solidFill>
                        <a:srgbClr val="000000"/>
                      </a:solidFill>
                    </a:lnB>
                    <a:noFill/>
                  </a:tcPr>
                </a:tc>
                <a:tc>
                  <a:txBody>
                    <a:bodyPr lIns="33120" rIns="33120" tIns="0" bIns="0"/>
                    <a:p>
                      <a:pPr algn="ctr">
                        <a:lnSpc>
                          <a:spcPct val="150000"/>
                        </a:lnSpc>
                        <a:spcBef>
                          <a:spcPts val="601"/>
                        </a:spcBef>
                      </a:pPr>
                      <a:r>
                        <a:rPr b="1" lang="en-GB" sz="900" spc="-1" strike="noStrike">
                          <a:solidFill>
                            <a:srgbClr val="000000"/>
                          </a:solidFill>
                          <a:latin typeface="Calibri"/>
                          <a:ea typeface="SourceSansPro-Regular"/>
                        </a:rPr>
                        <a:t>LANDUKO DIREN KONPETENTZIAK</a:t>
                      </a:r>
                      <a:endParaRPr b="0" lang="en-GB" sz="900" spc="-1" strike="noStrike">
                        <a:latin typeface="Arial"/>
                      </a:endParaRPr>
                    </a:p>
                    <a:p>
                      <a:pPr algn="ctr">
                        <a:lnSpc>
                          <a:spcPct val="150000"/>
                        </a:lnSpc>
                        <a:spcBef>
                          <a:spcPts val="601"/>
                        </a:spcBef>
                      </a:pPr>
                      <a:r>
                        <a:rPr b="1" lang="en-GB" sz="900" spc="-1" strike="noStrike">
                          <a:solidFill>
                            <a:srgbClr val="000000"/>
                          </a:solidFill>
                          <a:latin typeface="Calibri"/>
                          <a:ea typeface="SourceSansPro-Regular"/>
                        </a:rPr>
                        <a:t>IKASKETA BAKOITZA KONTUAN IZANIK</a:t>
                      </a:r>
                      <a:endParaRPr b="0" lang="en-GB" sz="900" spc="-1" strike="noStrike">
                        <a:latin typeface="Arial"/>
                      </a:endParaRPr>
                    </a:p>
                  </a:txBody>
                  <a:tcPr marL="33120" marR="33120">
                    <a:lnT w="12240">
                      <a:solidFill>
                        <a:srgbClr val="000000"/>
                      </a:solidFill>
                    </a:lnT>
                    <a:lnB w="12240">
                      <a:solidFill>
                        <a:srgbClr val="000000"/>
                      </a:solidFill>
                    </a:lnB>
                    <a:noFill/>
                  </a:tcPr>
                </a:tc>
                <a:tc>
                  <a:txBody>
                    <a:bodyPr lIns="33120" rIns="33120" tIns="0" bIns="0"/>
                    <a:p>
                      <a:pPr algn="ctr">
                        <a:lnSpc>
                          <a:spcPct val="150000"/>
                        </a:lnSpc>
                        <a:spcBef>
                          <a:spcPts val="601"/>
                        </a:spcBef>
                      </a:pPr>
                      <a:r>
                        <a:rPr b="1" lang="en-GB" sz="900" spc="-1" strike="noStrike">
                          <a:solidFill>
                            <a:srgbClr val="000000"/>
                          </a:solidFill>
                          <a:latin typeface="Calibri"/>
                          <a:ea typeface="SourceSansPro-Regular"/>
                        </a:rPr>
                        <a:t>LANDUKO DIREN KONPETENTZIA TRANSBERSALAK</a:t>
                      </a:r>
                      <a:endParaRPr b="0" lang="en-GB" sz="900" spc="-1" strike="noStrike">
                        <a:latin typeface="Arial"/>
                      </a:endParaRPr>
                    </a:p>
                  </a:txBody>
                  <a:tcPr marL="33120" marR="33120">
                    <a:lnT w="12240">
                      <a:solidFill>
                        <a:srgbClr val="000000"/>
                      </a:solidFill>
                    </a:lnT>
                    <a:lnB w="12240">
                      <a:solidFill>
                        <a:srgbClr val="000000"/>
                      </a:solidFill>
                    </a:lnB>
                    <a:noFill/>
                  </a:tcPr>
                </a:tc>
              </a:tr>
              <a:tr h="591840">
                <a:tc>
                  <a:txBody>
                    <a:bodyPr lIns="33120" rIns="33120" tIns="0" bIns="0"/>
                    <a:p>
                      <a:pPr algn="just">
                        <a:lnSpc>
                          <a:spcPct val="150000"/>
                        </a:lnSpc>
                        <a:spcBef>
                          <a:spcPts val="601"/>
                        </a:spcBef>
                      </a:pPr>
                      <a:r>
                        <a:rPr b="1" lang="en-GB" sz="900" spc="-1" strike="noStrike">
                          <a:solidFill>
                            <a:srgbClr val="000000"/>
                          </a:solidFill>
                          <a:latin typeface="Calibri"/>
                          <a:ea typeface="Calibri"/>
                        </a:rPr>
                        <a:t>323 - Gizarte eta Komunikazio Zientzien Fakultatea</a:t>
                      </a:r>
                      <a:endParaRPr b="0" lang="en-GB" sz="900" spc="-1" strike="noStrike">
                        <a:latin typeface="Arial"/>
                      </a:endParaRPr>
                    </a:p>
                  </a:txBody>
                  <a:tcPr marL="33120" marR="33120">
                    <a:lnT w="12240">
                      <a:solidFill>
                        <a:srgbClr val="000000"/>
                      </a:solidFill>
                    </a:lnT>
                    <a:solidFill>
                      <a:srgbClr val="c0c0c0"/>
                    </a:solidFill>
                  </a:tcPr>
                </a:tc>
                <a:tc>
                  <a:txBody>
                    <a:bodyPr lIns="33120" rIns="33120" tIns="0" bIns="0"/>
                    <a:p>
                      <a:pPr>
                        <a:lnSpc>
                          <a:spcPct val="150000"/>
                        </a:lnSpc>
                        <a:spcBef>
                          <a:spcPts val="601"/>
                        </a:spcBef>
                      </a:pPr>
                      <a:r>
                        <a:rPr b="0" lang="en-GB" sz="900" spc="-1" strike="noStrike">
                          <a:solidFill>
                            <a:srgbClr val="000000"/>
                          </a:solidFill>
                          <a:latin typeface="Calibri"/>
                          <a:ea typeface="Calibri"/>
                        </a:rPr>
                        <a:t>1.- Ikus-entzunezkoen alorreko proiektuen diseinu eta errealizazioarekin erlazionaturiko teknologia eta errekurtsoak</a:t>
                      </a:r>
                      <a:endParaRPr b="0" lang="en-GB" sz="900" spc="-1" strike="noStrike">
                        <a:latin typeface="Arial"/>
                      </a:endParaRPr>
                    </a:p>
                    <a:p>
                      <a:pPr algn="just">
                        <a:lnSpc>
                          <a:spcPct val="150000"/>
                        </a:lnSpc>
                        <a:spcBef>
                          <a:spcPts val="601"/>
                        </a:spcBef>
                      </a:pPr>
                      <a:r>
                        <a:rPr b="0" lang="en-GB" sz="900" spc="-1" strike="noStrike">
                          <a:solidFill>
                            <a:srgbClr val="000000"/>
                          </a:solidFill>
                          <a:latin typeface="Calibri"/>
                          <a:ea typeface="Calibri"/>
                        </a:rPr>
                        <a:t>ezagutu eta aplikatu.</a:t>
                      </a:r>
                      <a:endParaRPr b="0" lang="en-GB" sz="900" spc="-1" strike="noStrike">
                        <a:latin typeface="Arial"/>
                      </a:endParaRPr>
                    </a:p>
                  </a:txBody>
                  <a:tcPr marL="33120" marR="33120">
                    <a:lnT w="12240">
                      <a:solidFill>
                        <a:srgbClr val="000000"/>
                      </a:solidFill>
                    </a:lnT>
                    <a:solidFill>
                      <a:srgbClr val="c0c0c0"/>
                    </a:solidFill>
                  </a:tcPr>
                </a:tc>
                <a:tc rowSpan="4">
                  <a:txBody>
                    <a:bodyPr lIns="33120" rIns="33120" tIns="0" bIns="0"/>
                    <a:p>
                      <a:pPr>
                        <a:lnSpc>
                          <a:spcPct val="150000"/>
                        </a:lnSpc>
                        <a:spcBef>
                          <a:spcPts val="601"/>
                        </a:spcBef>
                      </a:pPr>
                      <a:endParaRPr b="0" lang="en-GB" sz="1800" spc="-1" strike="noStrike">
                        <a:latin typeface="Arial"/>
                      </a:endParaRPr>
                    </a:p>
                    <a:p>
                      <a:pPr>
                        <a:lnSpc>
                          <a:spcPct val="150000"/>
                        </a:lnSpc>
                        <a:spcBef>
                          <a:spcPts val="601"/>
                        </a:spcBef>
                      </a:pPr>
                      <a:r>
                        <a:rPr b="0" lang="en-GB" sz="900" spc="-1" strike="noStrike">
                          <a:solidFill>
                            <a:srgbClr val="000000"/>
                          </a:solidFill>
                          <a:latin typeface="Calibri"/>
                          <a:ea typeface="Calibri"/>
                        </a:rPr>
                        <a:t>LANKIDETZAN ARITU.</a:t>
                      </a:r>
                      <a:endParaRPr b="0" lang="en-GB" sz="900" spc="-1" strike="noStrike">
                        <a:latin typeface="Arial"/>
                      </a:endParaRPr>
                    </a:p>
                    <a:p>
                      <a:pPr>
                        <a:lnSpc>
                          <a:spcPct val="150000"/>
                        </a:lnSpc>
                        <a:spcBef>
                          <a:spcPts val="601"/>
                        </a:spcBef>
                      </a:pPr>
                      <a:r>
                        <a:rPr b="0" lang="en-GB" sz="900" spc="-1" strike="noStrike">
                          <a:solidFill>
                            <a:srgbClr val="000000"/>
                          </a:solidFill>
                          <a:latin typeface="Calibri"/>
                          <a:ea typeface="Calibri"/>
                        </a:rPr>
                        <a:t>BERRIKUNTZA.</a:t>
                      </a:r>
                      <a:endParaRPr b="0" lang="en-GB" sz="900" spc="-1" strike="noStrike">
                        <a:latin typeface="Arial"/>
                      </a:endParaRPr>
                    </a:p>
                  </a:txBody>
                  <a:tcPr marL="33120" marR="33120">
                    <a:lnT w="12240">
                      <a:solidFill>
                        <a:srgbClr val="000000"/>
                      </a:solidFill>
                    </a:lnT>
                    <a:solidFill>
                      <a:srgbClr val="c0c0c0"/>
                    </a:solidFill>
                  </a:tcPr>
                </a:tc>
              </a:tr>
              <a:tr h="1087920">
                <a:tc>
                  <a:txBody>
                    <a:bodyPr lIns="33120" rIns="33120" tIns="0" bIns="0"/>
                    <a:p>
                      <a:pPr algn="just">
                        <a:lnSpc>
                          <a:spcPct val="150000"/>
                        </a:lnSpc>
                        <a:spcBef>
                          <a:spcPts val="601"/>
                        </a:spcBef>
                      </a:pPr>
                      <a:r>
                        <a:rPr b="1" lang="en-GB" sz="900" spc="-1" strike="noStrike">
                          <a:solidFill>
                            <a:srgbClr val="000000"/>
                          </a:solidFill>
                          <a:latin typeface="Calibri"/>
                          <a:ea typeface="Calibri"/>
                        </a:rPr>
                        <a:t>310 - Zientzia eta Teknologia Fakultatea</a:t>
                      </a:r>
                      <a:endParaRPr b="0" lang="en-GB" sz="900" spc="-1" strike="noStrike">
                        <a:latin typeface="Arial"/>
                      </a:endParaRPr>
                    </a:p>
                  </a:txBody>
                  <a:tcPr marL="33120" marR="33120">
                    <a:noFill/>
                  </a:tcPr>
                </a:tc>
                <a:tc>
                  <a:txBody>
                    <a:bodyPr lIns="33120" rIns="33120" tIns="0" bIns="0"/>
                    <a:p>
                      <a:pPr>
                        <a:lnSpc>
                          <a:spcPct val="150000"/>
                        </a:lnSpc>
                        <a:spcBef>
                          <a:spcPts val="601"/>
                        </a:spcBef>
                      </a:pPr>
                      <a:r>
                        <a:rPr b="0" lang="en-GB" sz="900" spc="-1" strike="noStrike">
                          <a:solidFill>
                            <a:srgbClr val="000000"/>
                          </a:solidFill>
                          <a:latin typeface="Calibri"/>
                          <a:ea typeface="Calibri"/>
                        </a:rPr>
                        <a:t>1-Zientzi informazioa bilatu, ulertu, sintetizatu eta kritikoki aztertzea (titulazioko gaitasuna).</a:t>
                      </a:r>
                      <a:endParaRPr b="0" lang="en-GB" sz="900" spc="-1" strike="noStrike">
                        <a:latin typeface="Arial"/>
                      </a:endParaRPr>
                    </a:p>
                    <a:p>
                      <a:pPr>
                        <a:lnSpc>
                          <a:spcPct val="150000"/>
                        </a:lnSpc>
                        <a:spcBef>
                          <a:spcPts val="601"/>
                        </a:spcBef>
                      </a:pPr>
                      <a:r>
                        <a:rPr b="0" lang="en-GB" sz="900" spc="-1" strike="noStrike">
                          <a:solidFill>
                            <a:srgbClr val="000000"/>
                          </a:solidFill>
                          <a:latin typeface="Calibri"/>
                          <a:ea typeface="Calibri"/>
                        </a:rPr>
                        <a:t>2-Ikerkuntza-egitasmoak eta txosten teknikoak, laborategi-saioen emaitzak eta ondorioak idatziz eta ahoz</a:t>
                      </a:r>
                      <a:endParaRPr b="0" lang="en-GB" sz="900" spc="-1" strike="noStrike">
                        <a:latin typeface="Arial"/>
                      </a:endParaRPr>
                    </a:p>
                    <a:p>
                      <a:pPr algn="just">
                        <a:lnSpc>
                          <a:spcPct val="150000"/>
                        </a:lnSpc>
                        <a:spcBef>
                          <a:spcPts val="601"/>
                        </a:spcBef>
                      </a:pPr>
                      <a:r>
                        <a:rPr b="0" lang="en-GB" sz="900" spc="-1" strike="noStrike">
                          <a:solidFill>
                            <a:srgbClr val="000000"/>
                          </a:solidFill>
                          <a:latin typeface="Calibri"/>
                          <a:ea typeface="Calibri"/>
                        </a:rPr>
                        <a:t>komunikatu (titulazioko gaitasuna).</a:t>
                      </a:r>
                      <a:endParaRPr b="0" lang="en-GB" sz="900" spc="-1" strike="noStrike">
                        <a:latin typeface="Arial"/>
                      </a:endParaRPr>
                    </a:p>
                    <a:p>
                      <a:pPr>
                        <a:lnSpc>
                          <a:spcPct val="150000"/>
                        </a:lnSpc>
                        <a:spcBef>
                          <a:spcPts val="601"/>
                        </a:spcBef>
                      </a:pPr>
                      <a:r>
                        <a:rPr b="0" lang="en-GB" sz="900" spc="-1" strike="noStrike">
                          <a:solidFill>
                            <a:srgbClr val="000000"/>
                          </a:solidFill>
                          <a:latin typeface="Calibri"/>
                          <a:ea typeface="Calibri"/>
                        </a:rPr>
                        <a:t>3-Komunikazio-testuinguruaren eskakizunak aintzat hartuta Zientzi arloko gaiak azaldu (titulazioko gaitasuna).</a:t>
                      </a:r>
                      <a:endParaRPr b="0" lang="en-GB" sz="900" spc="-1" strike="noStrike">
                        <a:latin typeface="Arial"/>
                      </a:endParaRPr>
                    </a:p>
                  </a:txBody>
                  <a:tcPr marL="33120" marR="33120">
                    <a:noFill/>
                  </a:tcPr>
                </a:tc>
                <a:tc vMerge="1">
                  <a:tcPr>
                    <a:solidFill>
                      <a:srgbClr val="729fcf"/>
                    </a:solidFill>
                  </a:tcPr>
                </a:tc>
              </a:tr>
              <a:tr h="1011600">
                <a:tc>
                  <a:txBody>
                    <a:bodyPr lIns="33120" rIns="33120" tIns="0" bIns="0"/>
                    <a:p>
                      <a:pPr algn="just">
                        <a:lnSpc>
                          <a:spcPct val="150000"/>
                        </a:lnSpc>
                        <a:spcBef>
                          <a:spcPts val="601"/>
                        </a:spcBef>
                      </a:pPr>
                      <a:r>
                        <a:rPr b="1" lang="en-GB" sz="900" spc="-1" strike="noStrike">
                          <a:solidFill>
                            <a:srgbClr val="000000"/>
                          </a:solidFill>
                          <a:latin typeface="Calibri"/>
                          <a:ea typeface="Calibri"/>
                        </a:rPr>
                        <a:t>310 - Zientzia eta Teknologia Fakultatea</a:t>
                      </a:r>
                      <a:endParaRPr b="0" lang="en-GB" sz="900" spc="-1" strike="noStrike">
                        <a:latin typeface="Arial"/>
                      </a:endParaRPr>
                    </a:p>
                  </a:txBody>
                  <a:tcPr marL="33120" marR="33120">
                    <a:solidFill>
                      <a:srgbClr val="c0c0c0"/>
                    </a:solidFill>
                  </a:tcPr>
                </a:tc>
                <a:tc>
                  <a:txBody>
                    <a:bodyPr lIns="33120" rIns="33120" tIns="0" bIns="0"/>
                    <a:p>
                      <a:pPr>
                        <a:lnSpc>
                          <a:spcPct val="150000"/>
                        </a:lnSpc>
                        <a:spcBef>
                          <a:spcPts val="601"/>
                        </a:spcBef>
                      </a:pPr>
                      <a:r>
                        <a:rPr b="0" lang="en-GB" sz="900" spc="-1" strike="noStrike">
                          <a:solidFill>
                            <a:srgbClr val="000000"/>
                          </a:solidFill>
                          <a:latin typeface="Calibri"/>
                          <a:ea typeface="Calibri"/>
                        </a:rPr>
                        <a:t>1-Zientzi informazioa bilatu, ulertu, sintetizatu eta kritikoki aztertu (titulazioko gaitasuna).</a:t>
                      </a:r>
                      <a:endParaRPr b="0" lang="en-GB" sz="900" spc="-1" strike="noStrike">
                        <a:latin typeface="Arial"/>
                      </a:endParaRPr>
                    </a:p>
                    <a:p>
                      <a:pPr>
                        <a:lnSpc>
                          <a:spcPct val="150000"/>
                        </a:lnSpc>
                        <a:spcBef>
                          <a:spcPts val="601"/>
                        </a:spcBef>
                      </a:pPr>
                      <a:r>
                        <a:rPr b="0" lang="en-GB" sz="900" spc="-1" strike="noStrike">
                          <a:solidFill>
                            <a:srgbClr val="000000"/>
                          </a:solidFill>
                          <a:latin typeface="Calibri"/>
                          <a:ea typeface="Calibri"/>
                        </a:rPr>
                        <a:t>2-Ikerkuntza-egitasmoak eta txosten teknikoak, laborategi-saioen emaitzak eta ondorioak idatziz eta ahoz komunikatu (titulazioko gaitasuna).</a:t>
                      </a:r>
                      <a:endParaRPr b="0" lang="en-GB" sz="900" spc="-1" strike="noStrike">
                        <a:latin typeface="Arial"/>
                      </a:endParaRPr>
                    </a:p>
                    <a:p>
                      <a:pPr>
                        <a:lnSpc>
                          <a:spcPct val="150000"/>
                        </a:lnSpc>
                        <a:spcBef>
                          <a:spcPts val="601"/>
                        </a:spcBef>
                      </a:pPr>
                      <a:r>
                        <a:rPr b="0" lang="en-GB" sz="900" spc="-1" strike="noStrike">
                          <a:solidFill>
                            <a:srgbClr val="000000"/>
                          </a:solidFill>
                          <a:latin typeface="Calibri"/>
                          <a:ea typeface="Calibri"/>
                        </a:rPr>
                        <a:t>3- Komunikazio-testuinguruaren eskakizunak aintzat hartuta Zientzi arloko gaiak azaldu (titulazioko gaitasuna).</a:t>
                      </a:r>
                      <a:endParaRPr b="0" lang="en-GB" sz="900" spc="-1" strike="noStrike">
                        <a:latin typeface="Arial"/>
                      </a:endParaRPr>
                    </a:p>
                  </a:txBody>
                  <a:tcPr marL="33120" marR="33120">
                    <a:solidFill>
                      <a:srgbClr val="c0c0c0"/>
                    </a:solidFill>
                  </a:tcPr>
                </a:tc>
                <a:tc vMerge="1">
                  <a:tcPr>
                    <a:solidFill>
                      <a:srgbClr val="729fcf"/>
                    </a:solidFill>
                  </a:tcPr>
                </a:tc>
              </a:tr>
              <a:tr h="1011600">
                <a:tc>
                  <a:txBody>
                    <a:bodyPr lIns="33120" rIns="33120" tIns="0" bIns="0"/>
                    <a:p>
                      <a:pPr algn="just">
                        <a:lnSpc>
                          <a:spcPct val="150000"/>
                        </a:lnSpc>
                        <a:spcBef>
                          <a:spcPts val="601"/>
                        </a:spcBef>
                      </a:pPr>
                      <a:r>
                        <a:rPr b="1" lang="en-GB" sz="900" spc="-1" strike="noStrike">
                          <a:solidFill>
                            <a:srgbClr val="000000"/>
                          </a:solidFill>
                          <a:latin typeface="Calibri"/>
                          <a:ea typeface="Calibri"/>
                        </a:rPr>
                        <a:t>310 - Zientzia eta Teknologia Fakultatea</a:t>
                      </a:r>
                      <a:endParaRPr b="0" lang="en-GB" sz="900" spc="-1" strike="noStrike">
                        <a:latin typeface="Arial"/>
                      </a:endParaRPr>
                    </a:p>
                  </a:txBody>
                  <a:tcPr marL="33120" marR="33120">
                    <a:noFill/>
                  </a:tcPr>
                </a:tc>
                <a:tc>
                  <a:txBody>
                    <a:bodyPr lIns="33120" rIns="33120" tIns="0" bIns="0"/>
                    <a:p>
                      <a:pPr>
                        <a:lnSpc>
                          <a:spcPct val="150000"/>
                        </a:lnSpc>
                        <a:spcBef>
                          <a:spcPts val="601"/>
                        </a:spcBef>
                      </a:pPr>
                      <a:r>
                        <a:rPr b="0" lang="en-GB" sz="900" spc="-1" strike="noStrike">
                          <a:solidFill>
                            <a:srgbClr val="000000"/>
                          </a:solidFill>
                          <a:latin typeface="Calibri"/>
                          <a:ea typeface="Calibri"/>
                        </a:rPr>
                        <a:t>1-Zientzi informazioa bilatu, ulertu, sintetizatu eta kritikoki aztertu (titulazioko gaitasuna).</a:t>
                      </a:r>
                      <a:endParaRPr b="0" lang="en-GB" sz="900" spc="-1" strike="noStrike">
                        <a:latin typeface="Arial"/>
                      </a:endParaRPr>
                    </a:p>
                    <a:p>
                      <a:pPr>
                        <a:lnSpc>
                          <a:spcPct val="150000"/>
                        </a:lnSpc>
                        <a:spcBef>
                          <a:spcPts val="601"/>
                        </a:spcBef>
                      </a:pPr>
                      <a:r>
                        <a:rPr b="0" lang="en-GB" sz="900" spc="-1" strike="noStrike">
                          <a:solidFill>
                            <a:srgbClr val="000000"/>
                          </a:solidFill>
                          <a:latin typeface="Calibri"/>
                          <a:ea typeface="Calibri"/>
                        </a:rPr>
                        <a:t>2- Ikerkuntza-egitasmoak eta txosten teknikoak, laborategi-saioen emaitzak eta ondorioak idatziz eta ahoz komunikatu (titulazioko gaitasuna).</a:t>
                      </a:r>
                      <a:endParaRPr b="0" lang="en-GB" sz="900" spc="-1" strike="noStrike">
                        <a:latin typeface="Arial"/>
                      </a:endParaRPr>
                    </a:p>
                    <a:p>
                      <a:pPr>
                        <a:lnSpc>
                          <a:spcPct val="150000"/>
                        </a:lnSpc>
                        <a:spcBef>
                          <a:spcPts val="601"/>
                        </a:spcBef>
                      </a:pPr>
                      <a:r>
                        <a:rPr b="0" lang="en-GB" sz="900" spc="-1" strike="noStrike">
                          <a:solidFill>
                            <a:srgbClr val="000000"/>
                          </a:solidFill>
                          <a:latin typeface="Calibri"/>
                          <a:ea typeface="Calibri"/>
                        </a:rPr>
                        <a:t>3- Komunikazio-testuinguruaren eskakizunak aintzat hartuta Zientzi arloko gaiak azaldu (titulazioko gaitasuna).</a:t>
                      </a:r>
                      <a:endParaRPr b="0" lang="en-GB" sz="900" spc="-1" strike="noStrike">
                        <a:latin typeface="Arial"/>
                      </a:endParaRPr>
                    </a:p>
                  </a:txBody>
                  <a:tcPr marL="33120" marR="33120">
                    <a:noFill/>
                  </a:tcPr>
                </a:tc>
                <a:tc vMerge="1">
                  <a:tcPr>
                    <a:solidFill>
                      <a:srgbClr val="729fcf"/>
                    </a:solidFill>
                  </a:tcPr>
                </a:tc>
              </a:tr>
              <a:tr h="343800">
                <a:tc>
                  <a:txBody>
                    <a:bodyPr lIns="33120" rIns="33120" tIns="0" bIns="0"/>
                    <a:p>
                      <a:pPr algn="just">
                        <a:lnSpc>
                          <a:spcPct val="150000"/>
                        </a:lnSpc>
                        <a:spcBef>
                          <a:spcPts val="601"/>
                        </a:spcBef>
                      </a:pPr>
                      <a:r>
                        <a:rPr b="1" lang="en-GB" sz="900" spc="-1" strike="noStrike">
                          <a:solidFill>
                            <a:srgbClr val="000000"/>
                          </a:solidFill>
                          <a:latin typeface="Calibri"/>
                          <a:ea typeface="Calibri"/>
                        </a:rPr>
                        <a:t>Bilboko Irakasleen Unibertsitate Eskola</a:t>
                      </a:r>
                      <a:endParaRPr b="0" lang="en-GB" sz="900" spc="-1" strike="noStrike">
                        <a:latin typeface="Arial"/>
                      </a:endParaRPr>
                    </a:p>
                  </a:txBody>
                  <a:tcPr marL="33120" marR="33120">
                    <a:solidFill>
                      <a:srgbClr val="c0c0c0"/>
                    </a:solidFill>
                  </a:tcPr>
                </a:tc>
                <a:tc>
                  <a:txBody>
                    <a:bodyPr lIns="33120" rIns="33120" tIns="0" bIns="0"/>
                    <a:p>
                      <a:pPr>
                        <a:lnSpc>
                          <a:spcPct val="100000"/>
                        </a:lnSpc>
                      </a:pPr>
                      <a:r>
                        <a:rPr b="0" lang="en-GB" sz="900" spc="-1" strike="noStrike">
                          <a:solidFill>
                            <a:srgbClr val="000000"/>
                          </a:solidFill>
                          <a:latin typeface="Calibri"/>
                        </a:rPr>
                        <a:t>1-Ahoz zein idatziz aritzeko gai izan eta adierazpen teknika ezberdinak menperatu.</a:t>
                      </a:r>
                      <a:endParaRPr b="0" lang="en-GB" sz="900" spc="-1" strike="noStrike">
                        <a:latin typeface="Arial"/>
                      </a:endParaRPr>
                    </a:p>
                    <a:p>
                      <a:pPr>
                        <a:lnSpc>
                          <a:spcPct val="100000"/>
                        </a:lnSpc>
                      </a:pPr>
                      <a:r>
                        <a:rPr b="0" lang="en-GB" sz="900" spc="-1" strike="noStrike">
                          <a:solidFill>
                            <a:srgbClr val="000000"/>
                          </a:solidFill>
                          <a:latin typeface="Calibri"/>
                        </a:rPr>
                        <a:t>2-Gaitasun komunikatiboak (ahozkoak, idatzizkoak, ikusmenezkoak, gorputzezkoak, afektiboak eta musikalak) garapen integrala aberasteko estrategia didaktikoak sortu.</a:t>
                      </a:r>
                      <a:endParaRPr b="0" lang="en-GB" sz="900" spc="-1" strike="noStrike">
                        <a:latin typeface="Arial"/>
                      </a:endParaRPr>
                    </a:p>
                  </a:txBody>
                  <a:tcPr marL="33120" marR="33120">
                    <a:solidFill>
                      <a:srgbClr val="c0c0c0"/>
                    </a:solidFill>
                  </a:tcPr>
                </a:tc>
                <a:tc>
                  <a:tcPr marL="33120" marR="33120">
                    <a:solidFill>
                      <a:srgbClr val="c0c0c0"/>
                    </a:solidFill>
                  </a:tcPr>
                </a:tc>
              </a:tr>
              <a:tr h="343800">
                <a:tc>
                  <a:txBody>
                    <a:bodyPr lIns="33120" rIns="33120" tIns="0" bIns="0"/>
                    <a:p>
                      <a:pPr algn="just">
                        <a:lnSpc>
                          <a:spcPct val="150000"/>
                        </a:lnSpc>
                        <a:spcBef>
                          <a:spcPts val="601"/>
                        </a:spcBef>
                      </a:pPr>
                      <a:r>
                        <a:rPr b="1" lang="en-GB" sz="900" spc="-1" strike="noStrike">
                          <a:solidFill>
                            <a:srgbClr val="000000"/>
                          </a:solidFill>
                          <a:latin typeface="Calibri"/>
                          <a:ea typeface="Calibri"/>
                        </a:rPr>
                        <a:t>Bilboko Irakasleen Unibertsitate Eskola</a:t>
                      </a:r>
                      <a:endParaRPr b="0" lang="en-GB" sz="900" spc="-1" strike="noStrike">
                        <a:latin typeface="Arial"/>
                      </a:endParaRPr>
                    </a:p>
                  </a:txBody>
                  <a:tcPr marL="33120" marR="33120">
                    <a:lnB w="12240">
                      <a:solidFill>
                        <a:srgbClr val="000000"/>
                      </a:solidFill>
                    </a:lnB>
                    <a:noFill/>
                  </a:tcPr>
                </a:tc>
                <a:tc>
                  <a:txBody>
                    <a:bodyPr lIns="33120" rIns="33120" tIns="0" bIns="0"/>
                    <a:p>
                      <a:pPr>
                        <a:lnSpc>
                          <a:spcPct val="100000"/>
                        </a:lnSpc>
                      </a:pPr>
                      <a:r>
                        <a:rPr b="0" lang="en-GB" sz="900" spc="-1" strike="noStrike">
                          <a:solidFill>
                            <a:srgbClr val="000000"/>
                          </a:solidFill>
                          <a:latin typeface="Calibri"/>
                        </a:rPr>
                        <a:t>1-Testuinguru akademikoan agertzen diren testuak aztertu, prozesatu eta sortu.</a:t>
                      </a:r>
                      <a:r>
                        <a:rPr b="0" lang="en-GB" sz="900" spc="-1" strike="noStrike">
                          <a:solidFill>
                            <a:srgbClr val="000000"/>
                          </a:solidFill>
                          <a:latin typeface="Calibri"/>
                        </a:rPr>
                        <a:t>	</a:t>
                      </a:r>
                      <a:endParaRPr b="0" lang="en-GB" sz="900" spc="-1" strike="noStrike">
                        <a:latin typeface="Arial"/>
                      </a:endParaRPr>
                    </a:p>
                  </a:txBody>
                  <a:tcPr marL="33120" marR="33120">
                    <a:lnB w="12240">
                      <a:solidFill>
                        <a:srgbClr val="000000"/>
                      </a:solidFill>
                    </a:lnB>
                    <a:noFill/>
                  </a:tcPr>
                </a:tc>
                <a:tc>
                  <a:tcPr marL="33120" marR="33120">
                    <a:lnB w="12240">
                      <a:solidFill>
                        <a:srgbClr val="000000"/>
                      </a:solidFill>
                    </a:lnB>
                    <a:noFill/>
                  </a:tcPr>
                </a:tc>
              </a:tr>
            </a:tbl>
          </a:graphicData>
        </a:graphic>
      </p:graphicFrame>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83640" y="1556640"/>
            <a:ext cx="8064360" cy="3869640"/>
          </a:xfrm>
          <a:prstGeom prst="rect">
            <a:avLst/>
          </a:prstGeom>
          <a:noFill/>
          <a:ln>
            <a:noFill/>
          </a:ln>
        </p:spPr>
        <p:style>
          <a:lnRef idx="0"/>
          <a:fillRef idx="0"/>
          <a:effectRef idx="0"/>
          <a:fontRef idx="minor"/>
        </p:style>
        <p:txBody>
          <a:bodyPr lIns="90000" rIns="90000" tIns="45000" bIns="45000"/>
          <a:p>
            <a:pPr indent="-216000" algn="just">
              <a:lnSpc>
                <a:spcPct val="100000"/>
              </a:lnSpc>
              <a:buClr>
                <a:srgbClr val="000000"/>
              </a:buClr>
              <a:buFont typeface="Wingdings" charset="2"/>
              <a:buChar char=""/>
            </a:pPr>
            <a:r>
              <a:rPr b="1" lang="en-GB" sz="2000" spc="-1" strike="noStrike">
                <a:solidFill>
                  <a:srgbClr val="000000"/>
                </a:solidFill>
                <a:latin typeface="Calibri"/>
              </a:rPr>
              <a:t>DATUAK KUDEATZEKO ETA AZTERTZEKO R PROGRAMA LIBREA</a:t>
            </a:r>
            <a:endParaRPr b="0" lang="en-GB" sz="2000" spc="-1" strike="noStrike">
              <a:latin typeface="Arial"/>
            </a:endParaRPr>
          </a:p>
          <a:p>
            <a:pPr algn="just">
              <a:lnSpc>
                <a:spcPct val="100000"/>
              </a:lnSpc>
            </a:pPr>
            <a:endParaRPr b="0" lang="en-GB" sz="2000" spc="-1" strike="noStrike">
              <a:latin typeface="Arial"/>
            </a:endParaRPr>
          </a:p>
          <a:p>
            <a:pPr indent="-216000" algn="just">
              <a:lnSpc>
                <a:spcPct val="100000"/>
              </a:lnSpc>
              <a:buClr>
                <a:srgbClr val="000000"/>
              </a:buClr>
              <a:buFont typeface="Wingdings" charset="2"/>
              <a:buChar char=""/>
            </a:pPr>
            <a:r>
              <a:rPr b="1" lang="en-GB" sz="2000" spc="-1" strike="noStrike">
                <a:solidFill>
                  <a:srgbClr val="000000"/>
                </a:solidFill>
                <a:latin typeface="Calibri"/>
              </a:rPr>
              <a:t>DATUAK INTERPRETATZEKO BAREMO OROKORRA</a:t>
            </a:r>
            <a:endParaRPr b="0" lang="en-GB" sz="2000" spc="-1" strike="noStrike">
              <a:latin typeface="Arial"/>
            </a:endParaRPr>
          </a:p>
          <a:p>
            <a:pPr algn="just">
              <a:lnSpc>
                <a:spcPct val="100000"/>
              </a:lnSpc>
            </a:pPr>
            <a:endParaRPr b="0" lang="en-GB" sz="2000" spc="-1" strike="noStrike">
              <a:latin typeface="Arial"/>
            </a:endParaRPr>
          </a:p>
          <a:p>
            <a:pPr algn="just">
              <a:lnSpc>
                <a:spcPct val="100000"/>
              </a:lnSpc>
            </a:pPr>
            <a:endParaRPr b="0" lang="en-GB" sz="2000" spc="-1" strike="noStrike">
              <a:latin typeface="Arial"/>
            </a:endParaRPr>
          </a:p>
          <a:p>
            <a:pPr algn="just">
              <a:lnSpc>
                <a:spcPct val="100000"/>
              </a:lnSpc>
            </a:pPr>
            <a:endParaRPr b="0" lang="en-GB" sz="2000" spc="-1" strike="noStrike">
              <a:latin typeface="Arial"/>
            </a:endParaRPr>
          </a:p>
          <a:p>
            <a:pPr algn="just">
              <a:lnSpc>
                <a:spcPct val="100000"/>
              </a:lnSpc>
            </a:pP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endParaRPr b="0" lang="en-GB" sz="2000" spc="-1" strike="noStrike">
              <a:latin typeface="Arial"/>
            </a:endParaRPr>
          </a:p>
        </p:txBody>
      </p:sp>
      <p:sp>
        <p:nvSpPr>
          <p:cNvPr id="105" name="CustomShape 2"/>
          <p:cNvSpPr/>
          <p:nvPr/>
        </p:nvSpPr>
        <p:spPr>
          <a:xfrm>
            <a:off x="395640" y="260640"/>
            <a:ext cx="8208720" cy="577800"/>
          </a:xfrm>
          <a:prstGeom prst="rect">
            <a:avLst/>
          </a:prstGeom>
          <a:noFill/>
          <a:ln>
            <a:noFill/>
          </a:ln>
        </p:spPr>
        <p:style>
          <a:lnRef idx="0"/>
          <a:fillRef idx="0"/>
          <a:effectRef idx="0"/>
          <a:fontRef idx="minor"/>
        </p:style>
        <p:txBody>
          <a:bodyPr lIns="90000" rIns="90000" tIns="45000" bIns="45000"/>
          <a:p>
            <a:pPr algn="ctr">
              <a:lnSpc>
                <a:spcPct val="100000"/>
              </a:lnSpc>
            </a:pPr>
            <a:r>
              <a:rPr b="1" lang="en-GB" sz="3200" spc="-1" strike="noStrike">
                <a:solidFill>
                  <a:srgbClr val="000000"/>
                </a:solidFill>
                <a:latin typeface="Calibri"/>
              </a:rPr>
              <a:t>IKAS-ESTILOAK: DATUAK KUDEATZEN</a:t>
            </a:r>
            <a:endParaRPr b="0" lang="en-GB" sz="3200" spc="-1" strike="noStrike">
              <a:latin typeface="Arial"/>
            </a:endParaRPr>
          </a:p>
        </p:txBody>
      </p:sp>
      <p:pic>
        <p:nvPicPr>
          <p:cNvPr id="106" name="Picture 2" descr=""/>
          <p:cNvPicPr/>
          <p:nvPr/>
        </p:nvPicPr>
        <p:blipFill>
          <a:blip r:embed="rId1"/>
          <a:stretch/>
        </p:blipFill>
        <p:spPr>
          <a:xfrm>
            <a:off x="323640" y="2853000"/>
            <a:ext cx="8271360" cy="3096000"/>
          </a:xfrm>
          <a:prstGeom prst="rect">
            <a:avLst/>
          </a:prstGeom>
          <a:ln w="9360">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95640" y="404640"/>
            <a:ext cx="8568720" cy="51696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800" spc="-1" strike="noStrike">
                <a:solidFill>
                  <a:srgbClr val="000000"/>
                </a:solidFill>
                <a:latin typeface="Calibri"/>
              </a:rPr>
              <a:t>IKAS-ESTILOAK: EMAITZAK</a:t>
            </a:r>
            <a:endParaRPr b="0" lang="en-GB" sz="2800" spc="-1" strike="noStrike">
              <a:latin typeface="Arial"/>
            </a:endParaRPr>
          </a:p>
        </p:txBody>
      </p:sp>
      <p:graphicFrame>
        <p:nvGraphicFramePr>
          <p:cNvPr id="108" name="Table 2"/>
          <p:cNvGraphicFramePr/>
          <p:nvPr/>
        </p:nvGraphicFramePr>
        <p:xfrm>
          <a:off x="539640" y="1989000"/>
          <a:ext cx="7848360" cy="2592000"/>
        </p:xfrm>
        <a:graphic>
          <a:graphicData uri="http://schemas.openxmlformats.org/drawingml/2006/table">
            <a:tbl>
              <a:tblPr/>
              <a:tblGrid>
                <a:gridCol w="1499040"/>
                <a:gridCol w="1548720"/>
                <a:gridCol w="1819440"/>
                <a:gridCol w="1236240"/>
                <a:gridCol w="1744920"/>
              </a:tblGrid>
              <a:tr h="799560">
                <a:tc>
                  <a:txBody>
                    <a:bodyPr lIns="0" rIns="0" tIns="0" bIns="0"/>
                    <a:p>
                      <a:pPr marL="76320">
                        <a:lnSpc>
                          <a:spcPct val="100000"/>
                        </a:lnSpc>
                      </a:pPr>
                      <a:r>
                        <a:rPr b="0" lang="en-GB" sz="1800" spc="-1" strike="noStrike">
                          <a:solidFill>
                            <a:srgbClr val="000000"/>
                          </a:solidFill>
                          <a:latin typeface="Calibri"/>
                        </a:rPr>
                        <a:t>Fakultatea</a:t>
                      </a:r>
                      <a:endParaRPr b="0" lang="en-GB" sz="1800" spc="-1" strike="noStrike">
                        <a:latin typeface="Arial"/>
                      </a:endParaRPr>
                    </a:p>
                  </a:txBody>
                  <a:tcPr>
                    <a:lnT w="25200">
                      <a:solidFill>
                        <a:srgbClr val="000000"/>
                      </a:solidFill>
                    </a:lnT>
                    <a:lnB w="25200">
                      <a:solidFill>
                        <a:srgbClr val="000000"/>
                      </a:solidFill>
                    </a:lnB>
                    <a:solidFill>
                      <a:srgbClr val="ddd9c3"/>
                    </a:solidFill>
                  </a:tcPr>
                </a:tc>
                <a:tc>
                  <a:txBody>
                    <a:bodyPr lIns="0" rIns="0" tIns="0" bIns="0"/>
                    <a:p>
                      <a:pPr marL="80640">
                        <a:lnSpc>
                          <a:spcPct val="100000"/>
                        </a:lnSpc>
                      </a:pPr>
                      <a:r>
                        <a:rPr b="1" lang="en-GB" sz="1800" spc="-1" strike="noStrike">
                          <a:solidFill>
                            <a:srgbClr val="000000"/>
                          </a:solidFill>
                          <a:latin typeface="Calibri"/>
                        </a:rPr>
                        <a:t>EKINTZAILEA</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8120">
                        <a:lnSpc>
                          <a:spcPct val="100000"/>
                        </a:lnSpc>
                      </a:pPr>
                      <a:r>
                        <a:rPr b="1" lang="en-GB" sz="1800" spc="-1" strike="noStrike">
                          <a:solidFill>
                            <a:srgbClr val="000000"/>
                          </a:solidFill>
                          <a:latin typeface="Calibri"/>
                        </a:rPr>
                        <a:t>HAUSNARKORRA</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6320">
                        <a:lnSpc>
                          <a:spcPct val="100000"/>
                        </a:lnSpc>
                      </a:pPr>
                      <a:r>
                        <a:rPr b="1" lang="en-GB" sz="1800" spc="-1" strike="noStrike">
                          <a:solidFill>
                            <a:srgbClr val="000000"/>
                          </a:solidFill>
                          <a:latin typeface="Calibri"/>
                        </a:rPr>
                        <a:t>TEORIKOA</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5600">
                        <a:lnSpc>
                          <a:spcPct val="100000"/>
                        </a:lnSpc>
                      </a:pPr>
                      <a:r>
                        <a:rPr b="1" lang="en-GB" sz="1800" spc="-1" strike="noStrike">
                          <a:solidFill>
                            <a:srgbClr val="000000"/>
                          </a:solidFill>
                          <a:latin typeface="Calibri"/>
                        </a:rPr>
                        <a:t>PRAGMATIKOA</a:t>
                      </a:r>
                      <a:endParaRPr b="0" lang="en-GB" sz="1800" spc="-1" strike="noStrike">
                        <a:latin typeface="Arial"/>
                      </a:endParaRPr>
                    </a:p>
                  </a:txBody>
                  <a:tcPr>
                    <a:lnT w="25200">
                      <a:solidFill>
                        <a:srgbClr val="000000"/>
                      </a:solidFill>
                    </a:lnT>
                    <a:lnB w="25200">
                      <a:solidFill>
                        <a:srgbClr val="000000"/>
                      </a:solidFill>
                    </a:lnB>
                    <a:solidFill>
                      <a:srgbClr val="ffffff"/>
                    </a:solidFill>
                  </a:tcPr>
                </a:tc>
              </a:tr>
              <a:tr h="490320">
                <a:tc>
                  <a:txBody>
                    <a:bodyPr lIns="0" rIns="0" tIns="0" bIns="0"/>
                    <a:p>
                      <a:pPr marL="76320">
                        <a:lnSpc>
                          <a:spcPct val="100000"/>
                        </a:lnSpc>
                        <a:spcBef>
                          <a:spcPts val="635"/>
                        </a:spcBef>
                      </a:pPr>
                      <a:r>
                        <a:rPr b="0" lang="en-GB" sz="1800" spc="-1" strike="noStrike">
                          <a:solidFill>
                            <a:srgbClr val="000000"/>
                          </a:solidFill>
                          <a:latin typeface="Calibri"/>
                        </a:rPr>
                        <a:t>BHF</a:t>
                      </a:r>
                      <a:endParaRPr b="0" lang="en-GB" sz="1800" spc="-1" strike="noStrike">
                        <a:latin typeface="Arial"/>
                      </a:endParaRPr>
                    </a:p>
                  </a:txBody>
                  <a:tcPr>
                    <a:lnT w="25200">
                      <a:solidFill>
                        <a:srgbClr val="000000"/>
                      </a:solidFill>
                    </a:lnT>
                    <a:lnB w="25200">
                      <a:solidFill>
                        <a:srgbClr val="000000"/>
                      </a:solidFill>
                    </a:lnB>
                    <a:solidFill>
                      <a:srgbClr val="ddd9c3"/>
                    </a:solidFill>
                  </a:tcPr>
                </a:tc>
                <a:tc>
                  <a:txBody>
                    <a:bodyPr lIns="0" rIns="0" tIns="0" bIns="0"/>
                    <a:p>
                      <a:pPr marL="80640" algn="ctr">
                        <a:lnSpc>
                          <a:spcPct val="100000"/>
                        </a:lnSpc>
                        <a:spcBef>
                          <a:spcPts val="635"/>
                        </a:spcBef>
                      </a:pPr>
                      <a:r>
                        <a:rPr b="0" lang="en-GB" sz="1800" spc="-1" strike="noStrike">
                          <a:solidFill>
                            <a:srgbClr val="000000"/>
                          </a:solidFill>
                          <a:latin typeface="Calibri"/>
                        </a:rPr>
                        <a:t>3.6</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8120" algn="ctr">
                        <a:lnSpc>
                          <a:spcPct val="100000"/>
                        </a:lnSpc>
                        <a:spcBef>
                          <a:spcPts val="635"/>
                        </a:spcBef>
                      </a:pPr>
                      <a:r>
                        <a:rPr b="0" lang="en-GB" sz="1800" spc="-1" strike="noStrike">
                          <a:solidFill>
                            <a:srgbClr val="000000"/>
                          </a:solidFill>
                          <a:latin typeface="Calibri"/>
                        </a:rPr>
                        <a:t>2.99</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6320" algn="ctr">
                        <a:lnSpc>
                          <a:spcPct val="100000"/>
                        </a:lnSpc>
                        <a:spcBef>
                          <a:spcPts val="635"/>
                        </a:spcBef>
                      </a:pPr>
                      <a:r>
                        <a:rPr b="0" lang="en-GB" sz="1800" spc="-1" strike="noStrike">
                          <a:solidFill>
                            <a:srgbClr val="ff0000"/>
                          </a:solidFill>
                          <a:latin typeface="Calibri"/>
                        </a:rPr>
                        <a:t>3.92</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5600" algn="ctr">
                        <a:lnSpc>
                          <a:spcPct val="100000"/>
                        </a:lnSpc>
                        <a:spcBef>
                          <a:spcPts val="635"/>
                        </a:spcBef>
                      </a:pPr>
                      <a:r>
                        <a:rPr b="0" lang="en-GB" sz="1800" spc="-1" strike="noStrike">
                          <a:solidFill>
                            <a:srgbClr val="000000"/>
                          </a:solidFill>
                          <a:latin typeface="Calibri"/>
                        </a:rPr>
                        <a:t>3.39</a:t>
                      </a:r>
                      <a:endParaRPr b="0" lang="en-GB" sz="1800" spc="-1" strike="noStrike">
                        <a:latin typeface="Arial"/>
                      </a:endParaRPr>
                    </a:p>
                  </a:txBody>
                  <a:tcPr>
                    <a:lnT w="25200">
                      <a:solidFill>
                        <a:srgbClr val="000000"/>
                      </a:solidFill>
                    </a:lnT>
                    <a:lnB w="25200">
                      <a:solidFill>
                        <a:srgbClr val="000000"/>
                      </a:solidFill>
                    </a:lnB>
                    <a:solidFill>
                      <a:srgbClr val="ffffff"/>
                    </a:solidFill>
                  </a:tcPr>
                </a:tc>
              </a:tr>
              <a:tr h="495000">
                <a:tc>
                  <a:txBody>
                    <a:bodyPr lIns="0" rIns="0" tIns="0" bIns="0"/>
                    <a:p>
                      <a:pPr marL="76320">
                        <a:lnSpc>
                          <a:spcPct val="100000"/>
                        </a:lnSpc>
                        <a:spcBef>
                          <a:spcPts val="660"/>
                        </a:spcBef>
                      </a:pPr>
                      <a:r>
                        <a:rPr b="0" lang="en-GB" sz="1800" spc="-1" strike="noStrike">
                          <a:solidFill>
                            <a:srgbClr val="000000"/>
                          </a:solidFill>
                          <a:latin typeface="Calibri"/>
                        </a:rPr>
                        <a:t>GKZ</a:t>
                      </a:r>
                      <a:endParaRPr b="0" lang="en-GB" sz="1800" spc="-1" strike="noStrike">
                        <a:latin typeface="Arial"/>
                      </a:endParaRPr>
                    </a:p>
                  </a:txBody>
                  <a:tcPr>
                    <a:lnT w="25200">
                      <a:solidFill>
                        <a:srgbClr val="000000"/>
                      </a:solidFill>
                    </a:lnT>
                    <a:lnB w="25200">
                      <a:solidFill>
                        <a:srgbClr val="000000"/>
                      </a:solidFill>
                    </a:lnB>
                    <a:solidFill>
                      <a:srgbClr val="ddd9c3"/>
                    </a:solidFill>
                  </a:tcPr>
                </a:tc>
                <a:tc>
                  <a:txBody>
                    <a:bodyPr lIns="0" rIns="0" tIns="0" bIns="0"/>
                    <a:p>
                      <a:pPr marL="80640" algn="ctr">
                        <a:lnSpc>
                          <a:spcPct val="100000"/>
                        </a:lnSpc>
                        <a:spcBef>
                          <a:spcPts val="660"/>
                        </a:spcBef>
                      </a:pPr>
                      <a:r>
                        <a:rPr b="0" lang="en-GB" sz="1800" spc="-1" strike="noStrike">
                          <a:solidFill>
                            <a:srgbClr val="ff0000"/>
                          </a:solidFill>
                          <a:latin typeface="Calibri"/>
                        </a:rPr>
                        <a:t>4.04</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8120" algn="ctr">
                        <a:lnSpc>
                          <a:spcPct val="100000"/>
                        </a:lnSpc>
                        <a:spcBef>
                          <a:spcPts val="660"/>
                        </a:spcBef>
                      </a:pPr>
                      <a:r>
                        <a:rPr b="0" lang="en-GB" sz="1800" spc="-1" strike="noStrike">
                          <a:solidFill>
                            <a:srgbClr val="000000"/>
                          </a:solidFill>
                          <a:latin typeface="Calibri"/>
                        </a:rPr>
                        <a:t>2.58</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6320" algn="ctr">
                        <a:lnSpc>
                          <a:spcPct val="100000"/>
                        </a:lnSpc>
                        <a:spcBef>
                          <a:spcPts val="660"/>
                        </a:spcBef>
                      </a:pPr>
                      <a:r>
                        <a:rPr b="0" lang="en-GB" sz="1800" spc="-1" strike="noStrike">
                          <a:solidFill>
                            <a:srgbClr val="000000"/>
                          </a:solidFill>
                          <a:latin typeface="Calibri"/>
                        </a:rPr>
                        <a:t>3.51</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5600" algn="ctr">
                        <a:lnSpc>
                          <a:spcPct val="100000"/>
                        </a:lnSpc>
                        <a:spcBef>
                          <a:spcPts val="660"/>
                        </a:spcBef>
                      </a:pPr>
                      <a:r>
                        <a:rPr b="0" lang="en-GB" sz="1800" spc="-1" strike="noStrike">
                          <a:solidFill>
                            <a:srgbClr val="ff0000"/>
                          </a:solidFill>
                          <a:latin typeface="Calibri"/>
                        </a:rPr>
                        <a:t>3.61</a:t>
                      </a:r>
                      <a:endParaRPr b="0" lang="en-GB" sz="1800" spc="-1" strike="noStrike">
                        <a:latin typeface="Arial"/>
                      </a:endParaRPr>
                    </a:p>
                  </a:txBody>
                  <a:tcPr>
                    <a:lnT w="25200">
                      <a:solidFill>
                        <a:srgbClr val="000000"/>
                      </a:solidFill>
                    </a:lnT>
                    <a:lnB w="25200">
                      <a:solidFill>
                        <a:srgbClr val="000000"/>
                      </a:solidFill>
                    </a:lnB>
                    <a:solidFill>
                      <a:srgbClr val="ffffff"/>
                    </a:solidFill>
                  </a:tcPr>
                </a:tc>
              </a:tr>
              <a:tr h="807120">
                <a:tc>
                  <a:txBody>
                    <a:bodyPr lIns="0" rIns="0" tIns="0" bIns="0"/>
                    <a:p>
                      <a:pPr marL="76320">
                        <a:lnSpc>
                          <a:spcPct val="100000"/>
                        </a:lnSpc>
                        <a:spcBef>
                          <a:spcPts val="660"/>
                        </a:spcBef>
                      </a:pPr>
                      <a:r>
                        <a:rPr b="1" lang="en-GB" sz="1800" spc="-1" strike="noStrike">
                          <a:solidFill>
                            <a:srgbClr val="000000"/>
                          </a:solidFill>
                          <a:latin typeface="Calibri"/>
                        </a:rPr>
                        <a:t>ZeT</a:t>
                      </a:r>
                      <a:endParaRPr b="0" lang="en-GB" sz="1800" spc="-1" strike="noStrike">
                        <a:latin typeface="Arial"/>
                      </a:endParaRPr>
                    </a:p>
                    <a:p>
                      <a:pPr>
                        <a:lnSpc>
                          <a:spcPts val="1145"/>
                        </a:lnSpc>
                        <a:spcBef>
                          <a:spcPts val="876"/>
                        </a:spcBef>
                      </a:pPr>
                      <a:endParaRPr b="0" lang="en-GB" sz="1800" spc="-1" strike="noStrike">
                        <a:latin typeface="Arial"/>
                      </a:endParaRPr>
                    </a:p>
                  </a:txBody>
                  <a:tcPr>
                    <a:lnT w="25200">
                      <a:solidFill>
                        <a:srgbClr val="000000"/>
                      </a:solidFill>
                    </a:lnT>
                    <a:lnB w="25200">
                      <a:solidFill>
                        <a:srgbClr val="000000"/>
                      </a:solidFill>
                    </a:lnB>
                    <a:solidFill>
                      <a:srgbClr val="ddd9c3"/>
                    </a:solidFill>
                  </a:tcPr>
                </a:tc>
                <a:tc>
                  <a:txBody>
                    <a:bodyPr lIns="0" rIns="0" tIns="0" bIns="0"/>
                    <a:p>
                      <a:pPr marL="80640" algn="ctr">
                        <a:lnSpc>
                          <a:spcPct val="100000"/>
                        </a:lnSpc>
                        <a:spcBef>
                          <a:spcPts val="660"/>
                        </a:spcBef>
                      </a:pPr>
                      <a:r>
                        <a:rPr b="0" lang="en-GB" sz="1800" spc="-1" strike="noStrike">
                          <a:solidFill>
                            <a:srgbClr val="000000"/>
                          </a:solidFill>
                          <a:latin typeface="Calibri"/>
                        </a:rPr>
                        <a:t>3.19</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8120" algn="ctr">
                        <a:lnSpc>
                          <a:spcPct val="100000"/>
                        </a:lnSpc>
                        <a:spcBef>
                          <a:spcPts val="660"/>
                        </a:spcBef>
                      </a:pPr>
                      <a:r>
                        <a:rPr b="0" lang="en-GB" sz="1800" spc="-1" strike="noStrike">
                          <a:solidFill>
                            <a:srgbClr val="000000"/>
                          </a:solidFill>
                          <a:latin typeface="Calibri"/>
                        </a:rPr>
                        <a:t>3.22</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6320" algn="ctr">
                        <a:lnSpc>
                          <a:spcPct val="100000"/>
                        </a:lnSpc>
                        <a:spcBef>
                          <a:spcPts val="660"/>
                        </a:spcBef>
                      </a:pPr>
                      <a:r>
                        <a:rPr b="0" lang="en-GB" sz="1800" spc="-1" strike="noStrike">
                          <a:solidFill>
                            <a:srgbClr val="ff0000"/>
                          </a:solidFill>
                          <a:latin typeface="Calibri"/>
                        </a:rPr>
                        <a:t>3.67</a:t>
                      </a:r>
                      <a:endParaRPr b="0" lang="en-GB" sz="1800" spc="-1" strike="noStrike">
                        <a:latin typeface="Arial"/>
                      </a:endParaRPr>
                    </a:p>
                  </a:txBody>
                  <a:tcPr>
                    <a:lnT w="25200">
                      <a:solidFill>
                        <a:srgbClr val="000000"/>
                      </a:solidFill>
                    </a:lnT>
                    <a:lnB w="25200">
                      <a:solidFill>
                        <a:srgbClr val="000000"/>
                      </a:solidFill>
                    </a:lnB>
                    <a:solidFill>
                      <a:srgbClr val="ffffff"/>
                    </a:solidFill>
                  </a:tcPr>
                </a:tc>
                <a:tc>
                  <a:txBody>
                    <a:bodyPr lIns="0" rIns="0" tIns="0" bIns="0"/>
                    <a:p>
                      <a:pPr marL="75600" algn="ctr">
                        <a:lnSpc>
                          <a:spcPct val="100000"/>
                        </a:lnSpc>
                        <a:spcBef>
                          <a:spcPts val="660"/>
                        </a:spcBef>
                      </a:pPr>
                      <a:r>
                        <a:rPr b="1" lang="en-GB" sz="1800" spc="-1" strike="noStrike">
                          <a:solidFill>
                            <a:srgbClr val="000000"/>
                          </a:solidFill>
                          <a:latin typeface="Calibri"/>
                        </a:rPr>
                        <a:t>2.89</a:t>
                      </a:r>
                      <a:endParaRPr b="0" lang="en-GB" sz="1800" spc="-1" strike="noStrike">
                        <a:latin typeface="Arial"/>
                      </a:endParaRPr>
                    </a:p>
                  </a:txBody>
                  <a:tcPr>
                    <a:lnT w="25200">
                      <a:solidFill>
                        <a:srgbClr val="000000"/>
                      </a:solidFill>
                    </a:lnT>
                    <a:lnB w="25200">
                      <a:solidFill>
                        <a:srgbClr val="000000"/>
                      </a:solidFill>
                    </a:lnB>
                    <a:solidFill>
                      <a:srgbClr val="ffffff"/>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398</TotalTime>
  <Application>LibreOffice/6.0.7.3$Linux_X86_64 LibreOffice_project/00m0$Build-3</Application>
  <Words>2202</Words>
  <Paragraphs>208</Paragraphs>
  <Company>UPV-EHU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2019-03-13T13:35:08Z</dcterms:created>
  <dc:creator>bcpetlea</dc:creator>
  <dc:description/>
  <dc:language>en-GB</dc:language>
  <cp:lastModifiedBy>Juan Abasolo</cp:lastModifiedBy>
  <dcterms:modified xsi:type="dcterms:W3CDTF">2019-03-18T19:35:17Z</dcterms:modified>
  <cp:revision>33</cp:revision>
  <dc:subject/>
  <dc:title>VIDEOCASTEN SORKUNTZAN IKAS-ESTILOAREN ARABERAKO MOTIBAZIOA GOI MAILAKO IKASKETETAN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UPV-EHU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13</vt:i4>
  </property>
  <property fmtid="{D5CDD505-2E9C-101B-9397-08002B2CF9AE}" pid="9" name="PresentationFormat">
    <vt:lpwstr>Presentación en pantalla (4:3)</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