
<file path=[Content_Types].xml><?xml version="1.0" encoding="utf-8"?>
<Types xmlns="http://schemas.openxmlformats.org/package/2006/content-types">
  <Default Extension="jpeg" ContentType="image/jpe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5" d="100"/>
          <a:sy n="65" d="100"/>
        </p:scale>
        <p:origin x="153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EB6691-BF35-4E10-BB7F-8DD72654D247}" type="datetimeFigureOut">
              <a:rPr lang="en-US" smtClean="0"/>
              <a:t>2/6/2025</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64A80C-8CFE-4D39-AC23-F89C2FB82F54}" type="slidenum">
              <a:rPr lang="en-US" smtClean="0"/>
              <a:t>‹#›</a:t>
            </a:fld>
            <a:endParaRPr lang="en-US" dirty="0"/>
          </a:p>
        </p:txBody>
      </p:sp>
    </p:spTree>
    <p:extLst>
      <p:ext uri="{BB962C8B-B14F-4D97-AF65-F5344CB8AC3E}">
        <p14:creationId xmlns:p14="http://schemas.microsoft.com/office/powerpoint/2010/main" val="779903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64A80C-8CFE-4D39-AC23-F89C2FB82F54}" type="slidenum">
              <a:rPr lang="en-US" smtClean="0"/>
              <a:t>3</a:t>
            </a:fld>
            <a:endParaRPr lang="en-US" dirty="0"/>
          </a:p>
        </p:txBody>
      </p:sp>
    </p:spTree>
    <p:extLst>
      <p:ext uri="{BB962C8B-B14F-4D97-AF65-F5344CB8AC3E}">
        <p14:creationId xmlns:p14="http://schemas.microsoft.com/office/powerpoint/2010/main" val="425794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2/6/2025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dirty="0"/>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4.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latin typeface="Arial Black" panose="020B0A04020102020204" pitchFamily="34" charset="0"/>
              </a:rPr>
              <a:t>The Dangers and Solutions of Drug Abuse</a:t>
            </a:r>
          </a:p>
        </p:txBody>
      </p:sp>
      <p:sp>
        <p:nvSpPr>
          <p:cNvPr id="3" name="Content Placeholder 2"/>
          <p:cNvSpPr>
            <a:spLocks noGrp="1"/>
          </p:cNvSpPr>
          <p:nvPr>
            <p:ph idx="1"/>
          </p:nvPr>
        </p:nvSpPr>
        <p:spPr/>
        <p:txBody>
          <a:bodyPr/>
          <a:lstStyle/>
          <a:p>
            <a:pPr algn="ctr"/>
            <a:r>
              <a:rPr dirty="0">
                <a:latin typeface="Arial Black" panose="020B0A04020102020204" pitchFamily="34" charset="0"/>
              </a:rPr>
              <a:t>Understanding the impact and ways to overcome drug abuse.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20000">
        <p159:morph option="byObject"/>
        <p:sndAc>
          <p:stSnd>
            <p:snd r:embed="rId2" name="drumroll.wav"/>
          </p:stSnd>
        </p:sndAc>
      </p:transition>
    </mc:Choice>
    <mc:Fallback xmlns="">
      <p:transition spd="slow" advClick="0" advTm="120000">
        <p:fade/>
        <p:sndAc>
          <p:stSnd>
            <p:snd r:embed="rId3" name="drumroll.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latin typeface="Arial Black" panose="020B0A04020102020204" pitchFamily="34" charset="0"/>
              </a:rPr>
              <a:t>Conclusion &amp; Call to Action</a:t>
            </a:r>
          </a:p>
        </p:txBody>
      </p:sp>
      <p:sp>
        <p:nvSpPr>
          <p:cNvPr id="3" name="Content Placeholder 2"/>
          <p:cNvSpPr>
            <a:spLocks noGrp="1"/>
          </p:cNvSpPr>
          <p:nvPr>
            <p:ph idx="1"/>
          </p:nvPr>
        </p:nvSpPr>
        <p:spPr/>
        <p:txBody>
          <a:bodyPr/>
          <a:lstStyle/>
          <a:p>
            <a:r>
              <a:rPr lang="en-US" dirty="0"/>
              <a:t>Addressing drug addiction requires a comprehensive approach that encompasses assessment, detoxification, behavioral therapies, and medication-assisted treatment</a:t>
            </a:r>
          </a:p>
          <a:p>
            <a:r>
              <a:rPr dirty="0"/>
              <a:t>Stay informed, support those in need, and promote a drug</a:t>
            </a:r>
            <a:r>
              <a:rPr lang="en-US" dirty="0"/>
              <a:t>-</a:t>
            </a:r>
            <a:r>
              <a:rPr dirty="0"/>
              <a:t>free life.</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p15:prstTrans prst="curtains"/>
        <p:sndAc>
          <p:stSnd>
            <p:snd r:embed="rId2" name="applause.wav"/>
          </p:stSnd>
        </p:sndAc>
      </p:transition>
    </mc:Choice>
    <mc:Fallback xmlns="">
      <p:transition spd="slow" advClick="0">
        <p:fade/>
        <p:sndAc>
          <p:stSnd>
            <p:snd r:embed="rId3" name="applause.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Arial Black" panose="020B0A04020102020204" pitchFamily="34" charset="0"/>
              </a:rPr>
              <a:t>Introduction</a:t>
            </a:r>
          </a:p>
        </p:txBody>
      </p:sp>
      <p:sp>
        <p:nvSpPr>
          <p:cNvPr id="3" name="Content Placeholder 2"/>
          <p:cNvSpPr>
            <a:spLocks noGrp="1"/>
          </p:cNvSpPr>
          <p:nvPr>
            <p:ph idx="1"/>
          </p:nvPr>
        </p:nvSpPr>
        <p:spPr/>
        <p:txBody>
          <a:bodyPr>
            <a:normAutofit fontScale="92500" lnSpcReduction="10000"/>
          </a:bodyPr>
          <a:lstStyle/>
          <a:p>
            <a:r>
              <a:rPr dirty="0"/>
              <a:t>Drug abuse is a major social and health problem affecting individuals and society.</a:t>
            </a:r>
            <a:endParaRPr lang="en-US" dirty="0"/>
          </a:p>
          <a:p>
            <a:pPr marL="0" indent="0" algn="ctr">
              <a:buNone/>
            </a:pPr>
            <a:r>
              <a:rPr lang="en-US" dirty="0"/>
              <a:t>What is drug abuse?</a:t>
            </a:r>
          </a:p>
          <a:p>
            <a:pPr marL="0" indent="0" algn="ctr">
              <a:buNone/>
            </a:pPr>
            <a:r>
              <a:rPr lang="en-US" b="1" dirty="0"/>
              <a:t>Drug abuse</a:t>
            </a:r>
            <a:r>
              <a:rPr lang="en-US" dirty="0"/>
              <a:t> is the excessive or improper use of substances whether legal or illegal to achieve a certain effect, often leading to physical, mental, and social harm. It includes the misuse of prescription drugs, over-the-counter medications, and illegal substances like cocaine, heroin, and methamphetamine.</a:t>
            </a:r>
          </a:p>
          <a:p>
            <a:pPr marL="0" indent="0" algn="ctr">
              <a:buNone/>
            </a:pPr>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120000">
        <p15:prstTrans prst="peelOff"/>
      </p:transition>
    </mc:Choice>
    <mc:Fallback xmlns="">
      <p:transition spd="slow" advClick="0" advTm="120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Arial Black" panose="020B0A04020102020204" pitchFamily="34" charset="0"/>
              </a:rPr>
              <a:t>Types of Drugs Abused</a:t>
            </a:r>
          </a:p>
        </p:txBody>
      </p:sp>
      <p:sp>
        <p:nvSpPr>
          <p:cNvPr id="3" name="Content Placeholder 2"/>
          <p:cNvSpPr>
            <a:spLocks noGrp="1"/>
          </p:cNvSpPr>
          <p:nvPr>
            <p:ph idx="1"/>
          </p:nvPr>
        </p:nvSpPr>
        <p:spPr>
          <a:xfrm>
            <a:off x="457200" y="1244444"/>
            <a:ext cx="8229600" cy="5324169"/>
          </a:xfrm>
        </p:spPr>
        <p:txBody>
          <a:bodyPr>
            <a:noAutofit/>
          </a:bodyPr>
          <a:lstStyle/>
          <a:p>
            <a:pPr marL="0" indent="0">
              <a:buNone/>
            </a:pPr>
            <a:r>
              <a:rPr lang="en-US" sz="2200" b="1" dirty="0"/>
              <a:t>. Prescription Drug Abuse</a:t>
            </a:r>
          </a:p>
          <a:p>
            <a:pPr>
              <a:buFont typeface="Arial" panose="020B0604020202020204" pitchFamily="34" charset="0"/>
              <a:buChar char="•"/>
            </a:pPr>
            <a:r>
              <a:rPr lang="en-US" sz="2200" dirty="0"/>
              <a:t>Misuse of medications prescribed by doctors.</a:t>
            </a:r>
          </a:p>
          <a:p>
            <a:pPr>
              <a:buFont typeface="Arial" panose="020B0604020202020204" pitchFamily="34" charset="0"/>
              <a:buChar char="•"/>
            </a:pPr>
            <a:r>
              <a:rPr lang="en-US" sz="2200" b="1" dirty="0"/>
              <a:t>Examples</a:t>
            </a:r>
            <a:r>
              <a:rPr lang="en-US" sz="2200" dirty="0"/>
              <a:t>: Opioids (Oxycodone, Fentanyl), Sedatives (Xanax, Valium), Stimulants (Adderall, Ritalin).</a:t>
            </a:r>
          </a:p>
          <a:p>
            <a:r>
              <a:rPr lang="en-US" sz="2200" b="1" dirty="0"/>
              <a:t> Illegal Drug Abuse</a:t>
            </a:r>
          </a:p>
          <a:p>
            <a:pPr>
              <a:buFont typeface="Arial" panose="020B0604020202020204" pitchFamily="34" charset="0"/>
              <a:buChar char="•"/>
            </a:pPr>
            <a:r>
              <a:rPr lang="en-US" sz="2200" dirty="0"/>
              <a:t>Use of banned substances that have no legal medical use.</a:t>
            </a:r>
          </a:p>
          <a:p>
            <a:pPr>
              <a:buFont typeface="Arial" panose="020B0604020202020204" pitchFamily="34" charset="0"/>
              <a:buChar char="•"/>
            </a:pPr>
            <a:r>
              <a:rPr lang="en-US" sz="2200" b="1" dirty="0"/>
              <a:t>Examples</a:t>
            </a:r>
            <a:r>
              <a:rPr lang="en-US" sz="2200" dirty="0"/>
              <a:t>: Cocaine, Heroin, Methamphetamine, LSD, Ecstasy.</a:t>
            </a:r>
          </a:p>
          <a:p>
            <a:r>
              <a:rPr lang="en-US" sz="2200" b="1" dirty="0"/>
              <a:t> Alcohol Abuse</a:t>
            </a:r>
          </a:p>
          <a:p>
            <a:pPr>
              <a:buFont typeface="Arial" panose="020B0604020202020204" pitchFamily="34" charset="0"/>
              <a:buChar char="•"/>
            </a:pPr>
            <a:r>
              <a:rPr lang="en-US" sz="2200" dirty="0"/>
              <a:t>Excessive drinking leading to dependence and health problems.</a:t>
            </a:r>
          </a:p>
          <a:p>
            <a:pPr>
              <a:buFont typeface="Arial" panose="020B0604020202020204" pitchFamily="34" charset="0"/>
              <a:buChar char="•"/>
            </a:pPr>
            <a:r>
              <a:rPr lang="en-US" sz="2200" dirty="0"/>
              <a:t>Can result in liver disease, addiction, and impaired judgment.</a:t>
            </a:r>
          </a:p>
          <a:p>
            <a:r>
              <a:rPr lang="en-US" sz="2200" b="1" dirty="0"/>
              <a:t> Tobacco/Nicotine Abuse</a:t>
            </a:r>
          </a:p>
          <a:p>
            <a:pPr>
              <a:buFont typeface="Arial" panose="020B0604020202020204" pitchFamily="34" charset="0"/>
              <a:buChar char="•"/>
            </a:pPr>
            <a:r>
              <a:rPr lang="en-US" sz="2200" dirty="0"/>
              <a:t>Smoking cigarettes, vaping, or using chewing tobacco.</a:t>
            </a:r>
          </a:p>
          <a:p>
            <a:pPr>
              <a:buFont typeface="Arial" panose="020B0604020202020204" pitchFamily="34" charset="0"/>
              <a:buChar char="•"/>
            </a:pPr>
            <a:r>
              <a:rPr lang="en-US" sz="2200" dirty="0"/>
              <a:t>Leads to lung disease, heart problems, and addiction.</a:t>
            </a:r>
          </a:p>
          <a:p>
            <a:endParaRPr sz="22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120000">
        <p15:prstTrans prst="airplane"/>
      </p:transition>
    </mc:Choice>
    <mc:Fallback xmlns="">
      <p:transition spd="slow" advClick="0" advTm="120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latin typeface="Arial Black" panose="020B0A04020102020204" pitchFamily="34" charset="0"/>
              </a:rPr>
              <a:t>Short-term Effects</a:t>
            </a:r>
            <a:r>
              <a:rPr lang="en-US" dirty="0">
                <a:latin typeface="Arial Black" panose="020B0A04020102020204" pitchFamily="34" charset="0"/>
              </a:rPr>
              <a:t> Of Drug Abuse</a:t>
            </a:r>
            <a:endParaRPr dirty="0">
              <a:latin typeface="Arial Black" panose="020B0A04020102020204" pitchFamily="34" charset="0"/>
            </a:endParaRPr>
          </a:p>
        </p:txBody>
      </p:sp>
      <p:sp>
        <p:nvSpPr>
          <p:cNvPr id="3" name="Content Placeholder 2"/>
          <p:cNvSpPr>
            <a:spLocks noGrp="1"/>
          </p:cNvSpPr>
          <p:nvPr>
            <p:ph idx="1"/>
          </p:nvPr>
        </p:nvSpPr>
        <p:spPr>
          <a:xfrm>
            <a:off x="457200" y="1600200"/>
            <a:ext cx="8229600" cy="4983162"/>
          </a:xfrm>
        </p:spPr>
        <p:txBody>
          <a:bodyPr>
            <a:normAutofit fontScale="70000" lnSpcReduction="20000"/>
          </a:bodyPr>
          <a:lstStyle/>
          <a:p>
            <a:r>
              <a:rPr lang="en-US" dirty="0"/>
              <a:t>Drug abuse can have immediate and dangerous effects on the body and mind. The severity of these effects depends on the type of drug, dosage, and individual factors.</a:t>
            </a:r>
          </a:p>
          <a:p>
            <a:r>
              <a:rPr lang="en-US" b="1" dirty="0"/>
              <a:t>1. Physical Effects:</a:t>
            </a:r>
          </a:p>
          <a:p>
            <a:pPr>
              <a:buFont typeface="Arial" panose="020B0604020202020204" pitchFamily="34" charset="0"/>
              <a:buChar char="•"/>
            </a:pPr>
            <a:r>
              <a:rPr lang="en-US" b="1" dirty="0"/>
              <a:t>Increased Heart Rate &amp; Blood Pressure.</a:t>
            </a:r>
            <a:endParaRPr lang="en-US" dirty="0"/>
          </a:p>
          <a:p>
            <a:pPr>
              <a:buFont typeface="Arial" panose="020B0604020202020204" pitchFamily="34" charset="0"/>
              <a:buChar char="•"/>
            </a:pPr>
            <a:r>
              <a:rPr lang="en-US" b="1" dirty="0"/>
              <a:t>Nausea &amp; Vomiting.</a:t>
            </a:r>
            <a:endParaRPr lang="en-US" dirty="0"/>
          </a:p>
          <a:p>
            <a:pPr>
              <a:buFont typeface="Arial" panose="020B0604020202020204" pitchFamily="34" charset="0"/>
              <a:buChar char="•"/>
            </a:pPr>
            <a:r>
              <a:rPr lang="en-US" b="1" dirty="0"/>
              <a:t>Drowsiness or Fatigue.</a:t>
            </a:r>
            <a:endParaRPr lang="en-US" dirty="0"/>
          </a:p>
          <a:p>
            <a:pPr>
              <a:buFont typeface="Arial" panose="020B0604020202020204" pitchFamily="34" charset="0"/>
              <a:buChar char="•"/>
            </a:pPr>
            <a:r>
              <a:rPr lang="en-US" b="1" dirty="0"/>
              <a:t>Loss of Coordination</a:t>
            </a:r>
            <a:r>
              <a:rPr lang="en-US" dirty="0"/>
              <a:t>.</a:t>
            </a:r>
          </a:p>
          <a:p>
            <a:pPr>
              <a:buFont typeface="Arial" panose="020B0604020202020204" pitchFamily="34" charset="0"/>
              <a:buChar char="•"/>
            </a:pPr>
            <a:r>
              <a:rPr lang="en-US" b="1" dirty="0"/>
              <a:t>Overdose Risks</a:t>
            </a:r>
            <a:r>
              <a:rPr lang="en-US" dirty="0"/>
              <a:t>.</a:t>
            </a:r>
          </a:p>
          <a:p>
            <a:r>
              <a:rPr lang="en-US" b="1" dirty="0"/>
              <a:t>2. Mental &amp; Psychological Effects:</a:t>
            </a:r>
          </a:p>
          <a:p>
            <a:pPr>
              <a:buFont typeface="Arial" panose="020B0604020202020204" pitchFamily="34" charset="0"/>
              <a:buChar char="•"/>
            </a:pPr>
            <a:r>
              <a:rPr lang="en-US" b="1" dirty="0"/>
              <a:t>Euphoria (Feeling High)</a:t>
            </a:r>
            <a:r>
              <a:rPr lang="en-US" dirty="0"/>
              <a:t> </a:t>
            </a:r>
          </a:p>
          <a:p>
            <a:pPr>
              <a:buFont typeface="Arial" panose="020B0604020202020204" pitchFamily="34" charset="0"/>
              <a:buChar char="•"/>
            </a:pPr>
            <a:r>
              <a:rPr lang="en-US" b="1" dirty="0"/>
              <a:t>Confusion &amp; Poor Judgment</a:t>
            </a:r>
            <a:r>
              <a:rPr lang="en-US" dirty="0"/>
              <a:t>.</a:t>
            </a:r>
          </a:p>
          <a:p>
            <a:pPr>
              <a:buFont typeface="Arial" panose="020B0604020202020204" pitchFamily="34" charset="0"/>
              <a:buChar char="•"/>
            </a:pPr>
            <a:r>
              <a:rPr lang="en-US" b="1" dirty="0"/>
              <a:t>Anxiety &amp; Panic Attacks</a:t>
            </a:r>
            <a:r>
              <a:rPr lang="en-US" dirty="0"/>
              <a:t>.</a:t>
            </a:r>
          </a:p>
          <a:p>
            <a:pPr>
              <a:buFont typeface="Arial" panose="020B0604020202020204" pitchFamily="34" charset="0"/>
              <a:buChar char="•"/>
            </a:pPr>
            <a:r>
              <a:rPr lang="en-US" b="1" dirty="0"/>
              <a:t>Hallucinations &amp; Paranoia</a:t>
            </a:r>
            <a:r>
              <a:rPr lang="en-US" dirty="0"/>
              <a:t>.</a:t>
            </a:r>
          </a:p>
          <a:p>
            <a:pPr>
              <a:buFont typeface="Arial" panose="020B0604020202020204" pitchFamily="34" charset="0"/>
              <a:buChar char="•"/>
            </a:pPr>
            <a:r>
              <a:rPr lang="en-US" b="1" dirty="0"/>
              <a:t>Memory &amp; Concentration Problems</a:t>
            </a:r>
            <a:r>
              <a:rPr lang="en-US" dirty="0"/>
              <a:t>.</a:t>
            </a:r>
          </a:p>
          <a:p>
            <a:pPr marL="0" indent="0">
              <a:buNone/>
            </a:pPr>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120000">
        <p15:prstTrans prst="prestige"/>
        <p:sndAc>
          <p:stSnd>
            <p:snd r:embed="rId2" name="bomb.wav"/>
          </p:stSnd>
        </p:sndAc>
      </p:transition>
    </mc:Choice>
    <mc:Fallback xmlns="">
      <p:transition spd="slow" advClick="0" advTm="120000">
        <p:fade/>
        <p:sndAc>
          <p:stSnd>
            <p:snd r:embed="rId3" name="bomb.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Arial Black" panose="020B0A04020102020204" pitchFamily="34" charset="0"/>
              </a:rPr>
              <a:t>Long-term Health Effects</a:t>
            </a:r>
          </a:p>
        </p:txBody>
      </p:sp>
      <p:sp>
        <p:nvSpPr>
          <p:cNvPr id="3" name="Content Placeholder 2"/>
          <p:cNvSpPr>
            <a:spLocks noGrp="1"/>
          </p:cNvSpPr>
          <p:nvPr>
            <p:ph idx="1"/>
          </p:nvPr>
        </p:nvSpPr>
        <p:spPr/>
        <p:txBody>
          <a:bodyPr>
            <a:normAutofit/>
          </a:bodyPr>
          <a:lstStyle/>
          <a:p>
            <a:r>
              <a:rPr lang="en-US" b="1" dirty="0"/>
              <a:t>1. Physical Health Effects</a:t>
            </a:r>
          </a:p>
          <a:p>
            <a:pPr>
              <a:buFont typeface="Arial" panose="020B0604020202020204" pitchFamily="34" charset="0"/>
              <a:buChar char="•"/>
            </a:pPr>
            <a:r>
              <a:rPr lang="en-US" b="1" dirty="0"/>
              <a:t>Organ Damage</a:t>
            </a:r>
            <a:r>
              <a:rPr lang="en-US" dirty="0"/>
              <a:t> </a:t>
            </a:r>
          </a:p>
          <a:p>
            <a:pPr>
              <a:buFont typeface="Arial" panose="020B0604020202020204" pitchFamily="34" charset="0"/>
              <a:buChar char="•"/>
            </a:pPr>
            <a:r>
              <a:rPr lang="en-US" b="1" dirty="0"/>
              <a:t>Heart Problems</a:t>
            </a:r>
            <a:endParaRPr lang="en-US" dirty="0"/>
          </a:p>
          <a:p>
            <a:pPr>
              <a:buFont typeface="Arial" panose="020B0604020202020204" pitchFamily="34" charset="0"/>
              <a:buChar char="•"/>
            </a:pPr>
            <a:r>
              <a:rPr lang="en-US" b="1" dirty="0"/>
              <a:t>Weakened Immune System</a:t>
            </a:r>
            <a:endParaRPr lang="en-US" dirty="0"/>
          </a:p>
          <a:p>
            <a:pPr>
              <a:buFont typeface="Arial" panose="020B0604020202020204" pitchFamily="34" charset="0"/>
              <a:buChar char="•"/>
            </a:pPr>
            <a:r>
              <a:rPr lang="en-US" b="1" dirty="0"/>
              <a:t>Respiratory Issues</a:t>
            </a:r>
            <a:r>
              <a:rPr lang="en-US" dirty="0"/>
              <a:t> </a:t>
            </a:r>
          </a:p>
          <a:p>
            <a:pPr>
              <a:buFont typeface="Arial" panose="020B0604020202020204" pitchFamily="34" charset="0"/>
              <a:buChar char="•"/>
            </a:pPr>
            <a:r>
              <a:rPr lang="en-US" b="1" dirty="0"/>
              <a:t>Weight Loss &amp; Malnutrition</a:t>
            </a:r>
            <a:endParaRPr lang="en-US" dirty="0"/>
          </a:p>
          <a:p>
            <a:pPr marL="0" indent="0">
              <a:buNone/>
            </a:pPr>
            <a:endParaRPr dirty="0"/>
          </a:p>
        </p:txBody>
      </p:sp>
    </p:spTree>
  </p:cSld>
  <p:clrMapOvr>
    <a:masterClrMapping/>
  </p:clrMapOvr>
  <mc:AlternateContent xmlns:mc="http://schemas.openxmlformats.org/markup-compatibility/2006" xmlns:p14="http://schemas.microsoft.com/office/powerpoint/2010/main">
    <mc:Choice Requires="p14">
      <p:transition spd="slow" p14:dur="2000" advClick="0" advTm="120000">
        <p:blinds dir="vert"/>
        <p:sndAc>
          <p:stSnd>
            <p:snd r:embed="rId2" name="breeze.wav"/>
          </p:stSnd>
        </p:sndAc>
      </p:transition>
    </mc:Choice>
    <mc:Fallback xmlns="">
      <p:transition spd="slow" advClick="0" advTm="120000">
        <p:blinds dir="vert"/>
        <p:sndAc>
          <p:stSnd>
            <p:snd r:embed="rId3" name="breeze.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latin typeface="Arial Black" panose="020B0A04020102020204" pitchFamily="34" charset="0"/>
              </a:rPr>
              <a:t>Social &amp; Economic Impact</a:t>
            </a:r>
          </a:p>
        </p:txBody>
      </p:sp>
      <p:sp>
        <p:nvSpPr>
          <p:cNvPr id="3" name="Content Placeholder 2"/>
          <p:cNvSpPr>
            <a:spLocks noGrp="1"/>
          </p:cNvSpPr>
          <p:nvPr>
            <p:ph idx="1"/>
          </p:nvPr>
        </p:nvSpPr>
        <p:spPr/>
        <p:txBody>
          <a:bodyPr/>
          <a:lstStyle/>
          <a:p>
            <a:r>
              <a:rPr dirty="0"/>
              <a:t>Strained relationships, job loss, and financial burdens.</a:t>
            </a:r>
            <a:endParaRPr lang="en-US" dirty="0"/>
          </a:p>
          <a:p>
            <a:r>
              <a:rPr lang="en-US" dirty="0"/>
              <a:t>Family Breakdown</a:t>
            </a:r>
          </a:p>
          <a:p>
            <a:r>
              <a:rPr lang="en-US" dirty="0"/>
              <a:t>Crime and Violence</a:t>
            </a:r>
          </a:p>
          <a:p>
            <a:r>
              <a:rPr lang="en-US" dirty="0"/>
              <a:t>Decline in Workplace Productivity</a:t>
            </a:r>
          </a:p>
          <a:p>
            <a:r>
              <a:rPr lang="en-US" dirty="0"/>
              <a:t>Homelessness and Social Isolation</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advClick="0" advTm="120000">
        <p14:vortex dir="r"/>
      </p:transition>
    </mc:Choice>
    <mc:Fallback xmlns="">
      <p:transition spd="slow" advClick="0" advTm="120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Arial Black" panose="020B0A04020102020204" pitchFamily="34" charset="0"/>
              </a:rPr>
              <a:t>Addiction &amp; Dependency</a:t>
            </a:r>
          </a:p>
        </p:txBody>
      </p:sp>
      <p:sp>
        <p:nvSpPr>
          <p:cNvPr id="3" name="Content Placeholder 2"/>
          <p:cNvSpPr>
            <a:spLocks noGrp="1"/>
          </p:cNvSpPr>
          <p:nvPr>
            <p:ph idx="1"/>
          </p:nvPr>
        </p:nvSpPr>
        <p:spPr/>
        <p:txBody>
          <a:bodyPr>
            <a:normAutofit fontScale="92500" lnSpcReduction="10000"/>
          </a:bodyPr>
          <a:lstStyle/>
          <a:p>
            <a:r>
              <a:rPr lang="en-US" dirty="0"/>
              <a:t>Addiction and dependence are terms often used interchangeably, but they refer to distinct aspects of substance use disorders.</a:t>
            </a:r>
          </a:p>
          <a:p>
            <a:r>
              <a:rPr lang="en-US" b="1" dirty="0"/>
              <a:t>Dependence</a:t>
            </a:r>
            <a:r>
              <a:rPr lang="en-US" dirty="0"/>
              <a:t> is a physical condition where the body adapts to a drug, leading to tolerance (requiring more of the substance to achieve the same effect) and withdrawal symptoms if the substance is reduced or stopped. This can occur with both prescribed medications and illicit drugs.</a:t>
            </a:r>
          </a:p>
          <a:p>
            <a:pPr marL="0" indent="0">
              <a:buNone/>
            </a:pPr>
            <a:endParaRPr dirty="0"/>
          </a:p>
        </p:txBody>
      </p:sp>
    </p:spTree>
  </p:cSld>
  <p:clrMapOvr>
    <a:masterClrMapping/>
  </p:clrMapOvr>
  <mc:AlternateContent xmlns:mc="http://schemas.openxmlformats.org/markup-compatibility/2006" xmlns:p14="http://schemas.microsoft.com/office/powerpoint/2010/main">
    <mc:Choice Requires="p14">
      <p:transition spd="slow" p14:dur="2000" advClick="0" advTm="120000">
        <p14:shred/>
      </p:transition>
    </mc:Choice>
    <mc:Fallback xmlns="">
      <p:transition spd="slow" advClick="0" advTm="120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Arial Black" panose="020B0A04020102020204" pitchFamily="34" charset="0"/>
              </a:rPr>
              <a:t>Prevention Strategies</a:t>
            </a:r>
          </a:p>
        </p:txBody>
      </p:sp>
      <p:sp>
        <p:nvSpPr>
          <p:cNvPr id="3" name="Content Placeholder 2"/>
          <p:cNvSpPr>
            <a:spLocks noGrp="1"/>
          </p:cNvSpPr>
          <p:nvPr>
            <p:ph idx="1"/>
          </p:nvPr>
        </p:nvSpPr>
        <p:spPr/>
        <p:txBody>
          <a:bodyPr/>
          <a:lstStyle/>
          <a:p>
            <a:r>
              <a:rPr lang="en-US" dirty="0"/>
              <a:t>Education and Awareness</a:t>
            </a:r>
          </a:p>
          <a:p>
            <a:r>
              <a:rPr lang="en-US" dirty="0"/>
              <a:t>Strengthening Family Bonds</a:t>
            </a:r>
          </a:p>
          <a:p>
            <a:r>
              <a:rPr lang="en-US" dirty="0"/>
              <a:t>Community Engagement</a:t>
            </a:r>
          </a:p>
          <a:p>
            <a:r>
              <a:rPr lang="en-US" dirty="0"/>
              <a:t>Policy and Environmental Approaches</a:t>
            </a:r>
          </a:p>
          <a:p>
            <a:r>
              <a:rPr lang="en-US" b="1" dirty="0"/>
              <a:t>Early Intervention and Support Services</a:t>
            </a:r>
          </a:p>
          <a:p>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120000">
        <p15:prstTrans prst="crush"/>
      </p:transition>
    </mc:Choice>
    <mc:Fallback xmlns="">
      <p:transition spd="slow" advClick="0" advTm="120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Arial Black" panose="020B0A04020102020204" pitchFamily="34" charset="0"/>
              </a:rPr>
              <a:t>Treatment &amp; Recovery</a:t>
            </a:r>
          </a:p>
        </p:txBody>
      </p:sp>
      <p:sp>
        <p:nvSpPr>
          <p:cNvPr id="3" name="Content Placeholder 2"/>
          <p:cNvSpPr>
            <a:spLocks noGrp="1"/>
          </p:cNvSpPr>
          <p:nvPr>
            <p:ph idx="1"/>
          </p:nvPr>
        </p:nvSpPr>
        <p:spPr/>
        <p:txBody>
          <a:bodyPr/>
          <a:lstStyle/>
          <a:p>
            <a:r>
              <a:rPr dirty="0"/>
              <a:t>Rehabilitation centers</a:t>
            </a:r>
            <a:endParaRPr lang="en-US" dirty="0"/>
          </a:p>
          <a:p>
            <a:r>
              <a:rPr dirty="0"/>
              <a:t>therapy, and community support.</a:t>
            </a:r>
            <a:endParaRPr lang="en-US" dirty="0"/>
          </a:p>
          <a:p>
            <a:r>
              <a:rPr lang="en-US" dirty="0"/>
              <a:t>Detoxification </a:t>
            </a:r>
          </a:p>
          <a:p>
            <a:r>
              <a:rPr lang="en-US" dirty="0"/>
              <a:t>Medication-Assisted Treatment </a:t>
            </a:r>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120000">
        <p15:prstTrans prst="drape"/>
      </p:transition>
    </mc:Choice>
    <mc:Fallback xmlns="">
      <p:transition spd="slow" advClick="0" advTm="120000">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492</Words>
  <Application>Microsoft Office PowerPoint</Application>
  <PresentationFormat>On-screen Show (4:3)</PresentationFormat>
  <Paragraphs>64</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Arial Black</vt:lpstr>
      <vt:lpstr>Calibri</vt:lpstr>
      <vt:lpstr>Office Theme</vt:lpstr>
      <vt:lpstr>The Dangers and Solutions of Drug Abuse</vt:lpstr>
      <vt:lpstr>Introduction</vt:lpstr>
      <vt:lpstr>Types of Drugs Abused</vt:lpstr>
      <vt:lpstr>Short-term Effects Of Drug Abuse</vt:lpstr>
      <vt:lpstr>Long-term Health Effects</vt:lpstr>
      <vt:lpstr>Social &amp; Economic Impact</vt:lpstr>
      <vt:lpstr>Addiction &amp; Dependency</vt:lpstr>
      <vt:lpstr>Prevention Strategies</vt:lpstr>
      <vt:lpstr>Treatment &amp; Recovery</vt:lpstr>
      <vt:lpstr>Conclusion &amp; Call to Action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Emmanuel Udofot</cp:lastModifiedBy>
  <cp:revision>11</cp:revision>
  <dcterms:created xsi:type="dcterms:W3CDTF">2013-01-27T09:14:16Z</dcterms:created>
  <dcterms:modified xsi:type="dcterms:W3CDTF">2025-02-06T21:45:59Z</dcterms:modified>
  <cp:category/>
</cp:coreProperties>
</file>