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3A23-32C4-3E60-EBD5-9176F0F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201FC-1EEE-5869-5150-E5BDE35BB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511D9-17DC-9AB8-E1E4-316BB3AE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45377-BB25-B00A-EA30-9C2EC04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851B0-0219-ACCC-605C-46F9372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D4C21-A380-6246-EB3B-F066965B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369AB-A22A-AE56-1AEC-2BF9404E9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CF576-0D8B-31A0-982A-12C6410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78F2F-27A5-7CBD-CCF9-0F2A94BD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B234B-A556-F1DD-9B6B-D8FA3585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25F46-4344-FC51-1140-2B6E837E6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CE7F-AA3C-80B9-BCE1-FE934770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53EB2-CD51-497C-AC65-65975864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85585-9373-6FB6-3FEB-6B1B15E8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EA487-6D09-D248-5E4B-A6C85ED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2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8086E-FF95-099E-43F6-10C46CE8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DBF6A-4EC3-CB5F-D356-69E36951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D803B-2737-D328-DD80-2EC1DC89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5124F-FE56-5C17-CF1F-98CEB21B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1EEE4-3CE0-214B-1EFA-ECF81F3E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B48AE-4442-BF8D-D38E-392154E8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A4D0-2E10-0435-6283-970E3D9D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E421-A7FC-064D-1453-828ACB65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87A2E-F202-B1B3-5D80-1FDBA7A7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FD79A-1DFE-7183-4BA3-ED5B9397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4700-057D-A931-FD4A-A1AC0EC5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7DC09-2D62-88F0-33EF-F9DC94336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08361-04B4-7375-D7D1-2E2849D4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03FA-C12D-6160-14B0-1854247B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091EE-3AA9-A7AE-8C81-4254D6F5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B816D-F54D-8938-2C8D-59050CE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20BAC-6423-926D-27F3-3471F955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F5466-5824-7E94-959E-C88B9986E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9BB72-735C-6591-9D8A-B0B03ADD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CBF868-7F64-6088-9F9E-1C20A83A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61E8E0-43E0-77F8-FC1B-7C277295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F540B6-AB26-1B4E-CB2E-827C815F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8BB794-FD04-1A60-3A60-AE91E2E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BA2A9C-A9AB-7080-E8DE-BEFF0896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23A4-4B60-A118-172B-3155B30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221C7-77CF-3E7E-8CCC-3255999C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41461-CD05-3AAA-9437-C06DA309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D0ED6-C66A-202A-4D54-CF551C6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5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1BEDE-145B-F385-7DA6-6132A1F3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C6B935-5001-184E-FE89-2800DBA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C8E5ED-2D59-BB0F-C0CF-4B25DE85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3AE8-B3FD-9583-25C1-E042722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8988C-6B77-E241-B6D8-C09C1D05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979A0-B9FA-4F78-7809-1C1EC58A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1D52B-7C41-503E-2F7E-CD27F9B6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05F0B-0610-D06D-667B-67C9FF3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CA345-0FC1-BD30-03F4-5BBA7555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5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CF505-D0F2-35F5-2B88-97F1C6F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CC8A32-7FB0-AADE-0FD0-D329AD226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F91EF-103B-2429-7DDA-3A3CA4A2E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43625-4E0C-8BEB-F5DA-6318FA3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8B7C4-6DAA-6C3C-B533-26BFA8F2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AAE29-7E8D-DE5C-F2E9-68F7AA06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97E4A-054D-C143-2BC8-C84B030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B3789-9B7D-E7CF-2AD2-C3303405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97FF3-B490-D669-0EBB-E94F2E3FF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5152B-6E92-4A81-848B-FF22307E3250}" type="datetimeFigureOut">
              <a:rPr lang="ko-KR" altLang="en-US" smtClean="0"/>
              <a:t>25-06-24(Tue)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7A09B-35B5-1816-BE60-106A2C42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1BE0A-4D68-BB57-4AF7-228475C7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E8979-32D0-4D57-BDE5-FD5F503D8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1CCEEEA0-3633-ADF5-145A-C84057D5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5198"/>
            <a:ext cx="6502400" cy="221858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40510B4-F896-CD17-D980-6256BBAF7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59" y="4199126"/>
            <a:ext cx="5998412" cy="2044655"/>
          </a:xfrm>
          <a:prstGeom prst="rect">
            <a:avLst/>
          </a:prstGeom>
        </p:spPr>
      </p:pic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56CCD81C-AB93-D554-05B3-3A6941D83FE4}"/>
              </a:ext>
            </a:extLst>
          </p:cNvPr>
          <p:cNvSpPr/>
          <p:nvPr/>
        </p:nvSpPr>
        <p:spPr>
          <a:xfrm flipH="1">
            <a:off x="1036926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우수제품여부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ko-KR" altLang="en-US" sz="700" b="1" dirty="0" err="1">
                <a:solidFill>
                  <a:srgbClr val="FF0000"/>
                </a:solidFill>
              </a:rPr>
              <a:t>exclcProdctYn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4383A5F3-DC13-DF53-12F3-63F4E272D02E}"/>
              </a:ext>
            </a:extLst>
          </p:cNvPr>
          <p:cNvSpPr/>
          <p:nvPr/>
        </p:nvSpPr>
        <p:spPr>
          <a:xfrm flipH="1">
            <a:off x="2700366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수요기관명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ko-KR" altLang="en-US" sz="700" b="1" dirty="0" err="1">
                <a:solidFill>
                  <a:srgbClr val="FF0000"/>
                </a:solidFill>
              </a:rPr>
              <a:t>dminsttNm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B3EDFA83-42A5-0677-842D-5753C7F56A85}"/>
              </a:ext>
            </a:extLst>
          </p:cNvPr>
          <p:cNvSpPr/>
          <p:nvPr/>
        </p:nvSpPr>
        <p:spPr>
          <a:xfrm flipH="1">
            <a:off x="4259320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업체명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corpNm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DA320041-CDE2-6105-0772-7BDA66B95A3D}"/>
              </a:ext>
            </a:extLst>
          </p:cNvPr>
          <p:cNvSpPr/>
          <p:nvPr/>
        </p:nvSpPr>
        <p:spPr>
          <a:xfrm flipH="1">
            <a:off x="5506071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품명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prdctClsfcNoNm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69CA3D68-C6DB-A937-D082-E479866C1FA0}"/>
              </a:ext>
            </a:extLst>
          </p:cNvPr>
          <p:cNvSpPr/>
          <p:nvPr/>
        </p:nvSpPr>
        <p:spPr>
          <a:xfrm flipH="1">
            <a:off x="6944216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물품식별번호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prdctIdntNo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9" name="말풍선: 사각형 48">
            <a:extLst>
              <a:ext uri="{FF2B5EF4-FFF2-40B4-BE49-F238E27FC236}">
                <a16:creationId xmlns:a16="http://schemas.microsoft.com/office/drawing/2014/main" id="{67692978-1331-4D8B-9566-80765DEE7424}"/>
              </a:ext>
            </a:extLst>
          </p:cNvPr>
          <p:cNvSpPr/>
          <p:nvPr/>
        </p:nvSpPr>
        <p:spPr>
          <a:xfrm flipH="1">
            <a:off x="8410986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증감수량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incdecQty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830600E6-06DB-9910-EDFA-A0DC5E7A4D5F}"/>
              </a:ext>
            </a:extLst>
          </p:cNvPr>
          <p:cNvSpPr/>
          <p:nvPr/>
        </p:nvSpPr>
        <p:spPr>
          <a:xfrm flipH="1">
            <a:off x="9816811" y="3460999"/>
            <a:ext cx="849024" cy="307777"/>
          </a:xfrm>
          <a:prstGeom prst="wedgeRectCallout">
            <a:avLst>
              <a:gd name="adj1" fmla="val -44629"/>
              <a:gd name="adj2" fmla="val -10070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증감금액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incdecAmt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DBE14E66-4053-3766-4C85-205764BDAE45}"/>
              </a:ext>
            </a:extLst>
          </p:cNvPr>
          <p:cNvSpPr/>
          <p:nvPr/>
        </p:nvSpPr>
        <p:spPr>
          <a:xfrm flipH="1">
            <a:off x="1706363" y="251963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납품요구접수일자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dlvrReqRcptDate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BD2C8E79-17D5-2F14-0349-865352A5AF68}"/>
              </a:ext>
            </a:extLst>
          </p:cNvPr>
          <p:cNvSpPr/>
          <p:nvPr/>
        </p:nvSpPr>
        <p:spPr>
          <a:xfrm flipH="1">
            <a:off x="3410296" y="251963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수요기관지역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dminsttRgnNm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8B4BF2A-D5CF-D97C-1A6F-CC75ECB8FFE5}"/>
              </a:ext>
            </a:extLst>
          </p:cNvPr>
          <p:cNvSpPr/>
          <p:nvPr/>
        </p:nvSpPr>
        <p:spPr>
          <a:xfrm flipH="1">
            <a:off x="4800932" y="251963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rgbClr val="FF0000"/>
                </a:solidFill>
              </a:rPr>
              <a:t>납품요구건명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dlvrReqNm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id="{32F4D97D-5526-50C5-B7D2-546257DF68BF}"/>
              </a:ext>
            </a:extLst>
          </p:cNvPr>
          <p:cNvSpPr/>
          <p:nvPr/>
        </p:nvSpPr>
        <p:spPr>
          <a:xfrm flipH="1">
            <a:off x="6055293" y="2519631"/>
            <a:ext cx="997969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세부품명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dtilPrdctClsfcNoNm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15E72538-B943-ADBD-0D69-96840B48B2D8}"/>
              </a:ext>
            </a:extLst>
          </p:cNvPr>
          <p:cNvSpPr/>
          <p:nvPr/>
        </p:nvSpPr>
        <p:spPr>
          <a:xfrm flipH="1">
            <a:off x="7522289" y="251963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물품규격명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prdctIdntNoNm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6DA3C6E0-6F46-9B86-E800-4263AB99D6E0}"/>
              </a:ext>
            </a:extLst>
          </p:cNvPr>
          <p:cNvSpPr/>
          <p:nvPr/>
        </p:nvSpPr>
        <p:spPr>
          <a:xfrm flipH="1">
            <a:off x="8967787" y="2527738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물품단가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prdctUprc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420B85A7-131E-54FC-1544-E4783395D3E3}"/>
              </a:ext>
            </a:extLst>
          </p:cNvPr>
          <p:cNvSpPr/>
          <p:nvPr/>
        </p:nvSpPr>
        <p:spPr>
          <a:xfrm flipH="1">
            <a:off x="10661029" y="2527738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FF0000"/>
                </a:solidFill>
              </a:rPr>
              <a:t>수요기관코드</a:t>
            </a:r>
            <a:br>
              <a:rPr lang="en-US" altLang="ko-KR" sz="700" b="1" dirty="0">
                <a:solidFill>
                  <a:srgbClr val="FF0000"/>
                </a:solidFill>
              </a:rPr>
            </a:br>
            <a:r>
              <a:rPr lang="en-US" altLang="ko-KR" sz="700" b="1" dirty="0" err="1">
                <a:solidFill>
                  <a:srgbClr val="FF0000"/>
                </a:solidFill>
              </a:rPr>
              <a:t>dminsttCd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98AEB5BE-27C9-81F4-5FD0-F2E9EBB7DE6A}"/>
              </a:ext>
            </a:extLst>
          </p:cNvPr>
          <p:cNvSpPr/>
          <p:nvPr/>
        </p:nvSpPr>
        <p:spPr>
          <a:xfrm flipH="1">
            <a:off x="1607303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납품요구접수일자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dlvrReqRcptDate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AA302C41-8D32-7F44-0989-75C1561A9804}"/>
              </a:ext>
            </a:extLst>
          </p:cNvPr>
          <p:cNvSpPr/>
          <p:nvPr/>
        </p:nvSpPr>
        <p:spPr>
          <a:xfrm flipH="1">
            <a:off x="2826688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납품일자종료일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dlvrTmlmtDate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11C5A384-3F37-A4DB-97AA-FB6C48077DFD}"/>
              </a:ext>
            </a:extLst>
          </p:cNvPr>
          <p:cNvSpPr/>
          <p:nvPr/>
        </p:nvSpPr>
        <p:spPr>
          <a:xfrm flipH="1">
            <a:off x="5364148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품명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prdctClsfcNoNm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19985BC-EF16-38D7-3175-20AD185F8107}"/>
              </a:ext>
            </a:extLst>
          </p:cNvPr>
          <p:cNvSpPr/>
          <p:nvPr/>
        </p:nvSpPr>
        <p:spPr>
          <a:xfrm flipH="1">
            <a:off x="6857668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품명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prdctClsfcNoNm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493EA2EC-28A1-D17B-DF46-2F84FB124722}"/>
              </a:ext>
            </a:extLst>
          </p:cNvPr>
          <p:cNvSpPr/>
          <p:nvPr/>
        </p:nvSpPr>
        <p:spPr>
          <a:xfrm flipH="1">
            <a:off x="8371313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지역 </a:t>
            </a:r>
            <a: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업체</a:t>
            </a:r>
            <a: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rgnNm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말풍선: 사각형 62">
            <a:extLst>
              <a:ext uri="{FF2B5EF4-FFF2-40B4-BE49-F238E27FC236}">
                <a16:creationId xmlns:a16="http://schemas.microsoft.com/office/drawing/2014/main" id="{7C895BE1-4CCB-2FC8-7F3D-5FA30F10BF7E}"/>
              </a:ext>
            </a:extLst>
          </p:cNvPr>
          <p:cNvSpPr/>
          <p:nvPr/>
        </p:nvSpPr>
        <p:spPr>
          <a:xfrm flipH="1">
            <a:off x="9816811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B235EF34-15B0-590F-609D-825E4C602D00}"/>
              </a:ext>
            </a:extLst>
          </p:cNvPr>
          <p:cNvSpPr/>
          <p:nvPr/>
        </p:nvSpPr>
        <p:spPr>
          <a:xfrm flipH="1">
            <a:off x="2174041" y="1896408"/>
            <a:ext cx="849024" cy="307778"/>
          </a:xfrm>
          <a:prstGeom prst="wedgeRectCallout">
            <a:avLst>
              <a:gd name="adj1" fmla="val 84387"/>
              <a:gd name="adj2" fmla="val 803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업체명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corpNm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700E87F3-ECCA-7E44-18C7-D957D7F4B133}"/>
              </a:ext>
            </a:extLst>
          </p:cNvPr>
          <p:cNvSpPr/>
          <p:nvPr/>
        </p:nvSpPr>
        <p:spPr>
          <a:xfrm flipH="1">
            <a:off x="3478966" y="1896408"/>
            <a:ext cx="849024" cy="307778"/>
          </a:xfrm>
          <a:prstGeom prst="wedgeRectCallout">
            <a:avLst>
              <a:gd name="adj1" fmla="val 84387"/>
              <a:gd name="adj2" fmla="val 803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납품요구건명</a:t>
            </a:r>
            <a:endParaRPr lang="en-US" altLang="ko-KR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dlvrReqNm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1F12778F-1C98-EED3-EBF4-5292C730A860}"/>
              </a:ext>
            </a:extLst>
          </p:cNvPr>
          <p:cNvSpPr/>
          <p:nvPr/>
        </p:nvSpPr>
        <p:spPr>
          <a:xfrm flipH="1">
            <a:off x="4888666" y="1896408"/>
            <a:ext cx="849024" cy="307778"/>
          </a:xfrm>
          <a:prstGeom prst="wedgeRectCallout">
            <a:avLst>
              <a:gd name="adj1" fmla="val 84387"/>
              <a:gd name="adj2" fmla="val 803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업체명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corpNm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D316F9E4-2E49-9606-7BFB-80E7CBAE46BB}"/>
              </a:ext>
            </a:extLst>
          </p:cNvPr>
          <p:cNvSpPr/>
          <p:nvPr/>
        </p:nvSpPr>
        <p:spPr>
          <a:xfrm flipH="1">
            <a:off x="6204238" y="1896408"/>
            <a:ext cx="849024" cy="307778"/>
          </a:xfrm>
          <a:prstGeom prst="wedgeRectCallout">
            <a:avLst>
              <a:gd name="adj1" fmla="val 84387"/>
              <a:gd name="adj2" fmla="val 803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물품규격명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prdctIdntNoNm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091478DC-9E15-9408-8E2C-EB1375C9B152}"/>
              </a:ext>
            </a:extLst>
          </p:cNvPr>
          <p:cNvSpPr/>
          <p:nvPr/>
        </p:nvSpPr>
        <p:spPr>
          <a:xfrm flipH="1">
            <a:off x="8118763" y="1896408"/>
            <a:ext cx="849024" cy="307778"/>
          </a:xfrm>
          <a:prstGeom prst="wedgeRectCallout">
            <a:avLst>
              <a:gd name="adj1" fmla="val 84387"/>
              <a:gd name="adj2" fmla="val 803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우수제품여부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ko-KR" altLang="en-US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exclcProdctYn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7BBB2B8-63B6-3427-491B-BEF68FD04429}"/>
              </a:ext>
            </a:extLst>
          </p:cNvPr>
          <p:cNvSpPr/>
          <p:nvPr/>
        </p:nvSpPr>
        <p:spPr>
          <a:xfrm>
            <a:off x="4259320" y="178904"/>
            <a:ext cx="3447372" cy="40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항목명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배치</a:t>
            </a:r>
          </a:p>
        </p:txBody>
      </p:sp>
    </p:spTree>
    <p:extLst>
      <p:ext uri="{BB962C8B-B14F-4D97-AF65-F5344CB8AC3E}">
        <p14:creationId xmlns:p14="http://schemas.microsoft.com/office/powerpoint/2010/main" val="18416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73BAE-EA15-3843-7BAE-2EAFAE71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9F8035A0-1E25-D9D2-0D71-2E7E34C02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5198"/>
            <a:ext cx="6502400" cy="221858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78862F-C0F8-3461-DFB1-5E9AB2F8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59" y="4199126"/>
            <a:ext cx="5998412" cy="2044655"/>
          </a:xfrm>
          <a:prstGeom prst="rect">
            <a:avLst/>
          </a:prstGeom>
        </p:spPr>
      </p:pic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7B95BC3F-323F-A930-B070-9C30272CE452}"/>
              </a:ext>
            </a:extLst>
          </p:cNvPr>
          <p:cNvSpPr/>
          <p:nvPr/>
        </p:nvSpPr>
        <p:spPr>
          <a:xfrm flipH="1">
            <a:off x="1607303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납품요구접수일자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dlvrReqRcptDate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3434B762-6B64-DB54-FCFE-9F9F1CD27F2A}"/>
              </a:ext>
            </a:extLst>
          </p:cNvPr>
          <p:cNvSpPr/>
          <p:nvPr/>
        </p:nvSpPr>
        <p:spPr>
          <a:xfrm flipH="1">
            <a:off x="2826688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납품일자종료일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dlvrTmlmtDate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B7E78143-4940-726F-1054-028F7EBFCAB4}"/>
              </a:ext>
            </a:extLst>
          </p:cNvPr>
          <p:cNvSpPr/>
          <p:nvPr/>
        </p:nvSpPr>
        <p:spPr>
          <a:xfrm flipH="1">
            <a:off x="5364148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품명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prdctClsfcNoNm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0C415432-A31A-9B55-0678-C74C2DD9DE74}"/>
              </a:ext>
            </a:extLst>
          </p:cNvPr>
          <p:cNvSpPr/>
          <p:nvPr/>
        </p:nvSpPr>
        <p:spPr>
          <a:xfrm flipH="1">
            <a:off x="6857668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품명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prdctClsfcNoNm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0CA24A37-8DF0-1F44-AD0E-84705F5F782F}"/>
              </a:ext>
            </a:extLst>
          </p:cNvPr>
          <p:cNvSpPr/>
          <p:nvPr/>
        </p:nvSpPr>
        <p:spPr>
          <a:xfrm flipH="1">
            <a:off x="8371313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rgbClr val="00B050"/>
                </a:solidFill>
              </a:rPr>
              <a:t>지역 </a:t>
            </a:r>
            <a:r>
              <a:rPr lang="en-US" altLang="ko-KR" sz="700" b="1" dirty="0">
                <a:solidFill>
                  <a:srgbClr val="00B050"/>
                </a:solidFill>
              </a:rPr>
              <a:t>(</a:t>
            </a:r>
            <a:r>
              <a:rPr lang="ko-KR" altLang="en-US" sz="700" b="1" dirty="0">
                <a:solidFill>
                  <a:srgbClr val="00B050"/>
                </a:solidFill>
              </a:rPr>
              <a:t>업체</a:t>
            </a:r>
            <a:r>
              <a:rPr lang="en-US" altLang="ko-KR" sz="700" b="1" dirty="0">
                <a:solidFill>
                  <a:srgbClr val="00B050"/>
                </a:solidFill>
              </a:rPr>
              <a:t>)</a:t>
            </a:r>
            <a:br>
              <a:rPr lang="en-US" altLang="ko-KR" sz="700" b="1" dirty="0">
                <a:solidFill>
                  <a:srgbClr val="00B050"/>
                </a:solidFill>
              </a:rPr>
            </a:br>
            <a:r>
              <a:rPr lang="en-US" altLang="ko-KR" sz="700" b="1" dirty="0" err="1">
                <a:solidFill>
                  <a:srgbClr val="00B050"/>
                </a:solidFill>
              </a:rPr>
              <a:t>rgnNm</a:t>
            </a:r>
            <a:endParaRPr lang="ko-KR" altLang="en-US" sz="700" b="1" dirty="0">
              <a:solidFill>
                <a:srgbClr val="00B050"/>
              </a:solidFill>
            </a:endParaRPr>
          </a:p>
        </p:txBody>
      </p:sp>
      <p:sp>
        <p:nvSpPr>
          <p:cNvPr id="63" name="말풍선: 사각형 62">
            <a:extLst>
              <a:ext uri="{FF2B5EF4-FFF2-40B4-BE49-F238E27FC236}">
                <a16:creationId xmlns:a16="http://schemas.microsoft.com/office/drawing/2014/main" id="{E5B8FE3B-A711-4EBF-A8DE-9413D7B21ACC}"/>
              </a:ext>
            </a:extLst>
          </p:cNvPr>
          <p:cNvSpPr/>
          <p:nvPr/>
        </p:nvSpPr>
        <p:spPr>
          <a:xfrm flipH="1">
            <a:off x="9816811" y="1014064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47B413B7-83FE-6B75-5720-DFEA2C29EB06}"/>
              </a:ext>
            </a:extLst>
          </p:cNvPr>
          <p:cNvSpPr/>
          <p:nvPr/>
        </p:nvSpPr>
        <p:spPr>
          <a:xfrm flipH="1">
            <a:off x="2202616" y="2606594"/>
            <a:ext cx="849024" cy="307778"/>
          </a:xfrm>
          <a:prstGeom prst="wedgeRectCallout">
            <a:avLst>
              <a:gd name="adj1" fmla="val 70924"/>
              <a:gd name="adj2" fmla="val -14557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업체명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corpNm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4B8B984E-7EB4-F6ED-0963-72D3D6FE4A5C}"/>
              </a:ext>
            </a:extLst>
          </p:cNvPr>
          <p:cNvSpPr/>
          <p:nvPr/>
        </p:nvSpPr>
        <p:spPr>
          <a:xfrm flipH="1">
            <a:off x="3507541" y="2606594"/>
            <a:ext cx="849024" cy="307778"/>
          </a:xfrm>
          <a:prstGeom prst="wedgeRectCallout">
            <a:avLst>
              <a:gd name="adj1" fmla="val 69803"/>
              <a:gd name="adj2" fmla="val -14557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납품요구건명</a:t>
            </a:r>
            <a:endParaRPr lang="en-US" altLang="ko-KR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dlvrReqNm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083D007A-399B-C27C-4F0C-23DD47FF12E3}"/>
              </a:ext>
            </a:extLst>
          </p:cNvPr>
          <p:cNvSpPr/>
          <p:nvPr/>
        </p:nvSpPr>
        <p:spPr>
          <a:xfrm flipH="1">
            <a:off x="4917241" y="2606594"/>
            <a:ext cx="849024" cy="307778"/>
          </a:xfrm>
          <a:prstGeom prst="wedgeRectCallout">
            <a:avLst>
              <a:gd name="adj1" fmla="val 67559"/>
              <a:gd name="adj2" fmla="val -14557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업체명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corpNm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EF9302B-6A0F-8221-E3A3-639DF9E6DBCC}"/>
              </a:ext>
            </a:extLst>
          </p:cNvPr>
          <p:cNvSpPr/>
          <p:nvPr/>
        </p:nvSpPr>
        <p:spPr>
          <a:xfrm flipH="1">
            <a:off x="6232813" y="2606594"/>
            <a:ext cx="849024" cy="307778"/>
          </a:xfrm>
          <a:prstGeom prst="wedgeRectCallout">
            <a:avLst>
              <a:gd name="adj1" fmla="val 55218"/>
              <a:gd name="adj2" fmla="val -136294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물품규격명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prdctIdntNoNm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2260B2B2-0260-E712-0851-FF47B8F943DD}"/>
              </a:ext>
            </a:extLst>
          </p:cNvPr>
          <p:cNvSpPr/>
          <p:nvPr/>
        </p:nvSpPr>
        <p:spPr>
          <a:xfrm flipH="1">
            <a:off x="8147338" y="2606594"/>
            <a:ext cx="849024" cy="307778"/>
          </a:xfrm>
          <a:prstGeom prst="wedgeRectCallout">
            <a:avLst>
              <a:gd name="adj1" fmla="val 95606"/>
              <a:gd name="adj2" fmla="val -167242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우수제품여부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ko-KR" altLang="en-US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exclcProdctYn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4A4601-0AA1-4ECE-A1C8-86819AFBD924}"/>
              </a:ext>
            </a:extLst>
          </p:cNvPr>
          <p:cNvSpPr/>
          <p:nvPr/>
        </p:nvSpPr>
        <p:spPr>
          <a:xfrm>
            <a:off x="4230095" y="42751"/>
            <a:ext cx="3447372" cy="40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페이지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0DE23D-94A6-A74B-7E3C-3268267D1F1D}"/>
              </a:ext>
            </a:extLst>
          </p:cNvPr>
          <p:cNvSpPr/>
          <p:nvPr/>
        </p:nvSpPr>
        <p:spPr>
          <a:xfrm>
            <a:off x="2646373" y="675782"/>
            <a:ext cx="1722335" cy="239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기간 필터링용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C96D1-8395-4175-F9E4-13C419D22133}"/>
              </a:ext>
            </a:extLst>
          </p:cNvPr>
          <p:cNvSpPr/>
          <p:nvPr/>
        </p:nvSpPr>
        <p:spPr>
          <a:xfrm>
            <a:off x="1548030" y="614219"/>
            <a:ext cx="3700245" cy="125424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4C4C3-CAA5-19BE-3D6A-7EB796F214BC}"/>
              </a:ext>
            </a:extLst>
          </p:cNvPr>
          <p:cNvSpPr/>
          <p:nvPr/>
        </p:nvSpPr>
        <p:spPr>
          <a:xfrm>
            <a:off x="3361019" y="3792886"/>
            <a:ext cx="7169670" cy="22696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납품요구접수일자 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dlvrReqRcptDate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/ 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납품일자종료일 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dlvrTmlmtDate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사이의 값을 가져와 합산 등 없이 모두 표기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지역명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업체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(</a:t>
            </a:r>
            <a:r>
              <a:rPr lang="en-US" altLang="ko-KR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rgnNm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번째 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에서   </a:t>
            </a:r>
            <a:endParaRPr lang="en-US" altLang="ko-KR" sz="15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사업자번호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cntrctCorpBizno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의 값 과 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번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사업자등록번호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bizno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매칭후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지역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5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rgnNm</a:t>
            </a:r>
            <a:r>
              <a:rPr lang="en-US" altLang="ko-KR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의 값을 가져온다</a:t>
            </a: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5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242F7-E0B4-D0C4-770F-EE37B05C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99C57303-7F0E-3DB1-3703-18DF98F95A7D}"/>
              </a:ext>
            </a:extLst>
          </p:cNvPr>
          <p:cNvSpPr/>
          <p:nvPr/>
        </p:nvSpPr>
        <p:spPr>
          <a:xfrm flipH="1">
            <a:off x="1805702" y="132184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납품요구접수일자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dlvrReqRcptDate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2C8A70A6-8E24-475C-3BEA-FBF1FE0A6572}"/>
              </a:ext>
            </a:extLst>
          </p:cNvPr>
          <p:cNvSpPr/>
          <p:nvPr/>
        </p:nvSpPr>
        <p:spPr>
          <a:xfrm flipH="1">
            <a:off x="5418520" y="132184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B9A9B1D-83DC-2BC2-8461-AC1127A6A971}"/>
              </a:ext>
            </a:extLst>
          </p:cNvPr>
          <p:cNvSpPr/>
          <p:nvPr/>
        </p:nvSpPr>
        <p:spPr>
          <a:xfrm>
            <a:off x="4230095" y="42751"/>
            <a:ext cx="3447372" cy="40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수요기관별 페이지 설명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1DE6E8-8DD8-DE3D-E6AC-754509D37ADE}"/>
              </a:ext>
            </a:extLst>
          </p:cNvPr>
          <p:cNvSpPr/>
          <p:nvPr/>
        </p:nvSpPr>
        <p:spPr>
          <a:xfrm>
            <a:off x="1674823" y="806450"/>
            <a:ext cx="1392227" cy="447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일자에서 연도만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A622D855-6CC4-C8A4-E298-F5760401D2C6}"/>
              </a:ext>
            </a:extLst>
          </p:cNvPr>
          <p:cNvSpPr/>
          <p:nvPr/>
        </p:nvSpPr>
        <p:spPr>
          <a:xfrm flipH="1">
            <a:off x="3442775" y="132184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수요기관지역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dminsttRgnNm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D7E44BCF-D68A-3096-5701-627DADBAB7F3}"/>
              </a:ext>
            </a:extLst>
          </p:cNvPr>
          <p:cNvSpPr/>
          <p:nvPr/>
        </p:nvSpPr>
        <p:spPr>
          <a:xfrm flipH="1">
            <a:off x="10329350" y="242674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수요기관지역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dminsttRgnNm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F88102D0-3DA9-0C1D-BE97-CEA8A72CFA33}"/>
              </a:ext>
            </a:extLst>
          </p:cNvPr>
          <p:cNvSpPr/>
          <p:nvPr/>
        </p:nvSpPr>
        <p:spPr>
          <a:xfrm flipH="1">
            <a:off x="7475691" y="1270601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7D0876A-ACFF-329F-C248-E03DCC66A423}"/>
              </a:ext>
            </a:extLst>
          </p:cNvPr>
          <p:cNvSpPr/>
          <p:nvPr/>
        </p:nvSpPr>
        <p:spPr>
          <a:xfrm flipH="1">
            <a:off x="9451436" y="1270600"/>
            <a:ext cx="849024" cy="307778"/>
          </a:xfrm>
          <a:prstGeom prst="wedgeRectCallout">
            <a:avLst>
              <a:gd name="adj1" fmla="val -43507"/>
              <a:gd name="adj2" fmla="val 100971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우수제품여부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ko-KR" altLang="en-US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exclcProdctYn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4E4D652-BAC1-3F66-FB51-962FEF22CF2E}"/>
              </a:ext>
            </a:extLst>
          </p:cNvPr>
          <p:cNvSpPr/>
          <p:nvPr/>
        </p:nvSpPr>
        <p:spPr>
          <a:xfrm flipH="1">
            <a:off x="1674823" y="2356450"/>
            <a:ext cx="849024" cy="307778"/>
          </a:xfrm>
          <a:prstGeom prst="wedgeRectCallout">
            <a:avLst>
              <a:gd name="adj1" fmla="val -43507"/>
              <a:gd name="adj2" fmla="val 100971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우수제품여부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ko-KR" altLang="en-US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exclcProdctYn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B20A6DC-3C47-0D61-858F-A5D80E595AB9}"/>
              </a:ext>
            </a:extLst>
          </p:cNvPr>
          <p:cNvSpPr/>
          <p:nvPr/>
        </p:nvSpPr>
        <p:spPr>
          <a:xfrm flipH="1">
            <a:off x="3019295" y="2350009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수요기관명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dminsttNm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6E33D9-178F-F621-304B-0FCFB29A9AD6}"/>
              </a:ext>
            </a:extLst>
          </p:cNvPr>
          <p:cNvSpPr/>
          <p:nvPr/>
        </p:nvSpPr>
        <p:spPr>
          <a:xfrm>
            <a:off x="3486758" y="4031679"/>
            <a:ext cx="6899302" cy="207956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납품요구 접수일자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+mn-ea"/>
              </a:rPr>
              <a:t>dlvrReqRcptDate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 )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의 연도만 필터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수요기관명 기준 필터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+mn-ea"/>
              </a:rPr>
              <a:t>dminsttNm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우수제품여부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+mn-ea"/>
              </a:rPr>
              <a:t>exclcProdctYn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필터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증감금액 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+mn-ea"/>
              </a:rPr>
              <a:t>incdecAmt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의 합산을 표기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전년실적은 위의 필터에서 </a:t>
            </a:r>
            <a:r>
              <a:rPr lang="ko-KR" altLang="en-US" sz="1500" dirty="0" err="1">
                <a:solidFill>
                  <a:schemeClr val="tx1"/>
                </a:solidFill>
                <a:latin typeface="+mn-ea"/>
              </a:rPr>
              <a:t>이전년도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 증감금액 의 합산</a:t>
            </a:r>
            <a:endParaRPr lang="en-US" altLang="ko-KR" sz="15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증감률</a:t>
            </a:r>
            <a:r>
              <a:rPr lang="en-US" altLang="ko-KR" sz="1500" dirty="0">
                <a:solidFill>
                  <a:schemeClr val="tx1"/>
                </a:solidFill>
                <a:latin typeface="+mn-ea"/>
              </a:rPr>
              <a:t>(%)</a:t>
            </a:r>
            <a:r>
              <a:rPr lang="ko-KR" altLang="en-US" sz="1500" dirty="0">
                <a:solidFill>
                  <a:schemeClr val="tx1"/>
                </a:solidFill>
                <a:latin typeface="+mn-ea"/>
              </a:rPr>
              <a:t>은 전년실적대비 증감 의 백분율</a:t>
            </a:r>
            <a:br>
              <a:rPr lang="en-US" altLang="ko-KR" sz="1500" dirty="0">
                <a:solidFill>
                  <a:schemeClr val="tx1"/>
                </a:solidFill>
                <a:latin typeface="+mn-ea"/>
              </a:rPr>
            </a:b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286FC4D2-C9FB-A443-5EC5-4B2940E1C681}"/>
              </a:ext>
            </a:extLst>
          </p:cNvPr>
          <p:cNvSpPr/>
          <p:nvPr/>
        </p:nvSpPr>
        <p:spPr>
          <a:xfrm flipH="1">
            <a:off x="5953781" y="2350009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증감금액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incdecAmt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FD79DC34-05F8-9EF7-BF4A-61DBC0DC7B1B}"/>
              </a:ext>
            </a:extLst>
          </p:cNvPr>
          <p:cNvSpPr/>
          <p:nvPr/>
        </p:nvSpPr>
        <p:spPr>
          <a:xfrm flipH="1">
            <a:off x="7252955" y="2350009"/>
            <a:ext cx="849024" cy="307777"/>
          </a:xfrm>
          <a:prstGeom prst="wedgeRectCallout">
            <a:avLst>
              <a:gd name="adj1" fmla="val -54726"/>
              <a:gd name="adj2" fmla="val 81886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증감금액</a:t>
            </a:r>
            <a:br>
              <a:rPr lang="en-US" altLang="ko-KR" sz="7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altLang="ko-KR" sz="7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incdecAmt</a:t>
            </a:r>
            <a:endParaRPr lang="ko-KR" altLang="en-US" sz="7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9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252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 김</dc:creator>
  <cp:lastModifiedBy>한 김</cp:lastModifiedBy>
  <cp:revision>4</cp:revision>
  <dcterms:created xsi:type="dcterms:W3CDTF">2025-06-24T10:15:43Z</dcterms:created>
  <dcterms:modified xsi:type="dcterms:W3CDTF">2025-06-24T11:55:39Z</dcterms:modified>
</cp:coreProperties>
</file>