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60" r:id="rId3"/>
    <p:sldId id="263" r:id="rId4"/>
    <p:sldId id="264" r:id="rId5"/>
    <p:sldId id="265" r:id="rId6"/>
    <p:sldId id="282" r:id="rId7"/>
    <p:sldId id="266" r:id="rId8"/>
    <p:sldId id="267" r:id="rId9"/>
    <p:sldId id="268" r:id="rId10"/>
    <p:sldId id="281" r:id="rId11"/>
    <p:sldId id="269" r:id="rId12"/>
    <p:sldId id="270" r:id="rId13"/>
    <p:sldId id="271" r:id="rId14"/>
    <p:sldId id="272" r:id="rId15"/>
    <p:sldId id="273" r:id="rId16"/>
    <p:sldId id="274" r:id="rId17"/>
    <p:sldId id="275" r:id="rId18"/>
    <p:sldId id="277" r:id="rId19"/>
    <p:sldId id="280" r:id="rId20"/>
    <p:sldId id="278" r:id="rId21"/>
    <p:sldId id="279"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2"/>
    <a:srgbClr val="21386F"/>
    <a:srgbClr val="1C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varScale="1">
        <p:scale>
          <a:sx n="89" d="100"/>
          <a:sy n="89" d="100"/>
        </p:scale>
        <p:origin x="-18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46B14-E28A-45F7-8943-7E5D2825FBD3}" type="datetimeFigureOut">
              <a:rPr lang="ru-RU" smtClean="0"/>
              <a:pPr/>
              <a:t>29.01.17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0CE51-2561-4B49-AF0B-CD20CC7BCFFB}" type="slidenum">
              <a:rPr lang="ru-RU" smtClean="0"/>
              <a:pPr/>
              <a:t>‹#›</a:t>
            </a:fld>
            <a:endParaRPr lang="ru-RU"/>
          </a:p>
        </p:txBody>
      </p:sp>
    </p:spTree>
    <p:extLst>
      <p:ext uri="{BB962C8B-B14F-4D97-AF65-F5344CB8AC3E}">
        <p14:creationId xmlns:p14="http://schemas.microsoft.com/office/powerpoint/2010/main" val="14901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A22F28D-2391-410A-AD21-A24326AD22E0}" type="datetime1">
              <a:rPr lang="en-US" smtClean="0"/>
              <a:pPr>
                <a:defRPr/>
              </a:pPr>
              <a:t>29.01.17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B57FFD-70CD-4C5C-8117-5884EA760DE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01F7D9-23BF-47BD-9ACE-2315D698925D}" type="datetime1">
              <a:rPr lang="en-US" smtClean="0"/>
              <a:pPr>
                <a:defRPr/>
              </a:pPr>
              <a:t>29.01.17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4BE88E-3ED5-4852-8D89-B50379241A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4A59EC-65D0-4894-805F-4EC45037C1EF}" type="datetime1">
              <a:rPr lang="en-US" smtClean="0"/>
              <a:pPr>
                <a:defRPr/>
              </a:pPr>
              <a:t>29.01.17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34C045-341C-4E2D-AF88-1D9C503885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29263A-2B84-4592-A4E2-F6576AF48442}" type="datetime1">
              <a:rPr lang="en-US" smtClean="0"/>
              <a:pPr>
                <a:defRPr/>
              </a:pPr>
              <a:t>29.01.17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65F501-F5CC-4E12-934E-78BB5E4DA2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11A326-5041-4C44-9CAA-A3D140D20417}" type="datetime1">
              <a:rPr lang="en-US" smtClean="0"/>
              <a:pPr>
                <a:defRPr/>
              </a:pPr>
              <a:t>29.01.17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B318A3-27E7-4D27-924C-4173717FF2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A78B3E3-BA0B-4F01-98B3-0D2A64C8B993}" type="datetime1">
              <a:rPr lang="en-US" smtClean="0"/>
              <a:pPr>
                <a:defRPr/>
              </a:pPr>
              <a:t>29.01.17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31699C-A097-4533-BEFF-B1452833F26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E555CC0-C65E-4E0B-B853-187752FD8626}" type="datetime1">
              <a:rPr lang="en-US" smtClean="0"/>
              <a:pPr>
                <a:defRPr/>
              </a:pPr>
              <a:t>29.01.17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F8C458-4B9D-4501-AB19-9D129E2810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319EC58-1F81-418F-AC1A-DBB6B94CB519}" type="datetime1">
              <a:rPr lang="en-US" smtClean="0"/>
              <a:pPr>
                <a:defRPr/>
              </a:pPr>
              <a:t>29.01.17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31CD07-29D6-4A4D-ADEA-1E0E2DFE29D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92BFF6-5C95-41AA-8087-D4975E656474}" type="datetime1">
              <a:rPr lang="en-US" smtClean="0"/>
              <a:pPr>
                <a:defRPr/>
              </a:pPr>
              <a:t>29.01.17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D36B3D-EFD3-47A2-82AF-07B5235D98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0FFB1-3CBA-40AA-941A-7447E5EC049B}" type="datetime1">
              <a:rPr lang="en-US" smtClean="0"/>
              <a:pPr>
                <a:defRPr/>
              </a:pPr>
              <a:t>29.01.17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C45757-2996-489D-9DE7-5C2053F788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732D2A9-C0CD-461E-AC50-749B747C64D3}" type="datetime1">
              <a:rPr lang="en-US" smtClean="0"/>
              <a:pPr>
                <a:defRPr/>
              </a:pPr>
              <a:t>29.01.17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60040B-1B69-4DF3-82DE-71CA80F2D8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128"/>
                <a:cs typeface="+mn-cs"/>
              </a:defRPr>
            </a:lvl1pPr>
          </a:lstStyle>
          <a:p>
            <a:pPr>
              <a:defRPr/>
            </a:pPr>
            <a:fld id="{5523E7E7-38DB-42B2-B4AC-7B4420B61F08}" type="datetime1">
              <a:rPr lang="en-US" smtClean="0"/>
              <a:pPr>
                <a:defRPr/>
              </a:pPr>
              <a:t>29.01.17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B1F37826-9FC6-4A47-B435-94C6280B7F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oleObject" Target="../embeddings/oleObject1.bin"/><Relationship Id="rId9"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orange.biolab.si/" TargetMode="External"/><Relationship Id="rId4" Type="http://schemas.openxmlformats.org/officeDocument/2006/relationships/hyperlink" Target="http://www.philippe-fournier-viger.com/spmf/" TargetMode="External"/><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www.socpol.ru/gender/RIDMIZ.shtml"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hyperlink" Target="http://bit.ly/KESW2015seqd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130425"/>
            <a:ext cx="7772400" cy="2206625"/>
          </a:xfrm>
        </p:spPr>
        <p:txBody>
          <a:bodyPr/>
          <a:lstStyle/>
          <a:p>
            <a:pPr eaLnBrk="1" hangingPunct="1"/>
            <a:r>
              <a:rPr lang="en-US" sz="3200" b="1" dirty="0" smtClean="0">
                <a:solidFill>
                  <a:srgbClr val="000066"/>
                </a:solidFill>
                <a:ea typeface="ＭＳ Ｐゴシック"/>
                <a:cs typeface="ＭＳ Ｐゴシック"/>
              </a:rPr>
              <a:t>Pattern Mining and Machine Learning for Demographic Sequences</a:t>
            </a:r>
          </a:p>
        </p:txBody>
      </p:sp>
      <p:sp>
        <p:nvSpPr>
          <p:cNvPr id="13315" name="Subtitle 2"/>
          <p:cNvSpPr>
            <a:spLocks noGrp="1"/>
          </p:cNvSpPr>
          <p:nvPr>
            <p:ph type="subTitle" idx="1"/>
          </p:nvPr>
        </p:nvSpPr>
        <p:spPr>
          <a:xfrm>
            <a:off x="1371600" y="4337050"/>
            <a:ext cx="6536987" cy="1620702"/>
          </a:xfrm>
        </p:spPr>
        <p:txBody>
          <a:bodyPr/>
          <a:lstStyle/>
          <a:p>
            <a:pPr eaLnBrk="1" hangingPunct="1"/>
            <a:r>
              <a:rPr kumimoji="1" lang="en-US" sz="2000" dirty="0" smtClean="0">
                <a:solidFill>
                  <a:srgbClr val="000066"/>
                </a:solidFill>
                <a:ea typeface="ＭＳ Ｐゴシック"/>
                <a:cs typeface="ＭＳ Ｐゴシック"/>
              </a:rPr>
              <a:t>Dmitry I. Ignatov</a:t>
            </a:r>
            <a:r>
              <a:rPr kumimoji="1" lang="en-US" sz="2000" baseline="30000" dirty="0" smtClean="0">
                <a:solidFill>
                  <a:srgbClr val="000066"/>
                </a:solidFill>
                <a:ea typeface="ＭＳ Ｐゴシック"/>
                <a:cs typeface="ＭＳ Ｐゴシック"/>
              </a:rPr>
              <a:t>1</a:t>
            </a:r>
            <a:r>
              <a:rPr kumimoji="1" lang="en-US" sz="2000" dirty="0" smtClean="0">
                <a:solidFill>
                  <a:srgbClr val="000066"/>
                </a:solidFill>
                <a:ea typeface="ＭＳ Ｐゴシック"/>
                <a:cs typeface="ＭＳ Ｐゴシック"/>
              </a:rPr>
              <a:t>, Ekaterina Mitrofanova</a:t>
            </a:r>
            <a:r>
              <a:rPr kumimoji="1" lang="en-US" sz="2000" baseline="30000" dirty="0" smtClean="0">
                <a:solidFill>
                  <a:srgbClr val="000066"/>
                </a:solidFill>
                <a:ea typeface="ＭＳ Ｐゴシック"/>
                <a:cs typeface="ＭＳ Ｐゴシック"/>
              </a:rPr>
              <a:t>2</a:t>
            </a:r>
            <a:r>
              <a:rPr kumimoji="1" lang="en-US" sz="2000" dirty="0" smtClean="0">
                <a:solidFill>
                  <a:srgbClr val="000066"/>
                </a:solidFill>
                <a:ea typeface="ＭＳ Ｐゴシック"/>
                <a:cs typeface="ＭＳ Ｐゴシック"/>
              </a:rPr>
              <a:t>, Anna Muratova</a:t>
            </a:r>
            <a:r>
              <a:rPr kumimoji="1" lang="en-US" sz="2000" baseline="30000" dirty="0" smtClean="0">
                <a:solidFill>
                  <a:srgbClr val="000066"/>
                </a:solidFill>
                <a:ea typeface="ＭＳ Ｐゴシック"/>
                <a:cs typeface="ＭＳ Ｐゴシック"/>
              </a:rPr>
              <a:t>1</a:t>
            </a:r>
            <a:r>
              <a:rPr kumimoji="1" lang="en-US" sz="2000" dirty="0" smtClean="0">
                <a:solidFill>
                  <a:srgbClr val="000066"/>
                </a:solidFill>
                <a:ea typeface="ＭＳ Ｐゴシック"/>
                <a:cs typeface="ＭＳ Ｐゴシック"/>
              </a:rPr>
              <a:t>, and </a:t>
            </a:r>
            <a:r>
              <a:rPr kumimoji="1" lang="en-US" sz="2000" dirty="0" err="1" smtClean="0">
                <a:solidFill>
                  <a:srgbClr val="000066"/>
                </a:solidFill>
                <a:ea typeface="ＭＳ Ｐゴシック"/>
                <a:cs typeface="ＭＳ Ｐゴシック"/>
              </a:rPr>
              <a:t>Danil</a:t>
            </a:r>
            <a:r>
              <a:rPr kumimoji="1" lang="en-US" sz="2000" dirty="0" smtClean="0">
                <a:solidFill>
                  <a:srgbClr val="000066"/>
                </a:solidFill>
                <a:ea typeface="ＭＳ Ｐゴシック"/>
                <a:cs typeface="ＭＳ Ｐゴシック"/>
              </a:rPr>
              <a:t> Gizdatulin</a:t>
            </a:r>
            <a:r>
              <a:rPr kumimoji="1" lang="en-US" sz="2000" baseline="30000" dirty="0" smtClean="0">
                <a:solidFill>
                  <a:srgbClr val="000066"/>
                </a:solidFill>
                <a:ea typeface="ＭＳ Ｐゴシック"/>
                <a:cs typeface="ＭＳ Ｐゴシック"/>
              </a:rPr>
              <a:t>1</a:t>
            </a:r>
          </a:p>
          <a:p>
            <a:pPr eaLnBrk="1" hangingPunct="1"/>
            <a:r>
              <a:rPr kumimoji="1" lang="ru-RU" sz="2000" dirty="0" smtClean="0">
                <a:solidFill>
                  <a:srgbClr val="000066"/>
                </a:solidFill>
                <a:ea typeface="ＭＳ Ｐゴシック"/>
                <a:cs typeface="ＭＳ Ｐゴシック"/>
              </a:rPr>
              <a:t> </a:t>
            </a:r>
          </a:p>
          <a:p>
            <a:pPr eaLnBrk="1" hangingPunct="1"/>
            <a:r>
              <a:rPr kumimoji="1" lang="en-US" sz="1400" baseline="30000" dirty="0" smtClean="0">
                <a:solidFill>
                  <a:srgbClr val="000066"/>
                </a:solidFill>
                <a:latin typeface="Myriad Pro"/>
                <a:ea typeface="ＭＳ Ｐゴシック"/>
                <a:cs typeface="ＭＳ Ｐゴシック"/>
              </a:rPr>
              <a:t>1</a:t>
            </a:r>
            <a:r>
              <a:rPr kumimoji="1" lang="en-US" sz="1400" dirty="0" smtClean="0">
                <a:solidFill>
                  <a:srgbClr val="000066"/>
                </a:solidFill>
                <a:latin typeface="Myriad Pro"/>
                <a:ea typeface="ＭＳ Ｐゴシック"/>
                <a:cs typeface="ＭＳ Ｐゴシック"/>
              </a:rPr>
              <a:t>Computer Science Faculty</a:t>
            </a:r>
            <a:r>
              <a:rPr kumimoji="1" lang="ru-RU" sz="1400" dirty="0" smtClean="0">
                <a:solidFill>
                  <a:srgbClr val="000066"/>
                </a:solidFill>
                <a:latin typeface="Myriad Pro"/>
                <a:ea typeface="ＭＳ Ｐゴシック"/>
                <a:cs typeface="ＭＳ Ｐゴシック"/>
              </a:rPr>
              <a:t> </a:t>
            </a:r>
            <a:r>
              <a:rPr kumimoji="1" lang="en-US" sz="1400" dirty="0" smtClean="0">
                <a:solidFill>
                  <a:srgbClr val="000066"/>
                </a:solidFill>
                <a:latin typeface="Myriad Pro"/>
                <a:ea typeface="ＭＳ Ｐゴシック"/>
                <a:cs typeface="ＭＳ Ｐゴシック"/>
              </a:rPr>
              <a:t>&amp; </a:t>
            </a:r>
            <a:r>
              <a:rPr kumimoji="1" lang="en-US" sz="1400" baseline="30000" dirty="0" smtClean="0">
                <a:solidFill>
                  <a:srgbClr val="000066"/>
                </a:solidFill>
                <a:latin typeface="Myriad Pro"/>
                <a:ea typeface="ＭＳ Ｐゴシック"/>
                <a:cs typeface="ＭＳ Ｐゴシック"/>
              </a:rPr>
              <a:t>2</a:t>
            </a:r>
            <a:r>
              <a:rPr kumimoji="1" lang="en-US" sz="1400" dirty="0" smtClean="0">
                <a:solidFill>
                  <a:srgbClr val="000066"/>
                </a:solidFill>
                <a:latin typeface="Myriad Pro"/>
                <a:ea typeface="ＭＳ Ｐゴシック"/>
                <a:cs typeface="ＭＳ Ｐゴシック"/>
              </a:rPr>
              <a:t>Institute of Demography</a:t>
            </a:r>
          </a:p>
          <a:p>
            <a:pPr eaLnBrk="1" hangingPunct="1"/>
            <a:r>
              <a:rPr kumimoji="1" lang="en-US" sz="1400" dirty="0" smtClean="0">
                <a:solidFill>
                  <a:srgbClr val="000066"/>
                </a:solidFill>
                <a:latin typeface="Myriad Pro"/>
                <a:ea typeface="ＭＳ Ｐゴシック"/>
                <a:cs typeface="ＭＳ Ｐゴシック"/>
              </a:rPr>
              <a:t>National Research University Higher School of Economics, Moscow, Russia</a:t>
            </a:r>
          </a:p>
          <a:p>
            <a:pPr eaLnBrk="1" hangingPunct="1"/>
            <a:endParaRPr kumimoji="1" lang="ru-RU" sz="1400" dirty="0" smtClean="0">
              <a:solidFill>
                <a:srgbClr val="000066"/>
              </a:solidFill>
              <a:latin typeface="Myriad Pro"/>
              <a:ea typeface="ＭＳ Ｐゴシック"/>
              <a:cs typeface="ＭＳ Ｐゴシック"/>
            </a:endParaRPr>
          </a:p>
        </p:txBody>
      </p:sp>
      <p:sp>
        <p:nvSpPr>
          <p:cNvPr id="13316" name="Subtitle 2"/>
          <p:cNvSpPr txBox="1">
            <a:spLocks/>
          </p:cNvSpPr>
          <p:nvPr/>
        </p:nvSpPr>
        <p:spPr bwMode="auto">
          <a:xfrm>
            <a:off x="1371600" y="6467475"/>
            <a:ext cx="6400800" cy="349250"/>
          </a:xfrm>
          <a:prstGeom prst="rect">
            <a:avLst/>
          </a:prstGeom>
          <a:noFill/>
          <a:ln w="9525">
            <a:noFill/>
            <a:miter lim="800000"/>
            <a:headEnd/>
            <a:tailEnd/>
          </a:ln>
        </p:spPr>
        <p:txBody>
          <a:bodyPr/>
          <a:lstStyle/>
          <a:p>
            <a:pPr algn="ctr">
              <a:spcBef>
                <a:spcPct val="20000"/>
              </a:spcBef>
            </a:pPr>
            <a:r>
              <a:rPr lang="en-US" sz="2000" dirty="0" smtClean="0">
                <a:solidFill>
                  <a:schemeClr val="bg1"/>
                </a:solidFill>
              </a:rPr>
              <a:t>KESW </a:t>
            </a:r>
            <a:r>
              <a:rPr lang="ru-RU" sz="2000" dirty="0" smtClean="0">
                <a:solidFill>
                  <a:schemeClr val="bg1"/>
                </a:solidFill>
              </a:rPr>
              <a:t>201</a:t>
            </a:r>
            <a:r>
              <a:rPr lang="en-US" sz="2000" dirty="0" smtClean="0">
                <a:solidFill>
                  <a:schemeClr val="bg1"/>
                </a:solidFill>
              </a:rPr>
              <a:t>5, Moscow</a:t>
            </a:r>
            <a:endParaRPr lang="ru-RU" sz="2000" dirty="0" smtClean="0">
              <a:solidFill>
                <a:schemeClr val="bg1"/>
              </a:solidFill>
            </a:endParaRPr>
          </a:p>
          <a:p>
            <a:pPr algn="ctr">
              <a:spcBef>
                <a:spcPct val="20000"/>
              </a:spcBef>
            </a:pPr>
            <a:endParaRPr kumimoji="1" lang="ru-RU" sz="20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398834" y="106991"/>
            <a:ext cx="8258783" cy="1077218"/>
          </a:xfrm>
          <a:prstGeom prst="rect">
            <a:avLst/>
          </a:prstGeom>
          <a:noFill/>
        </p:spPr>
        <p:txBody>
          <a:bodyPr wrap="square" rtlCol="0">
            <a:spAutoFit/>
          </a:bodyPr>
          <a:lstStyle/>
          <a:p>
            <a:pPr algn="ctr"/>
            <a:r>
              <a:rPr lang="en-US" sz="3200" b="1" dirty="0" smtClean="0">
                <a:solidFill>
                  <a:srgbClr val="003F82"/>
                </a:solidFill>
                <a:latin typeface="+mj-lt"/>
              </a:rPr>
              <a:t>The confusion matrix for the next event prediction</a:t>
            </a:r>
            <a:endParaRPr lang="ru-RU" sz="3200" b="1" dirty="0" smtClean="0">
              <a:solidFill>
                <a:srgbClr val="003F82"/>
              </a:solidFill>
              <a:latin typeface="+mj-lt"/>
            </a:endParaRPr>
          </a:p>
        </p:txBody>
      </p:sp>
      <p:sp>
        <p:nvSpPr>
          <p:cNvPr id="12" name="TextBox 11"/>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8</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9" name="Picture 8"/>
          <p:cNvPicPr>
            <a:picLocks noChangeAspect="1"/>
          </p:cNvPicPr>
          <p:nvPr/>
        </p:nvPicPr>
        <p:blipFill>
          <a:blip r:embed="rId3"/>
          <a:stretch>
            <a:fillRect/>
          </a:stretch>
        </p:blipFill>
        <p:spPr>
          <a:xfrm>
            <a:off x="428030" y="1559859"/>
            <a:ext cx="8407400" cy="3771900"/>
          </a:xfrm>
          <a:prstGeom prst="rect">
            <a:avLst/>
          </a:prstGeom>
        </p:spPr>
      </p:pic>
      <p:sp>
        <p:nvSpPr>
          <p:cNvPr id="13" name="Rectangle 12"/>
          <p:cNvSpPr/>
          <p:nvPr/>
        </p:nvSpPr>
        <p:spPr>
          <a:xfrm>
            <a:off x="1185918" y="5633217"/>
            <a:ext cx="6830643" cy="646331"/>
          </a:xfrm>
          <a:prstGeom prst="rect">
            <a:avLst/>
          </a:prstGeom>
        </p:spPr>
        <p:txBody>
          <a:bodyPr wrap="square">
            <a:spAutoFit/>
          </a:bodyPr>
          <a:lstStyle/>
          <a:p>
            <a:r>
              <a:rPr lang="en-US" dirty="0" smtClean="0"/>
              <a:t>– binary encoding for balanced dataset</a:t>
            </a:r>
            <a:r>
              <a:rPr lang="en-US" b="1" dirty="0" smtClean="0">
                <a:solidFill>
                  <a:srgbClr val="003F82"/>
                </a:solidFill>
              </a:rPr>
              <a:t/>
            </a:r>
            <a:br>
              <a:rPr lang="en-US" b="1" dirty="0" smtClean="0">
                <a:solidFill>
                  <a:srgbClr val="003F82"/>
                </a:solidFill>
              </a:rPr>
            </a:br>
            <a:r>
              <a:rPr lang="en-US" b="1" dirty="0" smtClean="0">
                <a:solidFill>
                  <a:srgbClr val="003F82"/>
                </a:solidFill>
              </a:rPr>
              <a:t>– </a:t>
            </a:r>
            <a:r>
              <a:rPr lang="en-US" dirty="0" smtClean="0"/>
              <a:t>“</a:t>
            </a:r>
            <a:r>
              <a:rPr lang="en-US" dirty="0" err="1" smtClean="0"/>
              <a:t>br</a:t>
            </a:r>
            <a:r>
              <a:rPr lang="en-US" dirty="0" smtClean="0"/>
              <a:t>” means “break up” and “div” means “divorce” events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398834" y="106991"/>
            <a:ext cx="8314134" cy="584776"/>
          </a:xfrm>
          <a:prstGeom prst="rect">
            <a:avLst/>
          </a:prstGeom>
          <a:noFill/>
        </p:spPr>
        <p:txBody>
          <a:bodyPr wrap="square" rtlCol="0">
            <a:spAutoFit/>
          </a:bodyPr>
          <a:lstStyle/>
          <a:p>
            <a:pPr algn="ctr"/>
            <a:r>
              <a:rPr lang="en-US" sz="3200" b="1" dirty="0" smtClean="0">
                <a:solidFill>
                  <a:srgbClr val="003F82"/>
                </a:solidFill>
                <a:latin typeface="+mj-lt"/>
              </a:rPr>
              <a:t> Examples of rules for the next event prediction</a:t>
            </a:r>
            <a:endParaRPr lang="ru-RU" sz="3200" b="1" dirty="0" smtClean="0">
              <a:solidFill>
                <a:srgbClr val="003F82"/>
              </a:solidFill>
              <a:latin typeface="+mj-lt"/>
            </a:endParaRPr>
          </a:p>
        </p:txBody>
      </p:sp>
      <p:sp>
        <p:nvSpPr>
          <p:cNvPr id="12" name="TextBox 11"/>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9</a:t>
            </a:r>
            <a:endParaRPr lang="ru-RU" sz="1600" dirty="0">
              <a:solidFill>
                <a:srgbClr val="003F82"/>
              </a:solidFill>
              <a:latin typeface="+mj-lt"/>
            </a:endParaRPr>
          </a:p>
        </p:txBody>
      </p:sp>
      <p:pic>
        <p:nvPicPr>
          <p:cNvPr id="3075" name="Picture 3"/>
          <p:cNvPicPr>
            <a:picLocks noChangeAspect="1" noChangeArrowheads="1"/>
          </p:cNvPicPr>
          <p:nvPr/>
        </p:nvPicPr>
        <p:blipFill>
          <a:blip r:embed="rId3"/>
          <a:srcRect/>
          <a:stretch>
            <a:fillRect/>
          </a:stretch>
        </p:blipFill>
        <p:spPr bwMode="auto">
          <a:xfrm>
            <a:off x="8236305" y="6107227"/>
            <a:ext cx="695325" cy="647700"/>
          </a:xfrm>
          <a:prstGeom prst="rect">
            <a:avLst/>
          </a:prstGeom>
          <a:noFill/>
          <a:ln w="9525">
            <a:noFill/>
            <a:miter lim="800000"/>
            <a:headEnd/>
            <a:tailEnd/>
          </a:ln>
        </p:spPr>
      </p:pic>
      <p:sp>
        <p:nvSpPr>
          <p:cNvPr id="11"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13" name="Picture 12"/>
          <p:cNvPicPr>
            <a:picLocks noChangeAspect="1"/>
          </p:cNvPicPr>
          <p:nvPr/>
        </p:nvPicPr>
        <p:blipFill>
          <a:blip r:embed="rId4"/>
          <a:stretch>
            <a:fillRect/>
          </a:stretch>
        </p:blipFill>
        <p:spPr>
          <a:xfrm>
            <a:off x="830621" y="1001949"/>
            <a:ext cx="7652200" cy="473906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1245140" y="106991"/>
            <a:ext cx="6857999" cy="1077218"/>
          </a:xfrm>
          <a:prstGeom prst="rect">
            <a:avLst/>
          </a:prstGeom>
          <a:noFill/>
        </p:spPr>
        <p:txBody>
          <a:bodyPr wrap="square" rtlCol="0">
            <a:spAutoFit/>
          </a:bodyPr>
          <a:lstStyle/>
          <a:p>
            <a:pPr algn="ctr"/>
            <a:r>
              <a:rPr lang="en-US" sz="3200" b="1" dirty="0" smtClean="0">
                <a:solidFill>
                  <a:srgbClr val="003F82"/>
                </a:solidFill>
                <a:latin typeface="+mj-lt"/>
              </a:rPr>
              <a:t>The next event prediction based on general attributes</a:t>
            </a:r>
            <a:endParaRPr lang="ru-RU" sz="3200" b="1" dirty="0" smtClean="0">
              <a:solidFill>
                <a:srgbClr val="003F82"/>
              </a:solidFill>
              <a:latin typeface="+mj-lt"/>
            </a:endParaRPr>
          </a:p>
        </p:txBody>
      </p:sp>
      <p:pic>
        <p:nvPicPr>
          <p:cNvPr id="7" name="Picture 2"/>
          <p:cNvPicPr>
            <a:picLocks noChangeAspect="1" noChangeArrowheads="1"/>
          </p:cNvPicPr>
          <p:nvPr/>
        </p:nvPicPr>
        <p:blipFill>
          <a:blip r:embed="rId3" cstate="print"/>
          <a:srcRect/>
          <a:stretch>
            <a:fillRect/>
          </a:stretch>
        </p:blipFill>
        <p:spPr bwMode="auto">
          <a:xfrm>
            <a:off x="179512" y="1518556"/>
            <a:ext cx="8784976" cy="2005479"/>
          </a:xfrm>
          <a:prstGeom prst="rect">
            <a:avLst/>
          </a:prstGeom>
          <a:noFill/>
          <a:ln w="9525">
            <a:noFill/>
            <a:miter lim="800000"/>
            <a:headEnd/>
            <a:tailEnd/>
          </a:ln>
        </p:spPr>
      </p:pic>
      <p:sp>
        <p:nvSpPr>
          <p:cNvPr id="11" name="Прямоугольник 10"/>
          <p:cNvSpPr/>
          <p:nvPr/>
        </p:nvSpPr>
        <p:spPr>
          <a:xfrm>
            <a:off x="476652" y="4571096"/>
            <a:ext cx="8356059" cy="646331"/>
          </a:xfrm>
          <a:prstGeom prst="rect">
            <a:avLst/>
          </a:prstGeom>
        </p:spPr>
        <p:txBody>
          <a:bodyPr wrap="square">
            <a:spAutoFit/>
          </a:bodyPr>
          <a:lstStyle/>
          <a:p>
            <a:pPr lvl="0" defTabSz="914400" fontAlgn="auto">
              <a:spcAft>
                <a:spcPts val="0"/>
              </a:spcAft>
              <a:defRPr/>
            </a:pPr>
            <a:r>
              <a:rPr lang="en-US" dirty="0" smtClean="0"/>
              <a:t>A decision tree diagram</a:t>
            </a:r>
            <a:r>
              <a:rPr lang="ru-RU" dirty="0" smtClean="0"/>
              <a:t> </a:t>
            </a:r>
            <a:r>
              <a:rPr lang="en-US" dirty="0" smtClean="0"/>
              <a:t>built only for general attributes. </a:t>
            </a:r>
            <a:endParaRPr lang="ru-RU" b="1" dirty="0" smtClean="0"/>
          </a:p>
          <a:p>
            <a:pPr lvl="0" defTabSz="914400" fontAlgn="auto">
              <a:spcAft>
                <a:spcPts val="0"/>
              </a:spcAft>
              <a:defRPr/>
            </a:pPr>
            <a:r>
              <a:rPr lang="en-US" dirty="0" smtClean="0"/>
              <a:t>The next event is influenced by the type of education.</a:t>
            </a:r>
            <a:endParaRPr lang="ru-RU" dirty="0" smtClean="0"/>
          </a:p>
        </p:txBody>
      </p:sp>
      <p:sp>
        <p:nvSpPr>
          <p:cNvPr id="12" name="TextBox 11"/>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10</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398834" y="106991"/>
            <a:ext cx="8293103" cy="1077218"/>
          </a:xfrm>
          <a:prstGeom prst="rect">
            <a:avLst/>
          </a:prstGeom>
          <a:noFill/>
        </p:spPr>
        <p:txBody>
          <a:bodyPr wrap="square" rtlCol="0">
            <a:spAutoFit/>
          </a:bodyPr>
          <a:lstStyle/>
          <a:p>
            <a:pPr algn="ctr"/>
            <a:r>
              <a:rPr lang="en-US" sz="3200" b="1" dirty="0" smtClean="0">
                <a:solidFill>
                  <a:srgbClr val="003F82"/>
                </a:solidFill>
                <a:latin typeface="+mj-lt"/>
              </a:rPr>
              <a:t>Classification accuracy of different encoding schemes for gender prediction</a:t>
            </a:r>
            <a:endParaRPr lang="ru-RU" sz="3200" b="1" dirty="0" smtClean="0">
              <a:solidFill>
                <a:srgbClr val="003F82"/>
              </a:solidFill>
              <a:latin typeface="+mj-lt"/>
            </a:endParaRPr>
          </a:p>
        </p:txBody>
      </p:sp>
      <p:sp>
        <p:nvSpPr>
          <p:cNvPr id="11" name="Прямоугольник 10"/>
          <p:cNvSpPr/>
          <p:nvPr/>
        </p:nvSpPr>
        <p:spPr>
          <a:xfrm>
            <a:off x="544749" y="5518861"/>
            <a:ext cx="8356059" cy="369332"/>
          </a:xfrm>
          <a:prstGeom prst="rect">
            <a:avLst/>
          </a:prstGeom>
        </p:spPr>
        <p:txBody>
          <a:bodyPr wrap="square">
            <a:spAutoFit/>
          </a:bodyPr>
          <a:lstStyle/>
          <a:p>
            <a:pPr algn="ctr"/>
            <a:r>
              <a:rPr lang="en-US" dirty="0" smtClean="0"/>
              <a:t>(∼) means very close results, and (*) means the best result in the column.</a:t>
            </a:r>
            <a:endParaRPr lang="ru-RU" dirty="0"/>
          </a:p>
        </p:txBody>
      </p:sp>
      <p:sp>
        <p:nvSpPr>
          <p:cNvPr id="12" name="TextBox 11"/>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11</a:t>
            </a:r>
            <a:endParaRPr lang="ru-RU" sz="1600" dirty="0">
              <a:solidFill>
                <a:srgbClr val="003F82"/>
              </a:solidFill>
              <a:latin typeface="+mj-lt"/>
            </a:endParaRPr>
          </a:p>
        </p:txBody>
      </p:sp>
      <p:sp>
        <p:nvSpPr>
          <p:cNvPr id="13"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14" name="Picture 13"/>
          <p:cNvPicPr>
            <a:picLocks noChangeAspect="1"/>
          </p:cNvPicPr>
          <p:nvPr/>
        </p:nvPicPr>
        <p:blipFill>
          <a:blip r:embed="rId3"/>
          <a:stretch>
            <a:fillRect/>
          </a:stretch>
        </p:blipFill>
        <p:spPr>
          <a:xfrm>
            <a:off x="1171144" y="1611830"/>
            <a:ext cx="6596556" cy="312826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865762"/>
            <a:ext cx="8501974" cy="5016758"/>
          </a:xfrm>
          <a:prstGeom prst="rect">
            <a:avLst/>
          </a:prstGeom>
          <a:noFill/>
          <a:ln w="9525">
            <a:noFill/>
            <a:miter lim="800000"/>
            <a:headEnd/>
            <a:tailEnd/>
          </a:ln>
        </p:spPr>
        <p:txBody>
          <a:bodyPr wrap="square">
            <a:spAutoFit/>
          </a:bodyPr>
          <a:lstStyle/>
          <a:p>
            <a:endParaRPr lang="ru-RU" sz="2000" b="1" dirty="0" smtClean="0">
              <a:solidFill>
                <a:srgbClr val="003F82"/>
              </a:solidFill>
              <a:latin typeface="+mn-lt"/>
            </a:endParaRPr>
          </a:p>
          <a:p>
            <a:r>
              <a:rPr lang="en-US" sz="2000" b="1" dirty="0" smtClean="0">
                <a:solidFill>
                  <a:srgbClr val="003F82"/>
                </a:solidFill>
                <a:latin typeface="+mn-lt"/>
              </a:rPr>
              <a:t>Men</a:t>
            </a:r>
            <a:r>
              <a:rPr lang="ru-RU" sz="2000" b="1" dirty="0" smtClean="0">
                <a:solidFill>
                  <a:srgbClr val="003F82"/>
                </a:solidFill>
                <a:latin typeface="+mn-lt"/>
              </a:rPr>
              <a:t>:</a:t>
            </a:r>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b="1" dirty="0" smtClean="0">
              <a:solidFill>
                <a:srgbClr val="003F82"/>
              </a:solidFill>
              <a:latin typeface="+mn-lt"/>
            </a:endParaRPr>
          </a:p>
          <a:p>
            <a:r>
              <a:rPr lang="en-US" sz="2000" b="1" dirty="0" smtClean="0">
                <a:solidFill>
                  <a:srgbClr val="003F82"/>
                </a:solidFill>
                <a:latin typeface="+mn-lt"/>
              </a:rPr>
              <a:t>Women</a:t>
            </a:r>
            <a:r>
              <a:rPr lang="ru-RU" sz="2000" b="1" dirty="0" smtClean="0">
                <a:solidFill>
                  <a:srgbClr val="003F82"/>
                </a:solidFill>
                <a:latin typeface="+mn-lt"/>
              </a:rPr>
              <a:t>:</a:t>
            </a:r>
          </a:p>
          <a:p>
            <a:endParaRPr lang="ru-RU" sz="2000" b="1" dirty="0" smtClean="0">
              <a:solidFill>
                <a:srgbClr val="003F82"/>
              </a:solidFill>
              <a:latin typeface="+mn-lt"/>
            </a:endParaRPr>
          </a:p>
          <a:p>
            <a:endParaRPr lang="ru-RU" sz="2000" b="1" dirty="0" smtClean="0">
              <a:solidFill>
                <a:srgbClr val="003F82"/>
              </a:solidFill>
              <a:latin typeface="+mn-lt"/>
            </a:endParaRPr>
          </a:p>
          <a:p>
            <a:endParaRPr lang="ru-RU" sz="2000" b="1" dirty="0" smtClean="0">
              <a:solidFill>
                <a:srgbClr val="003F82"/>
              </a:solidFill>
              <a:latin typeface="+mn-lt"/>
            </a:endParaRPr>
          </a:p>
          <a:p>
            <a:endParaRPr lang="ru-RU" sz="2000" b="1" dirty="0" smtClean="0">
              <a:solidFill>
                <a:srgbClr val="003F82"/>
              </a:solidFill>
              <a:latin typeface="+mn-lt"/>
            </a:endParaRPr>
          </a:p>
          <a:p>
            <a:endParaRPr lang="ru-RU" sz="2000" b="1" dirty="0" smtClean="0">
              <a:solidFill>
                <a:srgbClr val="003F82"/>
              </a:solidFill>
              <a:latin typeface="+mn-lt"/>
            </a:endParaRPr>
          </a:p>
          <a:p>
            <a:endParaRPr lang="ru-RU" sz="2000" b="1" dirty="0" smtClean="0">
              <a:solidFill>
                <a:srgbClr val="003F82"/>
              </a:solidFill>
              <a:latin typeface="+mn-lt"/>
            </a:endParaRPr>
          </a:p>
          <a:p>
            <a:endParaRPr lang="ru-RU" sz="2000" b="1" dirty="0" smtClean="0">
              <a:solidFill>
                <a:srgbClr val="003F82"/>
              </a:solidFill>
              <a:latin typeface="+mn-lt"/>
            </a:endParaRPr>
          </a:p>
        </p:txBody>
      </p:sp>
      <p:sp>
        <p:nvSpPr>
          <p:cNvPr id="10" name="TextBox 9"/>
          <p:cNvSpPr txBox="1"/>
          <p:nvPr/>
        </p:nvSpPr>
        <p:spPr>
          <a:xfrm>
            <a:off x="398833" y="106991"/>
            <a:ext cx="8272555" cy="1077218"/>
          </a:xfrm>
          <a:prstGeom prst="rect">
            <a:avLst/>
          </a:prstGeom>
          <a:noFill/>
        </p:spPr>
        <p:txBody>
          <a:bodyPr wrap="square" rtlCol="0">
            <a:spAutoFit/>
          </a:bodyPr>
          <a:lstStyle/>
          <a:p>
            <a:pPr algn="ctr"/>
            <a:r>
              <a:rPr lang="en-US" sz="3200" b="1" dirty="0" smtClean="0">
                <a:solidFill>
                  <a:srgbClr val="003F82"/>
                </a:solidFill>
                <a:latin typeface="+mj-lt"/>
              </a:rPr>
              <a:t>Examples of rules for prediction of target attribute </a:t>
            </a:r>
            <a:r>
              <a:rPr lang="ru-RU" sz="3200" b="1" dirty="0" smtClean="0">
                <a:solidFill>
                  <a:srgbClr val="003F82"/>
                </a:solidFill>
                <a:latin typeface="+mj-lt"/>
              </a:rPr>
              <a:t>«</a:t>
            </a:r>
            <a:r>
              <a:rPr lang="en-US" sz="3200" b="1" dirty="0" smtClean="0">
                <a:solidFill>
                  <a:srgbClr val="003F82"/>
                </a:solidFill>
                <a:latin typeface="+mj-lt"/>
              </a:rPr>
              <a:t>gender</a:t>
            </a:r>
            <a:r>
              <a:rPr lang="ru-RU" sz="3200" b="1" dirty="0" smtClean="0">
                <a:solidFill>
                  <a:srgbClr val="003F82"/>
                </a:solidFill>
                <a:latin typeface="+mj-lt"/>
              </a:rPr>
              <a:t>»</a:t>
            </a:r>
          </a:p>
        </p:txBody>
      </p:sp>
      <p:graphicFrame>
        <p:nvGraphicFramePr>
          <p:cNvPr id="7" name="Таблица 6"/>
          <p:cNvGraphicFramePr>
            <a:graphicFrameLocks noGrp="1"/>
          </p:cNvGraphicFramePr>
          <p:nvPr/>
        </p:nvGraphicFramePr>
        <p:xfrm>
          <a:off x="428018" y="1620905"/>
          <a:ext cx="7743218" cy="1934918"/>
        </p:xfrm>
        <a:graphic>
          <a:graphicData uri="http://schemas.openxmlformats.org/drawingml/2006/table">
            <a:tbl>
              <a:tblPr firstRow="1" bandRow="1">
                <a:tableStyleId>{5C22544A-7EE6-4342-B048-85BDC9FD1C3A}</a:tableStyleId>
              </a:tblPr>
              <a:tblGrid>
                <a:gridCol w="6332705"/>
                <a:gridCol w="1410513"/>
              </a:tblGrid>
              <a:tr h="305549">
                <a:tc>
                  <a:txBody>
                    <a:bodyPr/>
                    <a:lstStyle/>
                    <a:p>
                      <a:pPr algn="ctr"/>
                      <a:r>
                        <a:rPr lang="en-US" sz="1600" dirty="0" smtClean="0"/>
                        <a:t>Antecedent</a:t>
                      </a:r>
                      <a:endParaRPr lang="ru-RU" sz="1600" dirty="0"/>
                    </a:p>
                  </a:txBody>
                  <a:tcPr/>
                </a:tc>
                <a:tc>
                  <a:txBody>
                    <a:bodyPr/>
                    <a:lstStyle/>
                    <a:p>
                      <a:pPr algn="ctr"/>
                      <a:r>
                        <a:rPr lang="en-US" sz="1600" dirty="0" smtClean="0"/>
                        <a:t>Confidence</a:t>
                      </a:r>
                      <a:endParaRPr lang="ru-RU" sz="1600" dirty="0"/>
                    </a:p>
                  </a:txBody>
                  <a:tcPr/>
                </a:tc>
              </a:tr>
              <a:tr h="581891">
                <a:tc>
                  <a:txBody>
                    <a:bodyPr/>
                    <a:lstStyle/>
                    <a:p>
                      <a:r>
                        <a:rPr lang="en-US" sz="1600" kern="1200" dirty="0" smtClean="0">
                          <a:solidFill>
                            <a:schemeClr val="dk1"/>
                          </a:solidFill>
                          <a:latin typeface="+mn-lt"/>
                          <a:ea typeface="+mn-ea"/>
                          <a:cs typeface="+mn-cs"/>
                        </a:rPr>
                        <a:t>First job after 19.9 years, marriage in 20.6-22.4, education before 20.7, break up after 27.6, divorce before 30.5</a:t>
                      </a:r>
                      <a:endParaRPr lang="ru-RU" sz="1600" dirty="0"/>
                    </a:p>
                  </a:txBody>
                  <a:tcPr/>
                </a:tc>
                <a:tc>
                  <a:txBody>
                    <a:bodyPr/>
                    <a:lstStyle/>
                    <a:p>
                      <a:pPr algn="ctr"/>
                      <a:r>
                        <a:rPr lang="en-US" sz="1600" kern="1200" dirty="0" smtClean="0">
                          <a:solidFill>
                            <a:schemeClr val="dk1"/>
                          </a:solidFill>
                          <a:latin typeface="+mn-lt"/>
                          <a:ea typeface="+mn-ea"/>
                          <a:cs typeface="+mn-cs"/>
                        </a:rPr>
                        <a:t>65.9%</a:t>
                      </a:r>
                      <a:endParaRPr lang="ru-RU" sz="1600" dirty="0"/>
                    </a:p>
                  </a:txBody>
                  <a:tcPr/>
                </a:tc>
              </a:tr>
              <a:tr h="339249">
                <a:tc>
                  <a:txBody>
                    <a:bodyPr/>
                    <a:lstStyle/>
                    <a:p>
                      <a:r>
                        <a:rPr lang="en-US" sz="1600" kern="1200" dirty="0" smtClean="0">
                          <a:solidFill>
                            <a:schemeClr val="dk1"/>
                          </a:solidFill>
                          <a:latin typeface="+mn-lt"/>
                          <a:ea typeface="+mn-ea"/>
                          <a:cs typeface="+mn-cs"/>
                        </a:rPr>
                        <a:t>First job after 19.9, marriage in 20.6-22.4, break-up before 27.6</a:t>
                      </a:r>
                      <a:endParaRPr lang="ru-RU" sz="1600" dirty="0"/>
                    </a:p>
                  </a:txBody>
                  <a:tcPr/>
                </a:tc>
                <a:tc>
                  <a:txBody>
                    <a:bodyPr/>
                    <a:lstStyle/>
                    <a:p>
                      <a:pPr algn="ctr"/>
                      <a:r>
                        <a:rPr lang="en-US" sz="1600" kern="1200" dirty="0" smtClean="0">
                          <a:solidFill>
                            <a:schemeClr val="dk1"/>
                          </a:solidFill>
                          <a:latin typeface="+mn-lt"/>
                          <a:ea typeface="+mn-ea"/>
                          <a:cs typeface="+mn-cs"/>
                        </a:rPr>
                        <a:t>61.1%</a:t>
                      </a:r>
                      <a:endParaRPr lang="ru-RU" sz="1600" dirty="0"/>
                    </a:p>
                  </a:txBody>
                  <a:tcPr/>
                </a:tc>
              </a:tr>
              <a:tr h="339249">
                <a:tc>
                  <a:txBody>
                    <a:bodyPr/>
                    <a:lstStyle/>
                    <a:p>
                      <a:r>
                        <a:rPr lang="en-US" sz="1600" kern="1200" dirty="0" smtClean="0">
                          <a:solidFill>
                            <a:schemeClr val="dk1"/>
                          </a:solidFill>
                          <a:latin typeface="+mn-lt"/>
                          <a:ea typeface="+mn-ea"/>
                          <a:cs typeface="+mn-cs"/>
                        </a:rPr>
                        <a:t>First job before 17.2, marriage in 20.6-22.4, break-up before 27.6</a:t>
                      </a:r>
                      <a:endParaRPr lang="ru-RU" sz="1600" dirty="0"/>
                    </a:p>
                  </a:txBody>
                  <a:tcPr/>
                </a:tc>
                <a:tc>
                  <a:txBody>
                    <a:bodyPr/>
                    <a:lstStyle/>
                    <a:p>
                      <a:pPr algn="ctr"/>
                      <a:r>
                        <a:rPr lang="en-US" sz="1600" kern="1200" dirty="0" smtClean="0">
                          <a:solidFill>
                            <a:schemeClr val="dk1"/>
                          </a:solidFill>
                          <a:latin typeface="+mn-lt"/>
                          <a:ea typeface="+mn-ea"/>
                          <a:cs typeface="+mn-cs"/>
                        </a:rPr>
                        <a:t>61.3%</a:t>
                      </a:r>
                      <a:endParaRPr lang="ru-RU" sz="1600" dirty="0"/>
                    </a:p>
                  </a:txBody>
                  <a:tcPr/>
                </a:tc>
              </a:tr>
              <a:tr h="339249">
                <a:tc>
                  <a:txBody>
                    <a:bodyPr/>
                    <a:lstStyle/>
                    <a:p>
                      <a:r>
                        <a:rPr lang="en-US" sz="1600" kern="1200" dirty="0" smtClean="0">
                          <a:solidFill>
                            <a:schemeClr val="dk1"/>
                          </a:solidFill>
                          <a:latin typeface="+mn-lt"/>
                          <a:ea typeface="+mn-ea"/>
                          <a:cs typeface="+mn-cs"/>
                        </a:rPr>
                        <a:t>First job after 21, marriage after 29.5</a:t>
                      </a:r>
                      <a:endParaRPr lang="ru-RU" sz="1600" dirty="0"/>
                    </a:p>
                  </a:txBody>
                  <a:tcPr/>
                </a:tc>
                <a:tc>
                  <a:txBody>
                    <a:bodyPr/>
                    <a:lstStyle/>
                    <a:p>
                      <a:pPr algn="ctr"/>
                      <a:r>
                        <a:rPr lang="en-US" sz="1600" kern="1200" dirty="0" smtClean="0">
                          <a:solidFill>
                            <a:schemeClr val="dk1"/>
                          </a:solidFill>
                          <a:latin typeface="+mn-lt"/>
                          <a:ea typeface="+mn-ea"/>
                          <a:cs typeface="+mn-cs"/>
                        </a:rPr>
                        <a:t>70.2%</a:t>
                      </a:r>
                      <a:endParaRPr lang="ru-RU" sz="1600" dirty="0"/>
                    </a:p>
                  </a:txBody>
                  <a:tcPr/>
                </a:tc>
              </a:tr>
            </a:tbl>
          </a:graphicData>
        </a:graphic>
      </p:graphicFrame>
      <p:graphicFrame>
        <p:nvGraphicFramePr>
          <p:cNvPr id="12" name="Таблица 11"/>
          <p:cNvGraphicFramePr>
            <a:graphicFrameLocks noGrp="1"/>
          </p:cNvGraphicFramePr>
          <p:nvPr/>
        </p:nvGraphicFramePr>
        <p:xfrm>
          <a:off x="435434" y="4068566"/>
          <a:ext cx="7762674" cy="2164080"/>
        </p:xfrm>
        <a:graphic>
          <a:graphicData uri="http://schemas.openxmlformats.org/drawingml/2006/table">
            <a:tbl>
              <a:tblPr firstRow="1" bandRow="1">
                <a:tableStyleId>{5C22544A-7EE6-4342-B048-85BDC9FD1C3A}</a:tableStyleId>
              </a:tblPr>
              <a:tblGrid>
                <a:gridCol w="6381344"/>
                <a:gridCol w="1381330"/>
              </a:tblGrid>
              <a:tr h="300690">
                <a:tc>
                  <a:txBody>
                    <a:bodyPr/>
                    <a:lstStyle/>
                    <a:p>
                      <a:pPr algn="ctr"/>
                      <a:r>
                        <a:rPr lang="en-US" sz="1600" dirty="0" smtClean="0"/>
                        <a:t>Antecedent</a:t>
                      </a:r>
                      <a:endParaRPr lang="ru-RU" sz="1600" dirty="0"/>
                    </a:p>
                  </a:txBody>
                  <a:tcPr/>
                </a:tc>
                <a:tc>
                  <a:txBody>
                    <a:bodyPr/>
                    <a:lstStyle/>
                    <a:p>
                      <a:pPr algn="ctr"/>
                      <a:r>
                        <a:rPr lang="en-US" sz="1600" dirty="0" smtClean="0"/>
                        <a:t>Confidence</a:t>
                      </a:r>
                      <a:endParaRPr lang="ru-RU" sz="1600" dirty="0"/>
                    </a:p>
                  </a:txBody>
                  <a:tcPr/>
                </a:tc>
              </a:tr>
              <a:tr h="512942">
                <a:tc>
                  <a:txBody>
                    <a:bodyPr/>
                    <a:lstStyle/>
                    <a:p>
                      <a:r>
                        <a:rPr lang="en-US" sz="1600" kern="1200" dirty="0" smtClean="0">
                          <a:solidFill>
                            <a:schemeClr val="dk1"/>
                          </a:solidFill>
                          <a:latin typeface="+mn-lt"/>
                          <a:ea typeface="+mn-ea"/>
                          <a:cs typeface="+mn-cs"/>
                        </a:rPr>
                        <a:t>First job in 18.2-19.9, marriage in 20.6-22.4, break-up after 27.6, divorce after 30.5</a:t>
                      </a:r>
                      <a:endParaRPr lang="ru-RU" sz="1600" dirty="0"/>
                    </a:p>
                  </a:txBody>
                  <a:tcPr/>
                </a:tc>
                <a:tc>
                  <a:txBody>
                    <a:bodyPr/>
                    <a:lstStyle/>
                    <a:p>
                      <a:pPr algn="ctr"/>
                      <a:r>
                        <a:rPr lang="en-US" sz="1600" kern="1200" dirty="0" smtClean="0">
                          <a:solidFill>
                            <a:schemeClr val="dk1"/>
                          </a:solidFill>
                          <a:latin typeface="+mn-lt"/>
                          <a:ea typeface="+mn-ea"/>
                          <a:cs typeface="+mn-cs"/>
                        </a:rPr>
                        <a:t>71.9%</a:t>
                      </a:r>
                      <a:endParaRPr lang="ru-RU" sz="1600" dirty="0"/>
                    </a:p>
                  </a:txBody>
                  <a:tcPr/>
                </a:tc>
              </a:tr>
              <a:tr h="512942">
                <a:tc>
                  <a:txBody>
                    <a:bodyPr/>
                    <a:lstStyle/>
                    <a:p>
                      <a:r>
                        <a:rPr lang="en-US" sz="1600" kern="1200" dirty="0" smtClean="0">
                          <a:solidFill>
                            <a:schemeClr val="dk1"/>
                          </a:solidFill>
                          <a:latin typeface="+mn-lt"/>
                          <a:ea typeface="+mn-ea"/>
                          <a:cs typeface="+mn-cs"/>
                        </a:rPr>
                        <a:t>First job in 18.2-19.9, marriage in 20.6-22.4, break-up after 27.6, divorce before 30.5</a:t>
                      </a:r>
                      <a:endParaRPr lang="ru-RU" sz="1600" dirty="0"/>
                    </a:p>
                  </a:txBody>
                  <a:tcPr/>
                </a:tc>
                <a:tc>
                  <a:txBody>
                    <a:bodyPr/>
                    <a:lstStyle/>
                    <a:p>
                      <a:pPr algn="ctr"/>
                      <a:r>
                        <a:rPr lang="en-US" sz="1600" kern="1200" dirty="0" smtClean="0">
                          <a:solidFill>
                            <a:schemeClr val="dk1"/>
                          </a:solidFill>
                          <a:latin typeface="+mn-lt"/>
                          <a:ea typeface="+mn-ea"/>
                          <a:cs typeface="+mn-cs"/>
                        </a:rPr>
                        <a:t>70.9%</a:t>
                      </a:r>
                      <a:endParaRPr lang="ru-RU" sz="1600" dirty="0"/>
                    </a:p>
                  </a:txBody>
                  <a:tcPr/>
                </a:tc>
              </a:tr>
              <a:tr h="300690">
                <a:tc>
                  <a:txBody>
                    <a:bodyPr/>
                    <a:lstStyle/>
                    <a:p>
                      <a:r>
                        <a:rPr lang="en-US" sz="1600" kern="1200" dirty="0" smtClean="0">
                          <a:solidFill>
                            <a:schemeClr val="dk1"/>
                          </a:solidFill>
                          <a:latin typeface="+mn-lt"/>
                          <a:ea typeface="+mn-ea"/>
                          <a:cs typeface="+mn-cs"/>
                        </a:rPr>
                        <a:t>First job in 17.2-19.9, marriage in 20.6-22.4, break-up before 27.6</a:t>
                      </a:r>
                      <a:endParaRPr lang="ru-RU" sz="1600" dirty="0"/>
                    </a:p>
                  </a:txBody>
                  <a:tcPr/>
                </a:tc>
                <a:tc>
                  <a:txBody>
                    <a:bodyPr/>
                    <a:lstStyle/>
                    <a:p>
                      <a:pPr algn="ctr"/>
                      <a:r>
                        <a:rPr lang="en-US" sz="1600" kern="1200" dirty="0" smtClean="0">
                          <a:solidFill>
                            <a:schemeClr val="dk1"/>
                          </a:solidFill>
                          <a:latin typeface="+mn-lt"/>
                          <a:ea typeface="+mn-ea"/>
                          <a:cs typeface="+mn-cs"/>
                        </a:rPr>
                        <a:t>62.8%</a:t>
                      </a:r>
                      <a:endParaRPr lang="ru-RU" sz="1600" dirty="0"/>
                    </a:p>
                  </a:txBody>
                  <a:tcPr/>
                </a:tc>
              </a:tr>
              <a:tr h="300690">
                <a:tc>
                  <a:txBody>
                    <a:bodyPr/>
                    <a:lstStyle/>
                    <a:p>
                      <a:r>
                        <a:rPr lang="en-US" sz="1600" kern="1200" dirty="0" smtClean="0">
                          <a:solidFill>
                            <a:schemeClr val="dk1"/>
                          </a:solidFill>
                          <a:latin typeface="+mn-lt"/>
                          <a:ea typeface="+mn-ea"/>
                          <a:cs typeface="+mn-cs"/>
                        </a:rPr>
                        <a:t>First job in 17.7-21, marriage after 29.5</a:t>
                      </a:r>
                      <a:endParaRPr lang="ru-RU" sz="1600" dirty="0"/>
                    </a:p>
                  </a:txBody>
                  <a:tcPr/>
                </a:tc>
                <a:tc>
                  <a:txBody>
                    <a:bodyPr/>
                    <a:lstStyle/>
                    <a:p>
                      <a:pPr algn="ctr"/>
                      <a:r>
                        <a:rPr lang="en-US" sz="1600" kern="1200" dirty="0" smtClean="0">
                          <a:solidFill>
                            <a:schemeClr val="dk1"/>
                          </a:solidFill>
                          <a:latin typeface="+mn-lt"/>
                          <a:ea typeface="+mn-ea"/>
                          <a:cs typeface="+mn-cs"/>
                        </a:rPr>
                        <a:t>62.8%</a:t>
                      </a:r>
                      <a:endParaRPr lang="ru-RU" sz="1600" dirty="0"/>
                    </a:p>
                  </a:txBody>
                  <a:tcPr/>
                </a:tc>
              </a:tr>
            </a:tbl>
          </a:graphicData>
        </a:graphic>
      </p:graphicFrame>
      <p:sp>
        <p:nvSpPr>
          <p:cNvPr id="13" name="TextBox 12"/>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12</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59937" y="1108964"/>
            <a:ext cx="8436622" cy="4708981"/>
          </a:xfrm>
          <a:prstGeom prst="rect">
            <a:avLst/>
          </a:prstGeom>
          <a:noFill/>
          <a:ln w="9525">
            <a:noFill/>
            <a:miter lim="800000"/>
            <a:headEnd/>
            <a:tailEnd/>
          </a:ln>
        </p:spPr>
        <p:txBody>
          <a:bodyPr wrap="square">
            <a:spAutoFit/>
          </a:bodyPr>
          <a:lstStyle/>
          <a:p>
            <a:pPr marL="174625" indent="-174625">
              <a:buFont typeface="Arial" pitchFamily="34" charset="0"/>
              <a:buChar char="•"/>
            </a:pPr>
            <a:r>
              <a:rPr lang="en-US" sz="2000" b="1" dirty="0" smtClean="0">
                <a:solidFill>
                  <a:srgbClr val="003F82"/>
                </a:solidFill>
                <a:latin typeface="+mn-lt"/>
              </a:rPr>
              <a:t>A sequence </a:t>
            </a:r>
            <a:r>
              <a:rPr lang="ru-RU" sz="2000" dirty="0" smtClean="0">
                <a:solidFill>
                  <a:srgbClr val="003F82"/>
                </a:solidFill>
                <a:latin typeface="+mn-lt"/>
              </a:rPr>
              <a:t> </a:t>
            </a:r>
            <a:r>
              <a:rPr lang="en-US" sz="2000" dirty="0" smtClean="0">
                <a:latin typeface="+mn-lt"/>
              </a:rPr>
              <a:t>is an ordered set of elements (events)</a:t>
            </a:r>
            <a:endParaRPr lang="ru-RU" sz="2000" dirty="0" smtClean="0">
              <a:latin typeface="+mn-lt"/>
            </a:endParaRPr>
          </a:p>
          <a:p>
            <a:pPr marL="174625" indent="-174625"/>
            <a:r>
              <a:rPr lang="ru-RU" sz="2000" dirty="0" smtClean="0">
                <a:latin typeface="+mn-lt"/>
              </a:rPr>
              <a:t> </a:t>
            </a:r>
          </a:p>
          <a:p>
            <a:pPr marL="174625" indent="-174625"/>
            <a:endParaRPr lang="ru-RU" sz="2000" dirty="0" smtClean="0">
              <a:latin typeface="+mn-lt"/>
            </a:endParaRPr>
          </a:p>
          <a:p>
            <a:pPr marL="174625" indent="-174625">
              <a:buFont typeface="Arial" pitchFamily="34" charset="0"/>
              <a:buChar char="•"/>
            </a:pPr>
            <a:r>
              <a:rPr lang="en-US" sz="2000" b="1" dirty="0" smtClean="0">
                <a:solidFill>
                  <a:srgbClr val="003F82"/>
                </a:solidFill>
                <a:latin typeface="+mn-lt"/>
              </a:rPr>
              <a:t>The support</a:t>
            </a:r>
            <a:r>
              <a:rPr lang="ru-RU" sz="2000" dirty="0" smtClean="0">
                <a:solidFill>
                  <a:srgbClr val="003F82"/>
                </a:solidFill>
                <a:latin typeface="+mn-lt"/>
              </a:rPr>
              <a:t> </a:t>
            </a:r>
            <a:r>
              <a:rPr lang="en-US" sz="2000" dirty="0" smtClean="0">
                <a:latin typeface="+mn-lt"/>
              </a:rPr>
              <a:t>of sequence </a:t>
            </a:r>
            <a:r>
              <a:rPr lang="en-US" sz="2000" i="1" dirty="0" err="1" smtClean="0">
                <a:latin typeface="+mn-lt"/>
              </a:rPr>
              <a:t>r</a:t>
            </a:r>
            <a:r>
              <a:rPr lang="ru-RU" sz="2000" dirty="0" smtClean="0">
                <a:latin typeface="+mn-lt"/>
              </a:rPr>
              <a:t> </a:t>
            </a:r>
            <a:r>
              <a:rPr lang="en-US" sz="2000" dirty="0" smtClean="0">
                <a:latin typeface="+mn-lt"/>
              </a:rPr>
              <a:t>in database</a:t>
            </a:r>
            <a:r>
              <a:rPr lang="ru-RU" sz="2000" dirty="0" smtClean="0">
                <a:latin typeface="+mn-lt"/>
              </a:rPr>
              <a:t>                                 </a:t>
            </a:r>
            <a:r>
              <a:rPr lang="en-US" sz="2000" dirty="0" smtClean="0">
                <a:latin typeface="+mn-lt"/>
              </a:rPr>
              <a:t>   is the number of sequences in </a:t>
            </a:r>
            <a:r>
              <a:rPr lang="en-US" sz="2000" i="1" dirty="0" smtClean="0">
                <a:latin typeface="+mn-lt"/>
              </a:rPr>
              <a:t>D </a:t>
            </a:r>
            <a:r>
              <a:rPr lang="en-US" sz="2000" dirty="0" smtClean="0">
                <a:latin typeface="+mn-lt"/>
              </a:rPr>
              <a:t>that contain</a:t>
            </a:r>
            <a:r>
              <a:rPr lang="ru-RU" sz="2000" dirty="0" smtClean="0">
                <a:latin typeface="+mn-lt"/>
              </a:rPr>
              <a:t> </a:t>
            </a:r>
            <a:r>
              <a:rPr lang="en-US" sz="2000" i="1" dirty="0" smtClean="0">
                <a:latin typeface="+mn-lt"/>
              </a:rPr>
              <a:t>r</a:t>
            </a:r>
            <a:r>
              <a:rPr lang="ru-RU" sz="2000" dirty="0" smtClean="0">
                <a:latin typeface="+mn-lt"/>
              </a:rPr>
              <a:t> </a:t>
            </a:r>
          </a:p>
          <a:p>
            <a:pPr marL="174625" indent="-174625">
              <a:buNone/>
            </a:pPr>
            <a:r>
              <a:rPr lang="ru-RU" sz="2000" i="1" dirty="0" smtClean="0">
                <a:latin typeface="+mn-lt"/>
              </a:rPr>
              <a:t>                                                  </a:t>
            </a:r>
          </a:p>
          <a:p>
            <a:pPr marL="174625" indent="-174625">
              <a:buNone/>
            </a:pPr>
            <a:endParaRPr lang="ru-RU" sz="2000" i="1" dirty="0" smtClean="0">
              <a:latin typeface="+mn-lt"/>
            </a:endParaRPr>
          </a:p>
          <a:p>
            <a:pPr marL="174625" indent="-174625">
              <a:buFont typeface="Arial" pitchFamily="34" charset="0"/>
              <a:buChar char="•"/>
            </a:pPr>
            <a:r>
              <a:rPr lang="en-US" sz="2000" b="1" dirty="0" smtClean="0">
                <a:solidFill>
                  <a:srgbClr val="003F82"/>
                </a:solidFill>
                <a:latin typeface="+mn-lt"/>
              </a:rPr>
              <a:t>The relative support of </a:t>
            </a:r>
            <a:r>
              <a:rPr lang="ru-RU" sz="2000" b="1" dirty="0" smtClean="0">
                <a:solidFill>
                  <a:srgbClr val="003F82"/>
                </a:solidFill>
                <a:latin typeface="+mn-lt"/>
              </a:rPr>
              <a:t> </a:t>
            </a:r>
            <a:r>
              <a:rPr lang="en-US" sz="2000" i="1" dirty="0" err="1" smtClean="0">
                <a:latin typeface="+mn-lt"/>
              </a:rPr>
              <a:t>r</a:t>
            </a:r>
            <a:r>
              <a:rPr lang="ru-RU" sz="2000" dirty="0" smtClean="0">
                <a:latin typeface="+mn-lt"/>
              </a:rPr>
              <a:t> </a:t>
            </a:r>
            <a:r>
              <a:rPr lang="en-US" sz="2000" dirty="0" smtClean="0">
                <a:latin typeface="+mn-lt"/>
              </a:rPr>
              <a:t>is the fraction of sequences that contain</a:t>
            </a:r>
            <a:r>
              <a:rPr lang="ru-RU" sz="2000" dirty="0" smtClean="0">
                <a:latin typeface="+mn-lt"/>
              </a:rPr>
              <a:t> </a:t>
            </a:r>
            <a:r>
              <a:rPr lang="en-US" sz="2000" i="1" dirty="0" smtClean="0">
                <a:latin typeface="+mn-lt"/>
              </a:rPr>
              <a:t>r</a:t>
            </a:r>
            <a:endParaRPr lang="ru-RU" sz="2000" dirty="0" smtClean="0">
              <a:latin typeface="+mn-lt"/>
            </a:endParaRPr>
          </a:p>
          <a:p>
            <a:pPr marL="174625" indent="-174625"/>
            <a:endParaRPr lang="ru-RU" sz="2000" dirty="0" smtClean="0">
              <a:latin typeface="+mn-lt"/>
            </a:endParaRPr>
          </a:p>
          <a:p>
            <a:pPr marL="174625" indent="-174625"/>
            <a:endParaRPr lang="ru-RU" sz="2000" dirty="0" smtClean="0">
              <a:latin typeface="+mn-lt"/>
            </a:endParaRPr>
          </a:p>
          <a:p>
            <a:pPr marL="174625" indent="-174625">
              <a:buFont typeface="Arial" pitchFamily="34" charset="0"/>
              <a:buChar char="•"/>
            </a:pPr>
            <a:r>
              <a:rPr lang="en-US" sz="2000" b="1" dirty="0" smtClean="0">
                <a:solidFill>
                  <a:srgbClr val="003F82"/>
                </a:solidFill>
                <a:latin typeface="+mn-lt"/>
              </a:rPr>
              <a:t>A sequence</a:t>
            </a:r>
            <a:r>
              <a:rPr lang="ru-RU" sz="2000" dirty="0" smtClean="0">
                <a:solidFill>
                  <a:srgbClr val="003F82"/>
                </a:solidFill>
                <a:latin typeface="+mn-lt"/>
              </a:rPr>
              <a:t> </a:t>
            </a:r>
            <a:r>
              <a:rPr lang="en-US" sz="2000" i="1" dirty="0" err="1" smtClean="0">
                <a:latin typeface="+mn-lt"/>
              </a:rPr>
              <a:t>r</a:t>
            </a:r>
            <a:r>
              <a:rPr lang="ru-RU" sz="2000" dirty="0" smtClean="0">
                <a:latin typeface="+mn-lt"/>
              </a:rPr>
              <a:t> </a:t>
            </a:r>
            <a:r>
              <a:rPr lang="en-US" sz="2000" dirty="0" smtClean="0">
                <a:latin typeface="+mn-lt"/>
              </a:rPr>
              <a:t>is</a:t>
            </a:r>
            <a:r>
              <a:rPr lang="ru-RU" sz="2000" dirty="0" smtClean="0">
                <a:latin typeface="+mn-lt"/>
              </a:rPr>
              <a:t> </a:t>
            </a:r>
            <a:r>
              <a:rPr lang="en-US" sz="2000" b="1" dirty="0" smtClean="0">
                <a:solidFill>
                  <a:srgbClr val="003F82"/>
                </a:solidFill>
                <a:latin typeface="+mn-lt"/>
              </a:rPr>
              <a:t>frequent</a:t>
            </a:r>
            <a:r>
              <a:rPr lang="ru-RU" sz="2000" dirty="0" smtClean="0">
                <a:latin typeface="+mn-lt"/>
              </a:rPr>
              <a:t> </a:t>
            </a:r>
            <a:r>
              <a:rPr lang="en-US" sz="2000" dirty="0" smtClean="0">
                <a:latin typeface="+mn-lt"/>
              </a:rPr>
              <a:t>in a database</a:t>
            </a:r>
            <a:r>
              <a:rPr lang="ru-RU" sz="2000" i="1" dirty="0" smtClean="0">
                <a:latin typeface="+mn-lt"/>
              </a:rPr>
              <a:t> </a:t>
            </a:r>
            <a:r>
              <a:rPr lang="en-US" sz="2000" i="1" dirty="0" smtClean="0">
                <a:latin typeface="+mn-lt"/>
              </a:rPr>
              <a:t>D if</a:t>
            </a:r>
            <a:endParaRPr lang="ru-RU" sz="2000" dirty="0" smtClean="0">
              <a:latin typeface="+mn-lt"/>
            </a:endParaRPr>
          </a:p>
          <a:p>
            <a:pPr marL="174625" indent="-174625">
              <a:buNone/>
            </a:pPr>
            <a:r>
              <a:rPr lang="ru-RU" sz="2000" dirty="0" smtClean="0">
                <a:latin typeface="+mn-lt"/>
              </a:rPr>
              <a:t>                                   </a:t>
            </a:r>
            <a:r>
              <a:rPr lang="en-US" sz="2000" dirty="0" smtClean="0">
                <a:latin typeface="+mn-lt"/>
              </a:rPr>
              <a:t>, where</a:t>
            </a:r>
            <a:r>
              <a:rPr lang="ru-RU" sz="2000" dirty="0" smtClean="0">
                <a:latin typeface="+mn-lt"/>
              </a:rPr>
              <a:t> </a:t>
            </a:r>
            <a:r>
              <a:rPr lang="en-US" sz="2000" i="1" dirty="0" err="1" smtClean="0">
                <a:latin typeface="+mn-lt"/>
              </a:rPr>
              <a:t>minsup</a:t>
            </a:r>
            <a:r>
              <a:rPr lang="ru-RU" sz="2000" dirty="0" smtClean="0">
                <a:latin typeface="+mn-lt"/>
              </a:rPr>
              <a:t> </a:t>
            </a:r>
            <a:r>
              <a:rPr lang="en-US" sz="2000" dirty="0" smtClean="0">
                <a:latin typeface="+mn-lt"/>
              </a:rPr>
              <a:t>is a minimal support threshold </a:t>
            </a:r>
            <a:endParaRPr lang="ru-RU" sz="2000" dirty="0" smtClean="0">
              <a:latin typeface="+mn-lt"/>
            </a:endParaRPr>
          </a:p>
          <a:p>
            <a:pPr marL="174625" indent="-174625">
              <a:buNone/>
            </a:pPr>
            <a:endParaRPr lang="ru-RU" sz="2000" i="1" dirty="0" smtClean="0">
              <a:latin typeface="+mn-lt"/>
            </a:endParaRPr>
          </a:p>
          <a:p>
            <a:pPr marL="174625" indent="-174625">
              <a:buFont typeface="Arial" pitchFamily="34" charset="0"/>
              <a:buChar char="•"/>
            </a:pPr>
            <a:r>
              <a:rPr lang="en-US" sz="2000" b="1" dirty="0" smtClean="0">
                <a:solidFill>
                  <a:srgbClr val="003F82"/>
                </a:solidFill>
                <a:latin typeface="+mn-lt"/>
              </a:rPr>
              <a:t>A frequent closed sequence</a:t>
            </a:r>
            <a:r>
              <a:rPr lang="ru-RU" sz="2000" dirty="0" smtClean="0">
                <a:latin typeface="+mn-lt"/>
              </a:rPr>
              <a:t> </a:t>
            </a:r>
            <a:r>
              <a:rPr lang="en-US" sz="2000" dirty="0" smtClean="0"/>
              <a:t>is a sequence such that there is no any its </a:t>
            </a:r>
            <a:r>
              <a:rPr lang="en-US" sz="2000" dirty="0" err="1" smtClean="0"/>
              <a:t>supersequence</a:t>
            </a:r>
            <a:r>
              <a:rPr lang="en-US" sz="2000" dirty="0" smtClean="0"/>
              <a:t> with the same support</a:t>
            </a:r>
            <a:endParaRPr lang="ru-RU" sz="2000" dirty="0" smtClean="0">
              <a:latin typeface="+mn-lt"/>
            </a:endParaRPr>
          </a:p>
        </p:txBody>
      </p:sp>
      <p:sp>
        <p:nvSpPr>
          <p:cNvPr id="10" name="TextBox 9"/>
          <p:cNvSpPr txBox="1"/>
          <p:nvPr/>
        </p:nvSpPr>
        <p:spPr>
          <a:xfrm>
            <a:off x="953314" y="106991"/>
            <a:ext cx="7217922" cy="584775"/>
          </a:xfrm>
          <a:prstGeom prst="rect">
            <a:avLst/>
          </a:prstGeom>
          <a:noFill/>
        </p:spPr>
        <p:txBody>
          <a:bodyPr wrap="square" rtlCol="0">
            <a:spAutoFit/>
          </a:bodyPr>
          <a:lstStyle/>
          <a:p>
            <a:pPr algn="ctr"/>
            <a:r>
              <a:rPr lang="en-US" sz="3200" b="1" dirty="0" smtClean="0">
                <a:solidFill>
                  <a:srgbClr val="003F82"/>
                </a:solidFill>
                <a:latin typeface="+mj-lt"/>
              </a:rPr>
              <a:t>Sequence Mining</a:t>
            </a:r>
            <a:endParaRPr lang="ru-RU" sz="3200" b="1" dirty="0" smtClean="0">
              <a:solidFill>
                <a:srgbClr val="003F82"/>
              </a:solidFill>
              <a:latin typeface="+mj-lt"/>
            </a:endParaRPr>
          </a:p>
        </p:txBody>
      </p:sp>
      <p:pic>
        <p:nvPicPr>
          <p:cNvPr id="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44126" y="2111506"/>
            <a:ext cx="1890034" cy="335613"/>
          </a:xfrm>
          <a:prstGeom prst="rect">
            <a:avLst/>
          </a:prstGeom>
          <a:noFill/>
        </p:spPr>
      </p:pic>
      <p:pic>
        <p:nvPicPr>
          <p:cNvPr id="11"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90099" y="3665207"/>
            <a:ext cx="1656184" cy="726533"/>
          </a:xfrm>
          <a:prstGeom prst="rect">
            <a:avLst/>
          </a:prstGeom>
          <a:noFill/>
        </p:spPr>
      </p:pic>
      <p:pic>
        <p:nvPicPr>
          <p:cNvPr id="12"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3840" y="4539688"/>
            <a:ext cx="1872207" cy="329370"/>
          </a:xfrm>
          <a:prstGeom prst="rect">
            <a:avLst/>
          </a:prstGeom>
          <a:noFill/>
        </p:spPr>
      </p:pic>
      <p:sp>
        <p:nvSpPr>
          <p:cNvPr id="13" name="TextBox 12"/>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13</a:t>
            </a:r>
            <a:endParaRPr lang="ru-RU" sz="1600" dirty="0">
              <a:solidFill>
                <a:srgbClr val="003F82"/>
              </a:solidFill>
              <a:latin typeface="+mj-lt"/>
            </a:endParaRPr>
          </a:p>
        </p:txBody>
      </p:sp>
      <p:sp>
        <p:nvSpPr>
          <p:cNvPr id="14"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
        <p:nvSpPr>
          <p:cNvPr id="15" name="Rectangle 14"/>
          <p:cNvSpPr/>
          <p:nvPr/>
        </p:nvSpPr>
        <p:spPr>
          <a:xfrm>
            <a:off x="574283" y="691766"/>
            <a:ext cx="5114860" cy="369332"/>
          </a:xfrm>
          <a:prstGeom prst="rect">
            <a:avLst/>
          </a:prstGeom>
        </p:spPr>
        <p:txBody>
          <a:bodyPr wrap="square">
            <a:spAutoFit/>
          </a:bodyPr>
          <a:lstStyle/>
          <a:p>
            <a:r>
              <a:rPr lang="en-US" dirty="0" smtClean="0"/>
              <a:t>[</a:t>
            </a:r>
            <a:r>
              <a:rPr lang="en-US" dirty="0" err="1" smtClean="0"/>
              <a:t>Zaki</a:t>
            </a:r>
            <a:r>
              <a:rPr lang="en-US" dirty="0" smtClean="0"/>
              <a:t> &amp; </a:t>
            </a:r>
            <a:r>
              <a:rPr lang="en-US" dirty="0" err="1" smtClean="0"/>
              <a:t>Meira</a:t>
            </a:r>
            <a:r>
              <a:rPr lang="en-US" dirty="0" smtClean="0"/>
              <a:t>, 2014; </a:t>
            </a:r>
            <a:r>
              <a:rPr lang="en-US" dirty="0" err="1" smtClean="0"/>
              <a:t>Agrawal</a:t>
            </a:r>
            <a:r>
              <a:rPr lang="en-US" dirty="0" smtClean="0"/>
              <a:t> &amp; </a:t>
            </a:r>
            <a:r>
              <a:rPr lang="en-US" dirty="0" err="1" smtClean="0"/>
              <a:t>Srikant</a:t>
            </a:r>
            <a:r>
              <a:rPr lang="en-US" dirty="0" smtClean="0"/>
              <a:t>, 1995]</a:t>
            </a:r>
            <a:endParaRPr lang="en-US" dirty="0"/>
          </a:p>
        </p:txBody>
      </p:sp>
      <p:pic>
        <p:nvPicPr>
          <p:cNvPr id="18" name="Picture 17"/>
          <p:cNvPicPr>
            <a:picLocks noChangeAspect="1"/>
          </p:cNvPicPr>
          <p:nvPr/>
        </p:nvPicPr>
        <p:blipFill>
          <a:blip r:embed="rId7"/>
          <a:stretch>
            <a:fillRect/>
          </a:stretch>
        </p:blipFill>
        <p:spPr>
          <a:xfrm>
            <a:off x="3738921" y="1632706"/>
            <a:ext cx="1155700" cy="241300"/>
          </a:xfrm>
          <a:prstGeom prst="rect">
            <a:avLst/>
          </a:prstGeom>
        </p:spPr>
      </p:pic>
      <p:graphicFrame>
        <p:nvGraphicFramePr>
          <p:cNvPr id="16" name="Object 15"/>
          <p:cNvGraphicFramePr>
            <a:graphicFrameLocks noChangeAspect="1"/>
          </p:cNvGraphicFramePr>
          <p:nvPr>
            <p:extLst>
              <p:ext uri="{D42A27DB-BD31-4B8C-83A1-F6EECF244321}">
                <p14:modId xmlns:p14="http://schemas.microsoft.com/office/powerpoint/2010/main" val="2169674535"/>
              </p:ext>
            </p:extLst>
          </p:nvPr>
        </p:nvGraphicFramePr>
        <p:xfrm>
          <a:off x="2092325" y="2865438"/>
          <a:ext cx="4410075" cy="373062"/>
        </p:xfrm>
        <a:graphic>
          <a:graphicData uri="http://schemas.openxmlformats.org/presentationml/2006/ole">
            <mc:AlternateContent xmlns:mc="http://schemas.openxmlformats.org/markup-compatibility/2006">
              <mc:Choice xmlns:v="urn:schemas-microsoft-com:vml" Requires="v">
                <p:oleObj spid="_x0000_s28676" name="‘ормула" r:id="rId8" imgW="2552700" imgH="215900" progId="Equation.3">
                  <p:embed/>
                </p:oleObj>
              </mc:Choice>
              <mc:Fallback>
                <p:oleObj name="‘ормула" r:id="rId8" imgW="2552700" imgH="215900" progId="Equation.3">
                  <p:embed/>
                  <p:pic>
                    <p:nvPicPr>
                      <p:cNvPr id="0" name="Picture 2"/>
                      <p:cNvPicPr>
                        <a:picLocks noChangeAspect="1" noChangeArrowheads="1"/>
                      </p:cNvPicPr>
                      <p:nvPr/>
                    </p:nvPicPr>
                    <p:blipFill>
                      <a:blip r:embed="rId9"/>
                      <a:srcRect/>
                      <a:stretch>
                        <a:fillRect/>
                      </a:stretch>
                    </p:blipFill>
                    <p:spPr bwMode="auto">
                      <a:xfrm>
                        <a:off x="2092325" y="2865438"/>
                        <a:ext cx="4410075"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971127"/>
            <a:ext cx="8501974" cy="5016758"/>
          </a:xfrm>
          <a:prstGeom prst="rect">
            <a:avLst/>
          </a:prstGeom>
          <a:noFill/>
          <a:ln w="9525">
            <a:noFill/>
            <a:miter lim="800000"/>
            <a:headEnd/>
            <a:tailEnd/>
          </a:ln>
        </p:spPr>
        <p:txBody>
          <a:bodyPr wrap="square">
            <a:spAutoFit/>
          </a:bodyPr>
          <a:lstStyle/>
          <a:p>
            <a:pPr marL="174625" indent="-174625">
              <a:buFont typeface="Arial" pitchFamily="34" charset="0"/>
              <a:buChar char="•"/>
            </a:pPr>
            <a:r>
              <a:rPr lang="en-US" sz="2000" b="1" dirty="0" smtClean="0">
                <a:solidFill>
                  <a:srgbClr val="003F82"/>
                </a:solidFill>
                <a:latin typeface="+mn-lt"/>
              </a:rPr>
              <a:t>An emerging sequence </a:t>
            </a:r>
            <a:r>
              <a:rPr lang="ru-RU" sz="2000" dirty="0" smtClean="0">
                <a:latin typeface="+mn-lt"/>
              </a:rPr>
              <a:t> </a:t>
            </a:r>
            <a:r>
              <a:rPr lang="en-US" sz="2000" dirty="0" smtClean="0">
                <a:latin typeface="+mn-lt"/>
              </a:rPr>
              <a:t>is a sequence such that its support growths drastically in the transition from one database to another one </a:t>
            </a:r>
            <a:endParaRPr lang="ru-RU" sz="2000" dirty="0" smtClean="0">
              <a:latin typeface="+mn-lt"/>
            </a:endParaRPr>
          </a:p>
          <a:p>
            <a:pPr marL="174625" indent="-174625"/>
            <a:endParaRPr lang="ru-RU" sz="2000" dirty="0" smtClean="0">
              <a:latin typeface="+mn-lt"/>
            </a:endParaRPr>
          </a:p>
          <a:p>
            <a:pPr marL="174625" indent="-174625">
              <a:buFont typeface="Arial" pitchFamily="34" charset="0"/>
              <a:buChar char="•"/>
            </a:pPr>
            <a:r>
              <a:rPr lang="en-US" sz="2000" b="1" dirty="0" smtClean="0">
                <a:solidFill>
                  <a:srgbClr val="003F82"/>
                </a:solidFill>
                <a:latin typeface="+mn-lt"/>
              </a:rPr>
              <a:t>The growth rate</a:t>
            </a:r>
            <a:r>
              <a:rPr lang="en-US" sz="2000" dirty="0" smtClean="0">
                <a:latin typeface="+mn-lt"/>
              </a:rPr>
              <a:t> of a sequence</a:t>
            </a:r>
            <a:r>
              <a:rPr lang="ru-RU" sz="2000" dirty="0" smtClean="0">
                <a:latin typeface="+mn-lt"/>
              </a:rPr>
              <a:t> </a:t>
            </a:r>
            <a:r>
              <a:rPr lang="en-US" sz="2000" i="1" dirty="0" err="1" smtClean="0">
                <a:latin typeface="+mn-lt"/>
              </a:rPr>
              <a:t>s</a:t>
            </a:r>
            <a:r>
              <a:rPr lang="ru-RU" sz="2000" dirty="0" smtClean="0">
                <a:latin typeface="+mn-lt"/>
              </a:rPr>
              <a:t> </a:t>
            </a:r>
            <a:r>
              <a:rPr lang="en-US" sz="2000" dirty="0" smtClean="0">
                <a:latin typeface="+mn-lt"/>
              </a:rPr>
              <a:t>in the transition from databases </a:t>
            </a:r>
            <a:r>
              <a:rPr lang="en-US" sz="2000" i="1" dirty="0" smtClean="0">
                <a:latin typeface="+mn-lt"/>
              </a:rPr>
              <a:t>D</a:t>
            </a:r>
            <a:r>
              <a:rPr lang="en-US" sz="1400" baseline="-25000" dirty="0" smtClean="0">
                <a:latin typeface="+mn-lt"/>
              </a:rPr>
              <a:t>1</a:t>
            </a:r>
            <a:r>
              <a:rPr lang="en-US" sz="2000" dirty="0" smtClean="0">
                <a:latin typeface="+mn-lt"/>
              </a:rPr>
              <a:t> to</a:t>
            </a:r>
            <a:r>
              <a:rPr lang="ru-RU" sz="2000" dirty="0" smtClean="0">
                <a:latin typeface="+mn-lt"/>
              </a:rPr>
              <a:t> </a:t>
            </a:r>
            <a:r>
              <a:rPr lang="en-US" sz="2000" i="1" dirty="0" smtClean="0">
                <a:latin typeface="+mn-lt"/>
              </a:rPr>
              <a:t>D</a:t>
            </a:r>
            <a:r>
              <a:rPr lang="en-US" sz="1400" baseline="-25000" dirty="0" smtClean="0">
                <a:latin typeface="+mn-lt"/>
              </a:rPr>
              <a:t>2</a:t>
            </a:r>
            <a:r>
              <a:rPr lang="ru-RU" sz="2000" dirty="0" smtClean="0">
                <a:latin typeface="+mn-lt"/>
              </a:rPr>
              <a:t>:</a:t>
            </a:r>
            <a:r>
              <a:rPr lang="en-US" sz="2000" dirty="0" smtClean="0">
                <a:latin typeface="+mn-lt"/>
              </a:rPr>
              <a:t> </a:t>
            </a:r>
          </a:p>
          <a:p>
            <a:pPr marL="174625" indent="-174625"/>
            <a:endParaRPr lang="en-US" sz="2000" dirty="0" smtClean="0"/>
          </a:p>
          <a:p>
            <a:pPr marL="174625" indent="-174625"/>
            <a:r>
              <a:rPr lang="en-US" sz="2000" dirty="0" smtClean="0"/>
              <a:t>                                                                                                           (1)</a:t>
            </a:r>
          </a:p>
          <a:p>
            <a:pPr marL="174625" indent="-174625"/>
            <a:endParaRPr lang="ru-RU" sz="2000" dirty="0" smtClean="0"/>
          </a:p>
          <a:p>
            <a:pPr marL="174625" indent="-174625"/>
            <a:endParaRPr lang="en-US" sz="2000" dirty="0" smtClean="0"/>
          </a:p>
          <a:p>
            <a:pPr marL="174625" indent="-174625">
              <a:buFont typeface="Arial" pitchFamily="34" charset="0"/>
              <a:buChar char="•"/>
            </a:pPr>
            <a:r>
              <a:rPr lang="en-US" sz="2000" b="1" dirty="0" smtClean="0">
                <a:solidFill>
                  <a:srgbClr val="003F82"/>
                </a:solidFill>
                <a:latin typeface="+mn-lt"/>
              </a:rPr>
              <a:t>The contribution</a:t>
            </a:r>
            <a:r>
              <a:rPr lang="ru-RU" sz="2000" b="1" dirty="0" smtClean="0">
                <a:solidFill>
                  <a:srgbClr val="003F82"/>
                </a:solidFill>
                <a:latin typeface="+mn-lt"/>
              </a:rPr>
              <a:t> </a:t>
            </a:r>
            <a:r>
              <a:rPr lang="en-US" sz="2000" dirty="0" smtClean="0">
                <a:latin typeface="+mn-lt"/>
              </a:rPr>
              <a:t>of a sequence to a particular class</a:t>
            </a:r>
            <a:r>
              <a:rPr lang="ru-RU" sz="2000" dirty="0" smtClean="0">
                <a:latin typeface="+mn-lt"/>
              </a:rPr>
              <a:t>:</a:t>
            </a:r>
            <a:endParaRPr lang="en-US" sz="2000" dirty="0" smtClean="0">
              <a:latin typeface="+mn-lt"/>
            </a:endParaRPr>
          </a:p>
          <a:p>
            <a:pPr marL="174625" indent="-174625">
              <a:buNone/>
            </a:pPr>
            <a:r>
              <a:rPr lang="ru-RU" sz="2000" dirty="0" smtClean="0">
                <a:latin typeface="+mn-lt"/>
              </a:rPr>
              <a:t>                                                                                               </a:t>
            </a:r>
          </a:p>
          <a:p>
            <a:pPr marL="174625" indent="-174625">
              <a:buNone/>
            </a:pPr>
            <a:r>
              <a:rPr lang="ru-RU" sz="2000" dirty="0" smtClean="0">
                <a:latin typeface="+mn-lt"/>
              </a:rPr>
              <a:t>                                                                                                               ,</a:t>
            </a:r>
            <a:r>
              <a:rPr lang="en-US" sz="2000" dirty="0" smtClean="0">
                <a:latin typeface="+mn-lt"/>
              </a:rPr>
              <a:t>                   (2)</a:t>
            </a:r>
          </a:p>
          <a:p>
            <a:pPr marL="174625" indent="-174625">
              <a:buNone/>
            </a:pPr>
            <a:endParaRPr lang="ru-RU" sz="2000" dirty="0" smtClean="0">
              <a:latin typeface="+mn-lt"/>
            </a:endParaRPr>
          </a:p>
          <a:p>
            <a:pPr marL="174625" indent="-174625">
              <a:buNone/>
            </a:pPr>
            <a:r>
              <a:rPr lang="ru-RU" sz="2000" dirty="0" smtClean="0">
                <a:latin typeface="+mn-lt"/>
              </a:rPr>
              <a:t>	</a:t>
            </a:r>
            <a:r>
              <a:rPr lang="en-US" sz="2000" dirty="0" smtClean="0">
                <a:latin typeface="+mn-lt"/>
              </a:rPr>
              <a:t>where</a:t>
            </a:r>
            <a:r>
              <a:rPr lang="ru-RU" sz="2000" dirty="0" smtClean="0">
                <a:latin typeface="+mn-lt"/>
              </a:rPr>
              <a:t> </a:t>
            </a:r>
            <a:r>
              <a:rPr lang="en-US" sz="2000" i="1" dirty="0" err="1" smtClean="0">
                <a:latin typeface="+mn-lt"/>
              </a:rPr>
              <a:t>e</a:t>
            </a:r>
            <a:r>
              <a:rPr lang="en-US" sz="2000" dirty="0" smtClean="0">
                <a:latin typeface="+mn-lt"/>
              </a:rPr>
              <a:t> is a subsequence of</a:t>
            </a:r>
            <a:r>
              <a:rPr lang="ru-RU" sz="2000" dirty="0" smtClean="0">
                <a:latin typeface="+mn-lt"/>
              </a:rPr>
              <a:t> </a:t>
            </a:r>
            <a:r>
              <a:rPr lang="en-US" sz="2000" i="1" dirty="0" err="1" smtClean="0">
                <a:latin typeface="+mn-lt"/>
              </a:rPr>
              <a:t>s</a:t>
            </a:r>
            <a:r>
              <a:rPr lang="ru-RU" sz="2000" dirty="0" smtClean="0">
                <a:latin typeface="+mn-lt"/>
              </a:rPr>
              <a:t> </a:t>
            </a:r>
            <a:endParaRPr lang="en-US" sz="2000" dirty="0" smtClean="0">
              <a:latin typeface="+mn-lt"/>
            </a:endParaRPr>
          </a:p>
          <a:p>
            <a:pPr marL="174625" indent="-174625">
              <a:buNone/>
            </a:pPr>
            <a:endParaRPr lang="en-US" sz="2000" dirty="0" smtClean="0">
              <a:latin typeface="+mn-lt"/>
            </a:endParaRPr>
          </a:p>
          <a:p>
            <a:pPr marL="174625" indent="-174625">
              <a:buNone/>
            </a:pPr>
            <a:r>
              <a:rPr lang="en-US" sz="1600" dirty="0" smtClean="0">
                <a:latin typeface="+mn-lt"/>
              </a:rPr>
              <a:t>The idea is based on [Mill, 1843; Finn, 1983; Dong &amp; Li, 1999]</a:t>
            </a:r>
            <a:endParaRPr lang="ru-RU" sz="1600" dirty="0" smtClean="0">
              <a:latin typeface="+mn-lt"/>
            </a:endParaRPr>
          </a:p>
          <a:p>
            <a:pPr marL="174625" indent="-174625"/>
            <a:r>
              <a:rPr lang="ru-RU" sz="2000" dirty="0" smtClean="0">
                <a:latin typeface="+mn-lt"/>
              </a:rPr>
              <a:t>	</a:t>
            </a:r>
            <a:endParaRPr lang="en-US" sz="2000" dirty="0" smtClean="0">
              <a:latin typeface="+mn-lt"/>
            </a:endParaRPr>
          </a:p>
          <a:p>
            <a:pPr marL="174625" indent="-174625">
              <a:buNone/>
            </a:pPr>
            <a:endParaRPr lang="ru-RU" sz="2000" dirty="0" smtClean="0">
              <a:latin typeface="+mn-lt"/>
            </a:endParaRPr>
          </a:p>
        </p:txBody>
      </p:sp>
      <p:sp>
        <p:nvSpPr>
          <p:cNvPr id="10" name="TextBox 9"/>
          <p:cNvSpPr txBox="1"/>
          <p:nvPr/>
        </p:nvSpPr>
        <p:spPr>
          <a:xfrm>
            <a:off x="953314" y="106991"/>
            <a:ext cx="7217922" cy="584775"/>
          </a:xfrm>
          <a:prstGeom prst="rect">
            <a:avLst/>
          </a:prstGeom>
          <a:noFill/>
        </p:spPr>
        <p:txBody>
          <a:bodyPr wrap="square" rtlCol="0">
            <a:spAutoFit/>
          </a:bodyPr>
          <a:lstStyle/>
          <a:p>
            <a:pPr algn="ctr"/>
            <a:r>
              <a:rPr lang="en-US" sz="3200" b="1" dirty="0" smtClean="0">
                <a:solidFill>
                  <a:srgbClr val="003F82"/>
                </a:solidFill>
                <a:latin typeface="+mj-lt"/>
              </a:rPr>
              <a:t>Emerging </a:t>
            </a:r>
            <a:r>
              <a:rPr lang="en-US" sz="3200" b="1" dirty="0" smtClean="0">
                <a:solidFill>
                  <a:srgbClr val="003F82"/>
                </a:solidFill>
                <a:latin typeface="+mj-lt"/>
              </a:rPr>
              <a:t>Sequences</a:t>
            </a:r>
            <a:endParaRPr lang="ru-RU" sz="3200" b="1" dirty="0" smtClean="0">
              <a:solidFill>
                <a:srgbClr val="003F82"/>
              </a:solidFill>
              <a:latin typeface="+mj-lt"/>
            </a:endParaRPr>
          </a:p>
        </p:txBody>
      </p:sp>
      <p:sp>
        <p:nvSpPr>
          <p:cNvPr id="15" name="TextBox 14"/>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14</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11" name="Picture 10"/>
          <p:cNvPicPr>
            <a:picLocks noChangeAspect="1"/>
          </p:cNvPicPr>
          <p:nvPr/>
        </p:nvPicPr>
        <p:blipFill>
          <a:blip r:embed="rId3"/>
          <a:stretch>
            <a:fillRect/>
          </a:stretch>
        </p:blipFill>
        <p:spPr>
          <a:xfrm>
            <a:off x="1776771" y="2372174"/>
            <a:ext cx="5080000" cy="1028700"/>
          </a:xfrm>
          <a:prstGeom prst="rect">
            <a:avLst/>
          </a:prstGeom>
        </p:spPr>
      </p:pic>
      <p:pic>
        <p:nvPicPr>
          <p:cNvPr id="12" name="Picture 11"/>
          <p:cNvPicPr>
            <a:picLocks noChangeAspect="1"/>
          </p:cNvPicPr>
          <p:nvPr/>
        </p:nvPicPr>
        <p:blipFill>
          <a:blip r:embed="rId4"/>
          <a:stretch>
            <a:fillRect/>
          </a:stretch>
        </p:blipFill>
        <p:spPr>
          <a:xfrm>
            <a:off x="2716571" y="4012701"/>
            <a:ext cx="4140200" cy="685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885214"/>
            <a:ext cx="8501974" cy="400110"/>
          </a:xfrm>
          <a:prstGeom prst="rect">
            <a:avLst/>
          </a:prstGeom>
          <a:noFill/>
          <a:ln w="9525">
            <a:noFill/>
            <a:miter lim="800000"/>
            <a:headEnd/>
            <a:tailEnd/>
          </a:ln>
        </p:spPr>
        <p:txBody>
          <a:bodyPr wrap="square">
            <a:spAutoFit/>
          </a:bodyPr>
          <a:lstStyle/>
          <a:p>
            <a:pPr marL="174625" indent="-174625">
              <a:buFont typeface="Arial" pitchFamily="34" charset="0"/>
              <a:buChar char="•"/>
            </a:pPr>
            <a:r>
              <a:rPr lang="ru-RU" sz="2000" dirty="0" smtClean="0"/>
              <a:t> </a:t>
            </a:r>
            <a:r>
              <a:rPr lang="en-US" sz="2000" dirty="0" smtClean="0"/>
              <a:t>An </a:t>
            </a:r>
            <a:r>
              <a:rPr lang="en-US" sz="2000" dirty="0" smtClean="0">
                <a:latin typeface="+mn-lt"/>
              </a:rPr>
              <a:t>SPMF output for frequent closed sequences mining</a:t>
            </a:r>
            <a:endParaRPr lang="ru-RU" sz="2000" dirty="0" smtClean="0">
              <a:latin typeface="+mn-lt"/>
            </a:endParaRPr>
          </a:p>
        </p:txBody>
      </p:sp>
      <p:sp>
        <p:nvSpPr>
          <p:cNvPr id="10" name="TextBox 9"/>
          <p:cNvSpPr txBox="1"/>
          <p:nvPr/>
        </p:nvSpPr>
        <p:spPr>
          <a:xfrm>
            <a:off x="953314" y="106991"/>
            <a:ext cx="7217922" cy="584775"/>
          </a:xfrm>
          <a:prstGeom prst="rect">
            <a:avLst/>
          </a:prstGeom>
          <a:noFill/>
        </p:spPr>
        <p:txBody>
          <a:bodyPr wrap="square" rtlCol="0">
            <a:spAutoFit/>
          </a:bodyPr>
          <a:lstStyle/>
          <a:p>
            <a:pPr algn="ctr"/>
            <a:r>
              <a:rPr lang="en-US" sz="3200" b="1" dirty="0" smtClean="0">
                <a:solidFill>
                  <a:srgbClr val="003F82"/>
                </a:solidFill>
                <a:latin typeface="+mj-lt"/>
              </a:rPr>
              <a:t>Frequent closed sequences</a:t>
            </a:r>
            <a:endParaRPr lang="ru-RU" sz="3200" b="1" dirty="0" smtClean="0">
              <a:solidFill>
                <a:srgbClr val="003F82"/>
              </a:solidFill>
              <a:latin typeface="+mj-lt"/>
            </a:endParaRPr>
          </a:p>
        </p:txBody>
      </p:sp>
      <p:pic>
        <p:nvPicPr>
          <p:cNvPr id="7" name="Picture 5"/>
          <p:cNvPicPr>
            <a:picLocks noChangeAspect="1" noChangeArrowheads="1"/>
          </p:cNvPicPr>
          <p:nvPr/>
        </p:nvPicPr>
        <p:blipFill>
          <a:blip r:embed="rId3" cstate="print"/>
          <a:srcRect/>
          <a:stretch>
            <a:fillRect/>
          </a:stretch>
        </p:blipFill>
        <p:spPr bwMode="auto">
          <a:xfrm>
            <a:off x="395536" y="1459512"/>
            <a:ext cx="8352821" cy="4608512"/>
          </a:xfrm>
          <a:prstGeom prst="rect">
            <a:avLst/>
          </a:prstGeom>
          <a:noFill/>
          <a:ln w="19050">
            <a:solidFill>
              <a:srgbClr val="003F82"/>
            </a:solidFill>
            <a:miter lim="800000"/>
            <a:headEnd/>
            <a:tailEnd/>
          </a:ln>
        </p:spPr>
      </p:pic>
      <p:sp>
        <p:nvSpPr>
          <p:cNvPr id="8" name="TextBox 7"/>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15</a:t>
            </a:r>
            <a:endParaRPr lang="ru-RU" sz="1600" dirty="0">
              <a:solidFill>
                <a:srgbClr val="003F82"/>
              </a:solidFill>
              <a:latin typeface="+mj-lt"/>
            </a:endParaRPr>
          </a:p>
        </p:txBody>
      </p:sp>
      <p:sp>
        <p:nvSpPr>
          <p:cNvPr id="11"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933854"/>
            <a:ext cx="8501974" cy="5632311"/>
          </a:xfrm>
          <a:prstGeom prst="rect">
            <a:avLst/>
          </a:prstGeom>
          <a:noFill/>
          <a:ln w="9525">
            <a:noFill/>
            <a:miter lim="800000"/>
            <a:headEnd/>
            <a:tailEnd/>
          </a:ln>
        </p:spPr>
        <p:txBody>
          <a:bodyPr wrap="square">
            <a:spAutoFit/>
          </a:bodyPr>
          <a:lstStyle/>
          <a:p>
            <a:pPr marL="174625" indent="-174625">
              <a:buFont typeface="Arial" pitchFamily="34" charset="0"/>
              <a:buChar char="•"/>
            </a:pPr>
            <a:r>
              <a:rPr lang="en-US" sz="2000" dirty="0" smtClean="0">
                <a:latin typeface="+mn-lt"/>
              </a:rPr>
              <a:t>Implemented in Python 2.7</a:t>
            </a:r>
            <a:endParaRPr lang="ru-RU" sz="2000" dirty="0" smtClean="0">
              <a:latin typeface="+mn-lt"/>
            </a:endParaRPr>
          </a:p>
          <a:p>
            <a:pPr marL="174625" indent="-174625"/>
            <a:endParaRPr lang="en-US" sz="2000" dirty="0" smtClean="0">
              <a:latin typeface="+mn-lt"/>
            </a:endParaRPr>
          </a:p>
          <a:p>
            <a:pPr marL="180975" indent="-90488"/>
            <a:r>
              <a:rPr lang="en-US" sz="2000" dirty="0" smtClean="0">
                <a:latin typeface="+mn-lt"/>
              </a:rPr>
              <a:t>Input</a:t>
            </a:r>
            <a:r>
              <a:rPr lang="ru-RU" sz="2000" dirty="0" smtClean="0">
                <a:latin typeface="+mn-lt"/>
              </a:rPr>
              <a:t>: </a:t>
            </a:r>
            <a:r>
              <a:rPr lang="en-US" sz="2000" dirty="0" smtClean="0">
                <a:latin typeface="+mn-lt"/>
              </a:rPr>
              <a:t>two datasets for men and women with age indication for demographic events</a:t>
            </a:r>
            <a:endParaRPr lang="ru-RU" sz="2000" dirty="0" smtClean="0">
              <a:latin typeface="+mn-lt"/>
            </a:endParaRPr>
          </a:p>
          <a:p>
            <a:pPr marL="547687" indent="-457200">
              <a:buFont typeface="+mj-lt"/>
              <a:buAutoNum type="arabicPeriod"/>
            </a:pPr>
            <a:r>
              <a:rPr lang="en-US" sz="2000" dirty="0" smtClean="0">
                <a:latin typeface="+mn-lt"/>
              </a:rPr>
              <a:t>Transformation of events to sequences </a:t>
            </a:r>
            <a:r>
              <a:rPr lang="ru-RU" sz="2000" dirty="0" smtClean="0">
                <a:latin typeface="+mn-lt"/>
              </a:rPr>
              <a:t>(80</a:t>
            </a:r>
            <a:r>
              <a:rPr lang="en-US" sz="2000" dirty="0" smtClean="0">
                <a:latin typeface="+mn-lt"/>
              </a:rPr>
              <a:t>:</a:t>
            </a:r>
            <a:r>
              <a:rPr lang="ru-RU" sz="2000" dirty="0" smtClean="0">
                <a:latin typeface="+mn-lt"/>
              </a:rPr>
              <a:t>20</a:t>
            </a:r>
            <a:r>
              <a:rPr lang="en-US" sz="2000" dirty="0" smtClean="0">
                <a:latin typeface="+mn-lt"/>
              </a:rPr>
              <a:t> test-to-training ratio</a:t>
            </a:r>
            <a:r>
              <a:rPr lang="ru-RU" sz="2000" dirty="0" smtClean="0">
                <a:latin typeface="+mn-lt"/>
              </a:rPr>
              <a:t>)</a:t>
            </a:r>
          </a:p>
          <a:p>
            <a:pPr marL="547687" indent="-457200">
              <a:buFont typeface="+mj-lt"/>
              <a:buAutoNum type="arabicPeriod"/>
            </a:pPr>
            <a:r>
              <a:rPr lang="en-US" sz="2000" dirty="0" smtClean="0">
                <a:latin typeface="+mn-lt"/>
              </a:rPr>
              <a:t>Passing the test set to SPMF and finding frequent sequences.</a:t>
            </a:r>
          </a:p>
          <a:p>
            <a:pPr marL="547687" indent="-457200">
              <a:buFont typeface="+mj-lt"/>
              <a:buAutoNum type="arabicPeriod"/>
            </a:pPr>
            <a:r>
              <a:rPr lang="en-US" sz="2000" dirty="0" smtClean="0">
                <a:latin typeface="+mn-lt"/>
              </a:rPr>
              <a:t>Finding emerging sequences </a:t>
            </a:r>
            <a:r>
              <a:rPr lang="ru-RU" sz="2000" dirty="0" smtClean="0">
                <a:latin typeface="+mn-lt"/>
              </a:rPr>
              <a:t>(</a:t>
            </a:r>
            <a:r>
              <a:rPr lang="en-US" sz="2000" dirty="0" smtClean="0">
                <a:latin typeface="+mn-lt"/>
              </a:rPr>
              <a:t>classification rules</a:t>
            </a:r>
            <a:r>
              <a:rPr lang="ru-RU" sz="2000" dirty="0" smtClean="0">
                <a:latin typeface="+mn-lt"/>
              </a:rPr>
              <a:t>)</a:t>
            </a:r>
            <a:r>
              <a:rPr lang="en-US" sz="2000" dirty="0" smtClean="0">
                <a:latin typeface="+mn-lt"/>
              </a:rPr>
              <a:t> and their contributions to classes.</a:t>
            </a:r>
            <a:endParaRPr lang="ru-RU" sz="2000" dirty="0" smtClean="0">
              <a:latin typeface="+mn-lt"/>
            </a:endParaRPr>
          </a:p>
          <a:p>
            <a:pPr marL="547687" indent="-457200">
              <a:buFont typeface="+mj-lt"/>
              <a:buAutoNum type="arabicPeriod"/>
            </a:pPr>
            <a:r>
              <a:rPr lang="en-US" sz="2000" dirty="0" smtClean="0">
                <a:latin typeface="+mn-lt"/>
              </a:rPr>
              <a:t>Defining the class of a rule by its contribution and then contribution </a:t>
            </a:r>
            <a:r>
              <a:rPr lang="en-US" sz="2000" dirty="0" err="1" smtClean="0">
                <a:latin typeface="+mn-lt"/>
              </a:rPr>
              <a:t>normalisation</a:t>
            </a:r>
            <a:r>
              <a:rPr lang="en-US" sz="2000" dirty="0" smtClean="0">
                <a:latin typeface="+mn-lt"/>
              </a:rPr>
              <a:t>.</a:t>
            </a:r>
            <a:endParaRPr lang="ru-RU" sz="2000" dirty="0" smtClean="0">
              <a:latin typeface="+mn-lt"/>
            </a:endParaRPr>
          </a:p>
          <a:p>
            <a:pPr marL="547687" indent="-457200">
              <a:buFont typeface="+mj-lt"/>
              <a:buAutoNum type="arabicPeriod"/>
            </a:pPr>
            <a:r>
              <a:rPr lang="en-US" sz="2000" dirty="0" smtClean="0">
                <a:latin typeface="+mn-lt"/>
              </a:rPr>
              <a:t>Accuracy calculation for the test set.</a:t>
            </a:r>
          </a:p>
          <a:p>
            <a:pPr marL="547687" indent="-457200"/>
            <a:r>
              <a:rPr lang="en-US" sz="2000" dirty="0" smtClean="0">
                <a:latin typeface="+mn-lt"/>
              </a:rPr>
              <a:t>Output: files with classification rules for men and women</a:t>
            </a:r>
          </a:p>
          <a:p>
            <a:pPr marL="547687" indent="-457200"/>
            <a:endParaRPr lang="ru-RU" sz="2000" dirty="0" smtClean="0">
              <a:latin typeface="+mn-lt"/>
            </a:endParaRPr>
          </a:p>
          <a:p>
            <a:pPr marL="174625" indent="-174625">
              <a:buFont typeface="Arial" pitchFamily="34" charset="0"/>
              <a:buChar char="•"/>
            </a:pPr>
            <a:r>
              <a:rPr lang="en-US" sz="2000" dirty="0" err="1" smtClean="0"/>
              <a:t>minsup</a:t>
            </a:r>
            <a:r>
              <a:rPr lang="en-US" sz="2000" dirty="0" smtClean="0"/>
              <a:t> = 0.005; for each class we use 3312 sequences after oversampling.</a:t>
            </a:r>
          </a:p>
          <a:p>
            <a:pPr marL="174625" indent="-174625">
              <a:buFont typeface="Arial" pitchFamily="34" charset="0"/>
              <a:buChar char="•"/>
            </a:pPr>
            <a:r>
              <a:rPr lang="en-US" sz="2000" dirty="0" smtClean="0"/>
              <a:t>The best classification accuracy (0.936) has been reached at minimal growth rate 1.0, with 577 rules for men and 1164 for women, and 3 non-covered objects.</a:t>
            </a:r>
            <a:endParaRPr lang="en-US" sz="2000" dirty="0" smtClean="0">
              <a:latin typeface="+mn-lt"/>
            </a:endParaRPr>
          </a:p>
          <a:p>
            <a:pPr marL="174625" indent="-174625"/>
            <a:endParaRPr lang="en-US" sz="2000" dirty="0" smtClean="0">
              <a:latin typeface="+mn-lt"/>
            </a:endParaRPr>
          </a:p>
        </p:txBody>
      </p:sp>
      <p:sp>
        <p:nvSpPr>
          <p:cNvPr id="10" name="TextBox 9"/>
          <p:cNvSpPr txBox="1"/>
          <p:nvPr/>
        </p:nvSpPr>
        <p:spPr>
          <a:xfrm>
            <a:off x="457202" y="106991"/>
            <a:ext cx="8161506" cy="584775"/>
          </a:xfrm>
          <a:prstGeom prst="rect">
            <a:avLst/>
          </a:prstGeom>
          <a:noFill/>
        </p:spPr>
        <p:txBody>
          <a:bodyPr wrap="square" rtlCol="0">
            <a:spAutoFit/>
          </a:bodyPr>
          <a:lstStyle/>
          <a:p>
            <a:pPr algn="ctr"/>
            <a:r>
              <a:rPr lang="en-US" sz="3200" b="1" dirty="0" smtClean="0">
                <a:solidFill>
                  <a:srgbClr val="003F82"/>
                </a:solidFill>
                <a:latin typeface="+mj-lt"/>
              </a:rPr>
              <a:t>Emerging Sequence Mining</a:t>
            </a:r>
            <a:endParaRPr lang="ru-RU" sz="3200" b="1" dirty="0" smtClean="0">
              <a:solidFill>
                <a:srgbClr val="003F82"/>
              </a:solidFill>
              <a:latin typeface="+mj-lt"/>
            </a:endParaRPr>
          </a:p>
        </p:txBody>
      </p:sp>
      <p:sp>
        <p:nvSpPr>
          <p:cNvPr id="11" name="TextBox 10"/>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16</a:t>
            </a:r>
            <a:endParaRPr lang="ru-RU" sz="1600" dirty="0">
              <a:solidFill>
                <a:srgbClr val="003F82"/>
              </a:solidFill>
              <a:latin typeface="+mj-lt"/>
            </a:endParaRPr>
          </a:p>
        </p:txBody>
      </p:sp>
      <p:sp>
        <p:nvSpPr>
          <p:cNvPr id="6"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761847"/>
            <a:ext cx="8501974" cy="3170099"/>
          </a:xfrm>
          <a:prstGeom prst="rect">
            <a:avLst/>
          </a:prstGeom>
          <a:noFill/>
          <a:ln w="9525">
            <a:noFill/>
            <a:miter lim="800000"/>
            <a:headEnd/>
            <a:tailEnd/>
          </a:ln>
        </p:spPr>
        <p:txBody>
          <a:bodyPr wrap="square">
            <a:spAutoFit/>
          </a:bodyPr>
          <a:lstStyle/>
          <a:p>
            <a:pPr marL="174625" indent="-174625">
              <a:buFont typeface="Arial" pitchFamily="34" charset="0"/>
              <a:buChar char="•"/>
            </a:pPr>
            <a:endParaRPr lang="ru-RU" sz="2000" dirty="0" smtClean="0">
              <a:latin typeface="+mn-lt"/>
            </a:endParaRPr>
          </a:p>
          <a:p>
            <a:pPr marL="174625" indent="-174625">
              <a:buFont typeface="Arial" pitchFamily="34" charset="0"/>
              <a:buChar char="•"/>
            </a:pPr>
            <a:r>
              <a:rPr lang="en-US" sz="2000" dirty="0" smtClean="0"/>
              <a:t>The list of emerging sequences for </a:t>
            </a:r>
            <a:r>
              <a:rPr lang="en-US" sz="2000" b="1" dirty="0" smtClean="0">
                <a:solidFill>
                  <a:srgbClr val="003F82"/>
                </a:solidFill>
                <a:latin typeface="+mn-lt"/>
              </a:rPr>
              <a:t>men </a:t>
            </a:r>
            <a:r>
              <a:rPr lang="en-US" sz="2000" dirty="0" smtClean="0"/>
              <a:t>(with their class contribution):</a:t>
            </a:r>
            <a:endParaRPr lang="ru-RU" sz="2000" b="1" dirty="0" smtClean="0">
              <a:solidFill>
                <a:srgbClr val="003F82"/>
              </a:solidFill>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endParaRPr lang="ru-RU" sz="2000" dirty="0" smtClean="0">
              <a:latin typeface="+mn-lt"/>
            </a:endParaRPr>
          </a:p>
          <a:p>
            <a:pPr marL="174625" indent="-174625">
              <a:buFont typeface="Arial" pitchFamily="34" charset="0"/>
              <a:buChar char="•"/>
            </a:pPr>
            <a:r>
              <a:rPr lang="ru-RU" sz="2000" dirty="0" smtClean="0">
                <a:latin typeface="+mn-lt"/>
              </a:rPr>
              <a:t> </a:t>
            </a:r>
            <a:r>
              <a:rPr lang="en-US" sz="2000" dirty="0" smtClean="0">
                <a:latin typeface="+mn-lt"/>
              </a:rPr>
              <a:t>The list of emerging sequences for</a:t>
            </a:r>
            <a:r>
              <a:rPr lang="ru-RU" sz="2000" dirty="0" smtClean="0">
                <a:latin typeface="+mn-lt"/>
              </a:rPr>
              <a:t> </a:t>
            </a:r>
            <a:r>
              <a:rPr lang="en-US" sz="2000" b="1" dirty="0" smtClean="0">
                <a:solidFill>
                  <a:srgbClr val="003F82"/>
                </a:solidFill>
                <a:latin typeface="+mn-lt"/>
              </a:rPr>
              <a:t>women:</a:t>
            </a:r>
            <a:endParaRPr lang="ru-RU" sz="2000" b="1" dirty="0" smtClean="0">
              <a:solidFill>
                <a:srgbClr val="003F82"/>
              </a:solidFill>
              <a:latin typeface="+mn-lt"/>
            </a:endParaRPr>
          </a:p>
        </p:txBody>
      </p:sp>
      <p:sp>
        <p:nvSpPr>
          <p:cNvPr id="10" name="TextBox 9"/>
          <p:cNvSpPr txBox="1"/>
          <p:nvPr/>
        </p:nvSpPr>
        <p:spPr>
          <a:xfrm>
            <a:off x="457202" y="106991"/>
            <a:ext cx="8161506" cy="584775"/>
          </a:xfrm>
          <a:prstGeom prst="rect">
            <a:avLst/>
          </a:prstGeom>
          <a:noFill/>
        </p:spPr>
        <p:txBody>
          <a:bodyPr wrap="square" rtlCol="0">
            <a:spAutoFit/>
          </a:bodyPr>
          <a:lstStyle/>
          <a:p>
            <a:pPr algn="ctr"/>
            <a:r>
              <a:rPr lang="en-US" sz="3200" b="1" dirty="0" smtClean="0">
                <a:solidFill>
                  <a:srgbClr val="003F82"/>
                </a:solidFill>
                <a:latin typeface="+mj-lt"/>
              </a:rPr>
              <a:t>Emerging sequences</a:t>
            </a:r>
            <a:endParaRPr lang="ru-RU" sz="3200" b="1" dirty="0" smtClean="0">
              <a:solidFill>
                <a:srgbClr val="003F82"/>
              </a:solidFill>
              <a:latin typeface="+mj-lt"/>
            </a:endParaRPr>
          </a:p>
        </p:txBody>
      </p:sp>
      <p:sp>
        <p:nvSpPr>
          <p:cNvPr id="11" name="TextBox 10"/>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17</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14" name="Picture 13"/>
          <p:cNvPicPr>
            <a:picLocks noChangeAspect="1"/>
          </p:cNvPicPr>
          <p:nvPr/>
        </p:nvPicPr>
        <p:blipFill>
          <a:blip r:embed="rId3"/>
          <a:stretch>
            <a:fillRect/>
          </a:stretch>
        </p:blipFill>
        <p:spPr>
          <a:xfrm>
            <a:off x="1912463" y="4132019"/>
            <a:ext cx="4711341" cy="2146794"/>
          </a:xfrm>
          <a:prstGeom prst="rect">
            <a:avLst/>
          </a:prstGeom>
        </p:spPr>
      </p:pic>
      <p:pic>
        <p:nvPicPr>
          <p:cNvPr id="15" name="Picture 14"/>
          <p:cNvPicPr>
            <a:picLocks noChangeAspect="1"/>
          </p:cNvPicPr>
          <p:nvPr/>
        </p:nvPicPr>
        <p:blipFill>
          <a:blip r:embed="rId4"/>
          <a:stretch>
            <a:fillRect/>
          </a:stretch>
        </p:blipFill>
        <p:spPr>
          <a:xfrm>
            <a:off x="1911421" y="3894959"/>
            <a:ext cx="4711700" cy="241300"/>
          </a:xfrm>
          <a:prstGeom prst="rect">
            <a:avLst/>
          </a:prstGeom>
        </p:spPr>
      </p:pic>
      <p:pic>
        <p:nvPicPr>
          <p:cNvPr id="16" name="Picture 15"/>
          <p:cNvPicPr>
            <a:picLocks noChangeAspect="1"/>
          </p:cNvPicPr>
          <p:nvPr/>
        </p:nvPicPr>
        <p:blipFill>
          <a:blip r:embed="rId5"/>
          <a:stretch>
            <a:fillRect/>
          </a:stretch>
        </p:blipFill>
        <p:spPr>
          <a:xfrm>
            <a:off x="1875473" y="1455633"/>
            <a:ext cx="5189066" cy="21471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382927" y="97280"/>
            <a:ext cx="8284824" cy="698365"/>
          </a:xfrm>
        </p:spPr>
        <p:txBody>
          <a:bodyPr/>
          <a:lstStyle/>
          <a:p>
            <a:pPr eaLnBrk="1" hangingPunct="1"/>
            <a:r>
              <a:rPr lang="en-US" b="1" dirty="0" smtClean="0">
                <a:solidFill>
                  <a:srgbClr val="003F82"/>
                </a:solidFill>
                <a:latin typeface="+mj-lt"/>
              </a:rPr>
              <a:t>Outline</a:t>
            </a:r>
            <a:endParaRPr lang="en-US" sz="2000" dirty="0" smtClean="0">
              <a:solidFill>
                <a:schemeClr val="bg1"/>
              </a:solidFill>
              <a:latin typeface="Myriad Pro"/>
              <a:ea typeface="ＭＳ Ｐゴシック"/>
              <a:cs typeface="Arial" charset="0"/>
            </a:endParaRPr>
          </a:p>
        </p:txBody>
      </p:sp>
      <p:sp>
        <p:nvSpPr>
          <p:cNvPr id="15363"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
        <p:nvSpPr>
          <p:cNvPr id="15364" name="Rectangle 8"/>
          <p:cNvSpPr>
            <a:spLocks noChangeArrowheads="1"/>
          </p:cNvSpPr>
          <p:nvPr/>
        </p:nvSpPr>
        <p:spPr bwMode="auto">
          <a:xfrm>
            <a:off x="382926" y="1118673"/>
            <a:ext cx="8284824" cy="3970318"/>
          </a:xfrm>
          <a:prstGeom prst="rect">
            <a:avLst/>
          </a:prstGeom>
          <a:noFill/>
          <a:ln w="9525">
            <a:noFill/>
            <a:miter lim="800000"/>
            <a:headEnd/>
            <a:tailEnd/>
          </a:ln>
        </p:spPr>
        <p:txBody>
          <a:bodyPr wrap="square">
            <a:spAutoFit/>
          </a:bodyPr>
          <a:lstStyle/>
          <a:p>
            <a:pPr fontAlgn="auto">
              <a:spcAft>
                <a:spcPts val="0"/>
              </a:spcAft>
              <a:buFont typeface="Arial" pitchFamily="34" charset="0"/>
              <a:buChar char="•"/>
              <a:defRPr/>
            </a:pPr>
            <a:r>
              <a:rPr lang="ru-RU" sz="2600" dirty="0" smtClean="0">
                <a:latin typeface="+mn-lt"/>
              </a:rPr>
              <a:t> </a:t>
            </a:r>
            <a:r>
              <a:rPr lang="en-US" sz="2600" dirty="0" smtClean="0">
                <a:latin typeface="+mn-lt"/>
              </a:rPr>
              <a:t>Problem Statement</a:t>
            </a:r>
            <a:endParaRPr lang="ru-RU" sz="2600" dirty="0" smtClean="0">
              <a:latin typeface="+mn-lt"/>
            </a:endParaRPr>
          </a:p>
          <a:p>
            <a:pPr fontAlgn="auto">
              <a:spcAft>
                <a:spcPts val="0"/>
              </a:spcAft>
              <a:buFont typeface="Arial" pitchFamily="34" charset="0"/>
              <a:buChar char="•"/>
              <a:defRPr/>
            </a:pPr>
            <a:r>
              <a:rPr lang="ru-RU" sz="2600" dirty="0" smtClean="0">
                <a:latin typeface="+mn-lt"/>
              </a:rPr>
              <a:t> </a:t>
            </a:r>
            <a:r>
              <a:rPr lang="en-US" sz="2600" dirty="0" smtClean="0">
                <a:latin typeface="+mn-lt"/>
              </a:rPr>
              <a:t>Demographic Data</a:t>
            </a:r>
            <a:endParaRPr lang="ru-RU" sz="2600" dirty="0" smtClean="0">
              <a:latin typeface="+mn-lt"/>
            </a:endParaRPr>
          </a:p>
          <a:p>
            <a:pPr>
              <a:buFont typeface="Arial" pitchFamily="34" charset="0"/>
              <a:buChar char="•"/>
              <a:defRPr/>
            </a:pPr>
            <a:r>
              <a:rPr lang="ru-RU" sz="2600" dirty="0" smtClean="0">
                <a:latin typeface="+mn-lt"/>
              </a:rPr>
              <a:t> </a:t>
            </a:r>
            <a:r>
              <a:rPr lang="en-US" sz="2600" dirty="0" smtClean="0">
                <a:latin typeface="+mn-lt"/>
              </a:rPr>
              <a:t>Methods and Results</a:t>
            </a:r>
          </a:p>
          <a:p>
            <a:pPr lvl="1">
              <a:buFont typeface="Wingdings" pitchFamily="2" charset="2"/>
              <a:buChar char="Ø"/>
              <a:defRPr/>
            </a:pPr>
            <a:r>
              <a:rPr lang="en-US" sz="2300" dirty="0" smtClean="0">
                <a:latin typeface="+mn-lt"/>
              </a:rPr>
              <a:t>Decision Trees</a:t>
            </a:r>
          </a:p>
          <a:p>
            <a:pPr lvl="2">
              <a:buFont typeface="Wingdings" pitchFamily="2" charset="2"/>
              <a:buChar char="§"/>
              <a:defRPr/>
            </a:pPr>
            <a:r>
              <a:rPr lang="ru-RU" sz="2000" dirty="0" smtClean="0">
                <a:latin typeface="+mn-lt"/>
              </a:rPr>
              <a:t> </a:t>
            </a:r>
            <a:r>
              <a:rPr lang="en-US" sz="2000" dirty="0" smtClean="0">
                <a:latin typeface="+mn-lt"/>
              </a:rPr>
              <a:t>First </a:t>
            </a:r>
            <a:r>
              <a:rPr lang="en-US" sz="2000" dirty="0" err="1" smtClean="0">
                <a:latin typeface="+mn-lt"/>
              </a:rPr>
              <a:t>lifecourse</a:t>
            </a:r>
            <a:r>
              <a:rPr lang="en-US" sz="2000" dirty="0" smtClean="0">
                <a:latin typeface="+mn-lt"/>
              </a:rPr>
              <a:t> event prediction</a:t>
            </a:r>
          </a:p>
          <a:p>
            <a:pPr lvl="2">
              <a:buFont typeface="Wingdings" pitchFamily="2" charset="2"/>
              <a:buChar char="§"/>
              <a:defRPr/>
            </a:pPr>
            <a:r>
              <a:rPr lang="ru-RU" sz="2000" dirty="0" smtClean="0">
                <a:latin typeface="+mn-lt"/>
              </a:rPr>
              <a:t> </a:t>
            </a:r>
            <a:r>
              <a:rPr lang="en-US" sz="2000" dirty="0" smtClean="0">
                <a:latin typeface="+mn-lt"/>
              </a:rPr>
              <a:t>Next </a:t>
            </a:r>
            <a:r>
              <a:rPr lang="en-US" sz="2000" dirty="0" err="1" smtClean="0">
                <a:latin typeface="+mn-lt"/>
              </a:rPr>
              <a:t>lifecourse</a:t>
            </a:r>
            <a:r>
              <a:rPr lang="en-US" sz="2000" dirty="0" smtClean="0">
                <a:latin typeface="+mn-lt"/>
              </a:rPr>
              <a:t> event prediction</a:t>
            </a:r>
            <a:endParaRPr lang="ru-RU" sz="2000" dirty="0" smtClean="0">
              <a:latin typeface="+mn-lt"/>
            </a:endParaRPr>
          </a:p>
          <a:p>
            <a:pPr lvl="2">
              <a:buFont typeface="Wingdings" pitchFamily="2" charset="2"/>
              <a:buChar char="§"/>
              <a:defRPr/>
            </a:pPr>
            <a:r>
              <a:rPr lang="ru-RU" sz="2000" dirty="0" smtClean="0">
                <a:latin typeface="+mn-lt"/>
              </a:rPr>
              <a:t> </a:t>
            </a:r>
            <a:r>
              <a:rPr lang="en-US" sz="2000" dirty="0" smtClean="0">
                <a:latin typeface="+mn-lt"/>
              </a:rPr>
              <a:t>Rules for ‘gender’ attribute</a:t>
            </a:r>
          </a:p>
          <a:p>
            <a:pPr lvl="1">
              <a:buFont typeface="Wingdings" pitchFamily="2" charset="2"/>
              <a:buChar char="Ø"/>
              <a:defRPr/>
            </a:pPr>
            <a:r>
              <a:rPr lang="en-US" sz="2300" dirty="0" smtClean="0">
                <a:latin typeface="+mn-lt"/>
              </a:rPr>
              <a:t>Frequent Patterns</a:t>
            </a:r>
          </a:p>
          <a:p>
            <a:pPr lvl="2">
              <a:buFont typeface="Wingdings" pitchFamily="2" charset="2"/>
              <a:buChar char="§"/>
              <a:defRPr/>
            </a:pPr>
            <a:r>
              <a:rPr lang="ru-RU" sz="2000" dirty="0" smtClean="0">
                <a:latin typeface="+mn-lt"/>
              </a:rPr>
              <a:t> </a:t>
            </a:r>
            <a:r>
              <a:rPr lang="en-US" sz="2000" dirty="0" smtClean="0">
                <a:latin typeface="+mn-lt"/>
              </a:rPr>
              <a:t>Frequent closed sequences</a:t>
            </a:r>
            <a:endParaRPr lang="ru-RU" sz="2000" dirty="0" smtClean="0">
              <a:latin typeface="+mn-lt"/>
            </a:endParaRPr>
          </a:p>
          <a:p>
            <a:pPr lvl="2">
              <a:buFont typeface="Wingdings" pitchFamily="2" charset="2"/>
              <a:buChar char="§"/>
              <a:defRPr/>
            </a:pPr>
            <a:r>
              <a:rPr lang="ru-RU" sz="2000" dirty="0" smtClean="0">
                <a:latin typeface="+mn-lt"/>
              </a:rPr>
              <a:t> </a:t>
            </a:r>
            <a:r>
              <a:rPr lang="en-US" sz="2000" dirty="0" smtClean="0">
                <a:latin typeface="+mn-lt"/>
              </a:rPr>
              <a:t>Emerging sequences for men and women</a:t>
            </a:r>
            <a:endParaRPr lang="ru-RU" sz="2000" dirty="0" smtClean="0">
              <a:latin typeface="+mn-lt"/>
            </a:endParaRPr>
          </a:p>
          <a:p>
            <a:pPr fontAlgn="auto">
              <a:spcAft>
                <a:spcPts val="0"/>
              </a:spcAft>
              <a:buFont typeface="Arial" pitchFamily="34" charset="0"/>
              <a:buChar char="•"/>
              <a:defRPr/>
            </a:pPr>
            <a:r>
              <a:rPr lang="ru-RU" sz="2800" dirty="0" smtClean="0">
                <a:latin typeface="+mn-lt"/>
              </a:rPr>
              <a:t> </a:t>
            </a:r>
            <a:r>
              <a:rPr lang="en-US" sz="2600" dirty="0" smtClean="0">
                <a:latin typeface="+mn-lt"/>
              </a:rPr>
              <a:t>Conclusion and Future Work</a:t>
            </a:r>
          </a:p>
        </p:txBody>
      </p:sp>
      <p:sp>
        <p:nvSpPr>
          <p:cNvPr id="17" name="TextBox 16"/>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2</a:t>
            </a:r>
            <a:endParaRPr lang="ru-RU" sz="1600" dirty="0">
              <a:solidFill>
                <a:srgbClr val="003F82"/>
              </a:solidFill>
              <a:latin typeface="+mj-l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933854"/>
            <a:ext cx="8501974" cy="5016758"/>
          </a:xfrm>
          <a:prstGeom prst="rect">
            <a:avLst/>
          </a:prstGeom>
          <a:noFill/>
          <a:ln w="9525">
            <a:noFill/>
            <a:miter lim="800000"/>
            <a:headEnd/>
            <a:tailEnd/>
          </a:ln>
        </p:spPr>
        <p:txBody>
          <a:bodyPr wrap="square">
            <a:spAutoFit/>
          </a:bodyPr>
          <a:lstStyle/>
          <a:p>
            <a:pPr marL="174625" indent="-174625">
              <a:buFont typeface="Arial" pitchFamily="34" charset="0"/>
              <a:buChar char="•"/>
            </a:pPr>
            <a:r>
              <a:rPr lang="en-US" sz="2000" dirty="0" smtClean="0"/>
              <a:t>We have shown that decision trees and sequence mining could become the tools of choice for demographers.</a:t>
            </a:r>
          </a:p>
          <a:p>
            <a:pPr marL="174625" indent="-174625"/>
            <a:r>
              <a:rPr lang="en-US" sz="2000" dirty="0" smtClean="0"/>
              <a:t> </a:t>
            </a:r>
          </a:p>
          <a:p>
            <a:pPr marL="174625" indent="-174625">
              <a:buFont typeface="Arial" pitchFamily="34" charset="0"/>
              <a:buChar char="•"/>
            </a:pPr>
            <a:r>
              <a:rPr lang="en-US" sz="2000" dirty="0" smtClean="0"/>
              <a:t>Machine learning and data mining tools can help in finding regularities and dependencies that are hidden in voluminous demographic datasets. However, these methods need to be properly tuned and adapted to the domain needs.</a:t>
            </a:r>
          </a:p>
          <a:p>
            <a:pPr marL="174625" indent="-174625"/>
            <a:r>
              <a:rPr lang="en-US" sz="2000" dirty="0" smtClean="0"/>
              <a:t> </a:t>
            </a:r>
          </a:p>
          <a:p>
            <a:pPr marL="174625" indent="-174625">
              <a:buFont typeface="Arial"/>
              <a:buChar char="•"/>
            </a:pPr>
            <a:r>
              <a:rPr lang="en-US" sz="2000" dirty="0" smtClean="0"/>
              <a:t>In the near future we are planning:</a:t>
            </a:r>
          </a:p>
          <a:p>
            <a:pPr marL="631825" lvl="1" indent="-174625">
              <a:buFont typeface="Arial"/>
              <a:buChar char="•"/>
            </a:pPr>
            <a:r>
              <a:rPr lang="en-US" sz="2000" dirty="0" smtClean="0"/>
              <a:t>to implement emerging prefix-string mining and learning to deal with sequences without gaps </a:t>
            </a:r>
          </a:p>
          <a:p>
            <a:pPr marL="631825" lvl="1" indent="-174625">
              <a:buFont typeface="Arial"/>
              <a:buChar char="•"/>
            </a:pPr>
            <a:r>
              <a:rPr lang="en-US" sz="2000" dirty="0" smtClean="0"/>
              <a:t>to use different rule-based techniques that are able to cope with unbalanced multi-class data (Cerf et al., 2013)</a:t>
            </a:r>
          </a:p>
          <a:p>
            <a:pPr marL="631825" lvl="1" indent="-174625">
              <a:buFont typeface="Arial"/>
              <a:buChar char="•"/>
            </a:pPr>
            <a:r>
              <a:rPr lang="en-US" sz="2000" dirty="0" smtClean="0"/>
              <a:t>to apply Pattern Structures to demographic sequence mining (</a:t>
            </a:r>
            <a:r>
              <a:rPr lang="en-US" sz="2000" dirty="0" err="1" smtClean="0"/>
              <a:t>Kuznetsov</a:t>
            </a:r>
            <a:r>
              <a:rPr lang="en-US" sz="2000" dirty="0" smtClean="0"/>
              <a:t> et al., 2013).</a:t>
            </a:r>
          </a:p>
          <a:p>
            <a:pPr marL="631825" lvl="1" indent="-174625">
              <a:buFont typeface="Arial"/>
              <a:buChar char="•"/>
            </a:pPr>
            <a:r>
              <a:rPr lang="en-US" sz="2000" dirty="0" smtClean="0">
                <a:latin typeface="+mn-lt"/>
              </a:rPr>
              <a:t> and many more ideas and tricks…</a:t>
            </a:r>
            <a:endParaRPr lang="ru-RU" sz="2000" dirty="0" smtClean="0">
              <a:latin typeface="+mn-lt"/>
            </a:endParaRPr>
          </a:p>
        </p:txBody>
      </p:sp>
      <p:sp>
        <p:nvSpPr>
          <p:cNvPr id="10" name="TextBox 9"/>
          <p:cNvSpPr txBox="1"/>
          <p:nvPr/>
        </p:nvSpPr>
        <p:spPr>
          <a:xfrm>
            <a:off x="457202" y="106991"/>
            <a:ext cx="8161506" cy="584775"/>
          </a:xfrm>
          <a:prstGeom prst="rect">
            <a:avLst/>
          </a:prstGeom>
          <a:noFill/>
        </p:spPr>
        <p:txBody>
          <a:bodyPr wrap="square" rtlCol="0">
            <a:spAutoFit/>
          </a:bodyPr>
          <a:lstStyle/>
          <a:p>
            <a:pPr algn="ctr"/>
            <a:r>
              <a:rPr lang="en-US" sz="3200" b="1" dirty="0" smtClean="0">
                <a:solidFill>
                  <a:srgbClr val="003F82"/>
                </a:solidFill>
                <a:latin typeface="+mj-lt"/>
              </a:rPr>
              <a:t>Conclusion and Future Work</a:t>
            </a:r>
            <a:endParaRPr lang="ru-RU" sz="3200" b="1" dirty="0" smtClean="0">
              <a:solidFill>
                <a:srgbClr val="003F82"/>
              </a:solidFill>
              <a:latin typeface="+mj-lt"/>
            </a:endParaRPr>
          </a:p>
        </p:txBody>
      </p:sp>
      <p:sp>
        <p:nvSpPr>
          <p:cNvPr id="7" name="TextBox 6"/>
          <p:cNvSpPr txBox="1"/>
          <p:nvPr/>
        </p:nvSpPr>
        <p:spPr>
          <a:xfrm>
            <a:off x="0" y="6344359"/>
            <a:ext cx="9143999" cy="338554"/>
          </a:xfrm>
          <a:prstGeom prst="rect">
            <a:avLst/>
          </a:prstGeom>
          <a:noFill/>
        </p:spPr>
        <p:txBody>
          <a:bodyPr wrap="square" rtlCol="0">
            <a:spAutoFit/>
          </a:bodyPr>
          <a:lstStyle/>
          <a:p>
            <a:pPr algn="ctr"/>
            <a:r>
              <a:rPr lang="ru-RU" sz="1600" dirty="0" smtClean="0">
                <a:solidFill>
                  <a:srgbClr val="003F82"/>
                </a:solidFill>
                <a:latin typeface="+mj-lt"/>
              </a:rPr>
              <a:t>18</a:t>
            </a:r>
            <a:endParaRPr lang="ru-RU" sz="1600" dirty="0">
              <a:solidFill>
                <a:srgbClr val="003F82"/>
              </a:solidFill>
              <a:latin typeface="+mj-lt"/>
            </a:endParaRPr>
          </a:p>
        </p:txBody>
      </p:sp>
      <p:sp>
        <p:nvSpPr>
          <p:cNvPr id="6"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1429971" y="2782133"/>
            <a:ext cx="6332706" cy="1446550"/>
          </a:xfrm>
          <a:prstGeom prst="rect">
            <a:avLst/>
          </a:prstGeom>
          <a:noFill/>
        </p:spPr>
        <p:txBody>
          <a:bodyPr wrap="square" rtlCol="0">
            <a:spAutoFit/>
          </a:bodyPr>
          <a:lstStyle/>
          <a:p>
            <a:pPr algn="ctr"/>
            <a:r>
              <a:rPr lang="en-US" sz="4400" b="1" dirty="0" smtClean="0">
                <a:solidFill>
                  <a:srgbClr val="003F82"/>
                </a:solidFill>
                <a:latin typeface="+mj-lt"/>
              </a:rPr>
              <a:t>Thank you.</a:t>
            </a:r>
            <a:br>
              <a:rPr lang="en-US" sz="4400" b="1" dirty="0" smtClean="0">
                <a:solidFill>
                  <a:srgbClr val="003F82"/>
                </a:solidFill>
                <a:latin typeface="+mj-lt"/>
              </a:rPr>
            </a:br>
            <a:r>
              <a:rPr lang="en-US" sz="4400" b="1" dirty="0" smtClean="0">
                <a:solidFill>
                  <a:srgbClr val="003F82"/>
                </a:solidFill>
                <a:latin typeface="+mj-lt"/>
              </a:rPr>
              <a:t>Questions?</a:t>
            </a:r>
            <a:endParaRPr lang="ru-RU" sz="4400" b="1" dirty="0">
              <a:solidFill>
                <a:srgbClr val="003F82"/>
              </a:solidFill>
              <a:latin typeface="+mj-lt"/>
            </a:endParaRPr>
          </a:p>
        </p:txBody>
      </p:sp>
      <p:sp>
        <p:nvSpPr>
          <p:cNvPr id="4"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954368"/>
            <a:ext cx="8501974" cy="5386090"/>
          </a:xfrm>
          <a:prstGeom prst="rect">
            <a:avLst/>
          </a:prstGeom>
          <a:noFill/>
          <a:ln w="9525">
            <a:noFill/>
            <a:miter lim="800000"/>
            <a:headEnd/>
            <a:tailEnd/>
          </a:ln>
        </p:spPr>
        <p:txBody>
          <a:bodyPr wrap="square">
            <a:spAutoFit/>
          </a:bodyPr>
          <a:lstStyle/>
          <a:p>
            <a:pPr marL="174625" indent="-174625">
              <a:buFont typeface="Arial" pitchFamily="34" charset="0"/>
              <a:buChar char="•"/>
            </a:pPr>
            <a:r>
              <a:rPr lang="en-US" sz="2000" dirty="0" smtClean="0">
                <a:latin typeface="+mn-lt"/>
              </a:rPr>
              <a:t>Analysis of demographic data by means of machine learning and data mining</a:t>
            </a:r>
            <a:endParaRPr lang="ru-RU" sz="2000" dirty="0" smtClean="0">
              <a:latin typeface="+mn-lt"/>
            </a:endParaRPr>
          </a:p>
          <a:p>
            <a:pPr marL="174625" indent="-174625"/>
            <a:r>
              <a:rPr lang="en-US" sz="1600" dirty="0" smtClean="0">
                <a:latin typeface="+mn-lt"/>
              </a:rPr>
              <a:t>[</a:t>
            </a:r>
            <a:r>
              <a:rPr lang="en-US" sz="1600" dirty="0" err="1" smtClean="0"/>
              <a:t>Blockeel</a:t>
            </a:r>
            <a:r>
              <a:rPr lang="en-US" sz="1600" dirty="0" smtClean="0"/>
              <a:t> et al, 2001; </a:t>
            </a:r>
            <a:r>
              <a:rPr lang="en-US" sz="1600" dirty="0" err="1" smtClean="0"/>
              <a:t>Billari</a:t>
            </a:r>
            <a:r>
              <a:rPr lang="en-US" sz="1600" dirty="0" smtClean="0"/>
              <a:t> et al., 2006</a:t>
            </a:r>
            <a:r>
              <a:rPr lang="en-US" sz="1600" dirty="0" smtClean="0">
                <a:latin typeface="+mn-lt"/>
              </a:rPr>
              <a:t>]</a:t>
            </a:r>
          </a:p>
          <a:p>
            <a:pPr marL="174625" indent="-174625"/>
            <a:endParaRPr lang="ru-RU" sz="1600" dirty="0" smtClean="0">
              <a:latin typeface="+mn-lt"/>
            </a:endParaRPr>
          </a:p>
          <a:p>
            <a:pPr marL="174625" indent="-174625">
              <a:buFont typeface="Arial" pitchFamily="34" charset="0"/>
              <a:buChar char="•"/>
            </a:pPr>
            <a:r>
              <a:rPr lang="ru-RU" sz="2000" dirty="0" smtClean="0">
                <a:latin typeface="+mn-lt"/>
              </a:rPr>
              <a:t> </a:t>
            </a:r>
            <a:r>
              <a:rPr lang="en-US" sz="2000" dirty="0" smtClean="0">
                <a:latin typeface="+mn-lt"/>
              </a:rPr>
              <a:t>Demographers questions</a:t>
            </a:r>
            <a:r>
              <a:rPr lang="ru-RU" sz="2000" dirty="0" smtClean="0">
                <a:latin typeface="+mn-lt"/>
              </a:rPr>
              <a:t>:</a:t>
            </a:r>
          </a:p>
          <a:p>
            <a:pPr marL="534988" lvl="1" indent="-174625">
              <a:buFont typeface="Wingdings" pitchFamily="2" charset="2"/>
              <a:buChar char="§"/>
            </a:pPr>
            <a:r>
              <a:rPr lang="en-US" sz="2000" dirty="0" smtClean="0">
                <a:latin typeface="+mn-lt"/>
              </a:rPr>
              <a:t>What are the differences between </a:t>
            </a:r>
            <a:r>
              <a:rPr lang="en-US" sz="2000" dirty="0" smtClean="0"/>
              <a:t>demographic </a:t>
            </a:r>
            <a:r>
              <a:rPr lang="en-US" sz="2000" dirty="0" err="1" smtClean="0"/>
              <a:t>behaviour</a:t>
            </a:r>
            <a:r>
              <a:rPr lang="en-US" sz="2000" dirty="0" smtClean="0"/>
              <a:t> of </a:t>
            </a:r>
            <a:r>
              <a:rPr lang="en-US" sz="2000" dirty="0" smtClean="0">
                <a:latin typeface="+mn-lt"/>
              </a:rPr>
              <a:t>men and women?</a:t>
            </a:r>
            <a:endParaRPr lang="ru-RU" sz="2000" dirty="0" smtClean="0">
              <a:latin typeface="+mn-lt"/>
            </a:endParaRPr>
          </a:p>
          <a:p>
            <a:pPr marL="534988" lvl="1" indent="-174625">
              <a:buFont typeface="Wingdings" pitchFamily="2" charset="2"/>
              <a:buChar char="§"/>
            </a:pPr>
            <a:r>
              <a:rPr lang="en-US" sz="2000" dirty="0" smtClean="0">
                <a:latin typeface="+mn-lt"/>
              </a:rPr>
              <a:t>What are the typical (frequent) event sequences that appear in </a:t>
            </a:r>
            <a:r>
              <a:rPr lang="en-US" sz="2000" dirty="0" err="1" smtClean="0">
                <a:latin typeface="+mn-lt"/>
              </a:rPr>
              <a:t>lifecourse</a:t>
            </a:r>
            <a:r>
              <a:rPr lang="en-US" sz="2000" dirty="0" smtClean="0">
                <a:latin typeface="+mn-lt"/>
              </a:rPr>
              <a:t> trajectories</a:t>
            </a:r>
            <a:r>
              <a:rPr lang="ru-RU" sz="2000" dirty="0" smtClean="0">
                <a:latin typeface="+mn-lt"/>
              </a:rPr>
              <a:t>?</a:t>
            </a:r>
          </a:p>
          <a:p>
            <a:pPr marL="534988" lvl="1" indent="-174625">
              <a:buFont typeface="Wingdings" pitchFamily="2" charset="2"/>
              <a:buChar char="§"/>
            </a:pPr>
            <a:r>
              <a:rPr lang="en-US" sz="2000" dirty="0" smtClean="0">
                <a:latin typeface="+mn-lt"/>
              </a:rPr>
              <a:t>What are the first and the next starting events a particular person may have</a:t>
            </a:r>
            <a:r>
              <a:rPr lang="ru-RU" sz="2000" dirty="0" smtClean="0">
                <a:latin typeface="+mn-lt"/>
              </a:rPr>
              <a:t>?</a:t>
            </a:r>
            <a:endParaRPr lang="en-US" sz="2000" dirty="0" smtClean="0">
              <a:latin typeface="+mn-lt"/>
            </a:endParaRPr>
          </a:p>
          <a:p>
            <a:pPr marL="534988" lvl="1" indent="-174625">
              <a:buFont typeface="Wingdings" pitchFamily="2" charset="2"/>
              <a:buChar char="§"/>
            </a:pPr>
            <a:r>
              <a:rPr lang="en-US" sz="2000" dirty="0" smtClean="0">
                <a:latin typeface="+mn-lt"/>
              </a:rPr>
              <a:t>And many more…</a:t>
            </a:r>
            <a:endParaRPr lang="ru-RU" sz="2000" dirty="0" smtClean="0">
              <a:latin typeface="+mn-lt"/>
            </a:endParaRPr>
          </a:p>
          <a:p>
            <a:pPr lvl="1"/>
            <a:endParaRPr lang="ru-RU" sz="2000" dirty="0" smtClean="0">
              <a:latin typeface="+mn-lt"/>
            </a:endParaRPr>
          </a:p>
          <a:p>
            <a:pPr>
              <a:buFont typeface="Arial" pitchFamily="34" charset="0"/>
              <a:buChar char="•"/>
            </a:pPr>
            <a:r>
              <a:rPr lang="ru-RU" sz="2000" dirty="0" smtClean="0">
                <a:latin typeface="+mn-lt"/>
              </a:rPr>
              <a:t>  </a:t>
            </a:r>
            <a:r>
              <a:rPr lang="en-US" sz="2000" dirty="0" smtClean="0">
                <a:latin typeface="+mn-lt"/>
              </a:rPr>
              <a:t>Simple DM &amp; ML tools preferably with GUI</a:t>
            </a:r>
            <a:r>
              <a:rPr lang="ru-RU" sz="2000" dirty="0" smtClean="0">
                <a:latin typeface="+mn-lt"/>
              </a:rPr>
              <a:t>: </a:t>
            </a:r>
          </a:p>
          <a:p>
            <a:pPr lvl="1">
              <a:buFont typeface="Wingdings" pitchFamily="2" charset="2"/>
              <a:buChar char="§"/>
            </a:pPr>
            <a:r>
              <a:rPr lang="en-US" sz="2000" dirty="0" smtClean="0"/>
              <a:t>Orange </a:t>
            </a:r>
            <a:r>
              <a:rPr lang="en-US" sz="2000" dirty="0" smtClean="0">
                <a:hlinkClick r:id="rId3"/>
              </a:rPr>
              <a:t>http://orange.biolab.si/</a:t>
            </a:r>
            <a:r>
              <a:rPr lang="ru-RU" sz="2000" dirty="0" smtClean="0">
                <a:latin typeface="+mn-lt"/>
              </a:rPr>
              <a:t> </a:t>
            </a:r>
            <a:endParaRPr lang="en-US" sz="2000" dirty="0" smtClean="0">
              <a:latin typeface="+mn-lt"/>
            </a:endParaRPr>
          </a:p>
          <a:p>
            <a:pPr lvl="1">
              <a:buFont typeface="Wingdings" pitchFamily="2" charset="2"/>
              <a:buChar char="§"/>
            </a:pPr>
            <a:r>
              <a:rPr lang="en-US" sz="2000" dirty="0" smtClean="0">
                <a:latin typeface="+mn-lt"/>
              </a:rPr>
              <a:t>SPMF </a:t>
            </a:r>
            <a:r>
              <a:rPr lang="en-US" sz="2000" dirty="0" smtClean="0">
                <a:latin typeface="+mn-lt"/>
                <a:hlinkClick r:id="rId4"/>
              </a:rPr>
              <a:t>http://www.philippe-fournier-viger.com/spmf/</a:t>
            </a:r>
            <a:r>
              <a:rPr lang="en-US" sz="2000" dirty="0" smtClean="0">
                <a:latin typeface="+mn-lt"/>
              </a:rPr>
              <a:t>   </a:t>
            </a:r>
            <a:r>
              <a:rPr lang="ru-RU" sz="2000" dirty="0" smtClean="0">
                <a:latin typeface="+mn-lt"/>
              </a:rPr>
              <a:t> </a:t>
            </a:r>
            <a:r>
              <a:rPr lang="en-US" sz="2000" dirty="0" smtClean="0">
                <a:latin typeface="+mn-lt"/>
              </a:rPr>
              <a:t> </a:t>
            </a:r>
            <a:endParaRPr lang="ru-RU" sz="2000" dirty="0" smtClean="0">
              <a:latin typeface="+mn-lt"/>
            </a:endParaRPr>
          </a:p>
          <a:p>
            <a:pPr lvl="1">
              <a:buFont typeface="Wingdings" pitchFamily="2" charset="2"/>
              <a:buChar char="§"/>
            </a:pPr>
            <a:r>
              <a:rPr lang="ru-RU" sz="2000" dirty="0" smtClean="0">
                <a:latin typeface="+mn-lt"/>
              </a:rPr>
              <a:t> </a:t>
            </a:r>
            <a:r>
              <a:rPr lang="en-US" sz="2000" dirty="0" smtClean="0">
                <a:latin typeface="+mn-lt"/>
              </a:rPr>
              <a:t>Ad-hoc scripts in Python</a:t>
            </a:r>
            <a:endParaRPr lang="ru-RU" sz="2000" dirty="0" smtClean="0">
              <a:latin typeface="+mn-lt"/>
            </a:endParaRPr>
          </a:p>
          <a:p>
            <a:r>
              <a:rPr lang="ru-RU" sz="2000" dirty="0">
                <a:solidFill>
                  <a:srgbClr val="003F82"/>
                </a:solidFill>
              </a:rPr>
              <a:t/>
            </a:r>
            <a:br>
              <a:rPr lang="ru-RU" sz="2000" dirty="0">
                <a:solidFill>
                  <a:srgbClr val="003F82"/>
                </a:solidFill>
              </a:rPr>
            </a:br>
            <a:endParaRPr lang="ru-RU" sz="1200" dirty="0">
              <a:solidFill>
                <a:srgbClr val="003F82"/>
              </a:solidFill>
              <a:latin typeface="Myriad Pro"/>
            </a:endParaRPr>
          </a:p>
          <a:p>
            <a:endParaRPr lang="ru-RU" sz="1200" dirty="0">
              <a:solidFill>
                <a:srgbClr val="003F82"/>
              </a:solidFill>
              <a:latin typeface="Myriad Pro"/>
            </a:endParaRPr>
          </a:p>
        </p:txBody>
      </p:sp>
      <p:sp>
        <p:nvSpPr>
          <p:cNvPr id="10" name="TextBox 9"/>
          <p:cNvSpPr txBox="1"/>
          <p:nvPr/>
        </p:nvSpPr>
        <p:spPr>
          <a:xfrm>
            <a:off x="1918409" y="106991"/>
            <a:ext cx="4961107" cy="584775"/>
          </a:xfrm>
          <a:prstGeom prst="rect">
            <a:avLst/>
          </a:prstGeom>
          <a:noFill/>
        </p:spPr>
        <p:txBody>
          <a:bodyPr wrap="square" rtlCol="0">
            <a:spAutoFit/>
          </a:bodyPr>
          <a:lstStyle/>
          <a:p>
            <a:pPr algn="ctr"/>
            <a:r>
              <a:rPr lang="en-US" sz="3200" b="1" dirty="0" smtClean="0">
                <a:solidFill>
                  <a:srgbClr val="003F82"/>
                </a:solidFill>
                <a:latin typeface="+mj-lt"/>
              </a:rPr>
              <a:t>Problem Statement</a:t>
            </a:r>
            <a:endParaRPr lang="ru-RU" sz="3200" b="1" dirty="0" smtClean="0">
              <a:solidFill>
                <a:srgbClr val="003F82"/>
              </a:solidFill>
              <a:latin typeface="+mj-lt"/>
            </a:endParaRPr>
          </a:p>
        </p:txBody>
      </p:sp>
      <p:sp>
        <p:nvSpPr>
          <p:cNvPr id="11" name="TextBox 10"/>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3</a:t>
            </a:r>
            <a:endParaRPr lang="ru-RU" sz="1600" dirty="0">
              <a:solidFill>
                <a:srgbClr val="003F82"/>
              </a:solidFill>
              <a:latin typeface="+mj-lt"/>
            </a:endParaRPr>
          </a:p>
        </p:txBody>
      </p:sp>
      <p:sp>
        <p:nvSpPr>
          <p:cNvPr id="7"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466930" y="865984"/>
            <a:ext cx="8501974" cy="2739211"/>
          </a:xfrm>
          <a:prstGeom prst="rect">
            <a:avLst/>
          </a:prstGeom>
          <a:noFill/>
          <a:ln w="9525">
            <a:noFill/>
            <a:miter lim="800000"/>
            <a:headEnd/>
            <a:tailEnd/>
          </a:ln>
        </p:spPr>
        <p:txBody>
          <a:bodyPr wrap="square">
            <a:spAutoFit/>
          </a:bodyPr>
          <a:lstStyle/>
          <a:p>
            <a:r>
              <a:rPr lang="en-US" sz="2000" dirty="0" smtClean="0">
                <a:latin typeface="+mn-lt"/>
              </a:rPr>
              <a:t>The survey</a:t>
            </a:r>
            <a:r>
              <a:rPr lang="ru-RU" sz="2000" dirty="0" smtClean="0">
                <a:latin typeface="+mn-lt"/>
              </a:rPr>
              <a:t> «</a:t>
            </a:r>
            <a:r>
              <a:rPr lang="en-US" sz="2000" dirty="0" smtClean="0">
                <a:latin typeface="+mn-lt"/>
              </a:rPr>
              <a:t>Parents and children, men and women in family and society</a:t>
            </a:r>
            <a:r>
              <a:rPr lang="ru-RU" sz="2000" dirty="0" smtClean="0">
                <a:latin typeface="+mn-lt"/>
              </a:rPr>
              <a:t>» </a:t>
            </a:r>
            <a:r>
              <a:rPr lang="en-US" sz="2000" dirty="0" smtClean="0">
                <a:solidFill>
                  <a:srgbClr val="00B050"/>
                </a:solidFill>
                <a:latin typeface="+mn-lt"/>
                <a:hlinkClick r:id="rId3"/>
              </a:rPr>
              <a:t>www.socpol.ru/gender/RIDMIZ.shtml</a:t>
            </a:r>
            <a:r>
              <a:rPr lang="ru-RU" sz="2000" dirty="0" smtClean="0">
                <a:solidFill>
                  <a:srgbClr val="00B050"/>
                </a:solidFill>
                <a:latin typeface="+mn-lt"/>
              </a:rPr>
              <a:t> </a:t>
            </a:r>
            <a:r>
              <a:rPr lang="ru-RU" sz="2000" dirty="0" smtClean="0">
                <a:latin typeface="+mn-lt"/>
              </a:rPr>
              <a:t> </a:t>
            </a:r>
          </a:p>
          <a:p>
            <a:pPr marL="174625" indent="-174625">
              <a:buFont typeface="Arial" pitchFamily="34" charset="0"/>
              <a:buChar char="•"/>
            </a:pPr>
            <a:r>
              <a:rPr lang="ru-RU" sz="2000" dirty="0" smtClean="0">
                <a:latin typeface="+mn-lt"/>
              </a:rPr>
              <a:t>  4857 </a:t>
            </a:r>
            <a:r>
              <a:rPr lang="en-US" sz="2000" dirty="0" smtClean="0">
                <a:latin typeface="+mn-lt"/>
              </a:rPr>
              <a:t>people including </a:t>
            </a:r>
            <a:r>
              <a:rPr lang="ru-RU" sz="2000" dirty="0" smtClean="0">
                <a:latin typeface="+mn-lt"/>
              </a:rPr>
              <a:t>1545 </a:t>
            </a:r>
            <a:r>
              <a:rPr lang="en-US" sz="2000" dirty="0" smtClean="0">
                <a:latin typeface="+mn-lt"/>
              </a:rPr>
              <a:t>men </a:t>
            </a:r>
            <a:r>
              <a:rPr lang="ru-RU" sz="2000" dirty="0" smtClean="0">
                <a:latin typeface="+mn-lt"/>
              </a:rPr>
              <a:t>3312 </a:t>
            </a:r>
            <a:r>
              <a:rPr lang="en-US" sz="2000" dirty="0" smtClean="0">
                <a:latin typeface="+mn-lt"/>
              </a:rPr>
              <a:t>women</a:t>
            </a:r>
            <a:endParaRPr lang="ru-RU" sz="2000" dirty="0" smtClean="0">
              <a:latin typeface="+mn-lt"/>
            </a:endParaRPr>
          </a:p>
          <a:p>
            <a:pPr marL="174625" indent="-174625">
              <a:buFont typeface="Arial" pitchFamily="34" charset="0"/>
              <a:buChar char="•"/>
            </a:pPr>
            <a:r>
              <a:rPr lang="ru-RU" sz="2000" dirty="0" smtClean="0">
                <a:latin typeface="+mn-lt"/>
              </a:rPr>
              <a:t>  11 </a:t>
            </a:r>
            <a:r>
              <a:rPr lang="en-US" sz="2000" dirty="0" smtClean="0">
                <a:latin typeface="+mn-lt"/>
              </a:rPr>
              <a:t>generations are split in </a:t>
            </a:r>
            <a:r>
              <a:rPr lang="ru-RU" sz="2000" dirty="0" smtClean="0">
                <a:latin typeface="+mn-lt"/>
              </a:rPr>
              <a:t>5 </a:t>
            </a:r>
            <a:r>
              <a:rPr lang="en-US" sz="2000" dirty="0" smtClean="0">
                <a:latin typeface="+mn-lt"/>
              </a:rPr>
              <a:t>years intervals</a:t>
            </a:r>
            <a:r>
              <a:rPr lang="ru-RU" sz="2000" dirty="0" smtClean="0">
                <a:latin typeface="+mn-lt"/>
              </a:rPr>
              <a:t> </a:t>
            </a:r>
            <a:r>
              <a:rPr lang="en-US" sz="2000" dirty="0" smtClean="0">
                <a:latin typeface="+mn-lt"/>
              </a:rPr>
              <a:t>from</a:t>
            </a:r>
            <a:r>
              <a:rPr lang="ru-RU" sz="2000" dirty="0" smtClean="0">
                <a:latin typeface="+mn-lt"/>
              </a:rPr>
              <a:t> 1930</a:t>
            </a:r>
            <a:r>
              <a:rPr lang="en-US" sz="2000" dirty="0" smtClean="0">
                <a:latin typeface="+mn-lt"/>
              </a:rPr>
              <a:t> till </a:t>
            </a:r>
            <a:r>
              <a:rPr lang="ru-RU" sz="2000" dirty="0" smtClean="0">
                <a:latin typeface="+mn-lt"/>
              </a:rPr>
              <a:t>1984</a:t>
            </a:r>
          </a:p>
          <a:p>
            <a:endParaRPr lang="ru-RU" sz="2000" dirty="0" smtClean="0">
              <a:latin typeface="+mn-lt"/>
            </a:endParaRPr>
          </a:p>
          <a:p>
            <a:pPr>
              <a:buFont typeface="Arial" pitchFamily="34" charset="0"/>
              <a:buChar char="•"/>
            </a:pPr>
            <a:endParaRPr lang="ru-RU" sz="2000" dirty="0" smtClean="0">
              <a:latin typeface="+mn-lt"/>
            </a:endParaRPr>
          </a:p>
          <a:p>
            <a:pPr>
              <a:buFont typeface="Arial" pitchFamily="34" charset="0"/>
              <a:buChar char="•"/>
            </a:pPr>
            <a:endParaRPr lang="ru-RU" sz="2000" dirty="0" smtClean="0"/>
          </a:p>
          <a:p>
            <a:r>
              <a:rPr lang="ru-RU" sz="2000" dirty="0">
                <a:solidFill>
                  <a:srgbClr val="003F82"/>
                </a:solidFill>
              </a:rPr>
              <a:t/>
            </a:r>
            <a:br>
              <a:rPr lang="ru-RU" sz="2000" dirty="0">
                <a:solidFill>
                  <a:srgbClr val="003F82"/>
                </a:solidFill>
              </a:rPr>
            </a:br>
            <a:endParaRPr lang="ru-RU" sz="1200" dirty="0">
              <a:solidFill>
                <a:srgbClr val="003F82"/>
              </a:solidFill>
              <a:latin typeface="Myriad Pro"/>
            </a:endParaRPr>
          </a:p>
          <a:p>
            <a:endParaRPr lang="ru-RU" sz="1200" dirty="0">
              <a:solidFill>
                <a:srgbClr val="003F82"/>
              </a:solidFill>
              <a:latin typeface="Myriad Pro"/>
            </a:endParaRPr>
          </a:p>
        </p:txBody>
      </p:sp>
      <p:sp>
        <p:nvSpPr>
          <p:cNvPr id="10" name="TextBox 9"/>
          <p:cNvSpPr txBox="1"/>
          <p:nvPr/>
        </p:nvSpPr>
        <p:spPr>
          <a:xfrm>
            <a:off x="1918409" y="106991"/>
            <a:ext cx="4961107" cy="584775"/>
          </a:xfrm>
          <a:prstGeom prst="rect">
            <a:avLst/>
          </a:prstGeom>
          <a:noFill/>
        </p:spPr>
        <p:txBody>
          <a:bodyPr wrap="square" rtlCol="0">
            <a:spAutoFit/>
          </a:bodyPr>
          <a:lstStyle/>
          <a:p>
            <a:pPr algn="ctr"/>
            <a:r>
              <a:rPr lang="en-US" sz="3200" b="1" dirty="0" smtClean="0">
                <a:solidFill>
                  <a:srgbClr val="003F82"/>
                </a:solidFill>
                <a:latin typeface="+mj-lt"/>
              </a:rPr>
              <a:t>Demographic Data</a:t>
            </a:r>
            <a:endParaRPr lang="ru-RU" sz="3200" b="1" dirty="0" smtClean="0">
              <a:solidFill>
                <a:srgbClr val="003F82"/>
              </a:solidFill>
              <a:latin typeface="+mj-lt"/>
            </a:endParaRPr>
          </a:p>
        </p:txBody>
      </p:sp>
      <p:sp>
        <p:nvSpPr>
          <p:cNvPr id="8" name="TextBox 7"/>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4</a:t>
            </a:r>
            <a:endParaRPr lang="ru-RU" sz="1600" dirty="0">
              <a:solidFill>
                <a:srgbClr val="003F82"/>
              </a:solidFill>
              <a:latin typeface="+mj-lt"/>
            </a:endParaRPr>
          </a:p>
        </p:txBody>
      </p:sp>
      <p:sp>
        <p:nvSpPr>
          <p:cNvPr id="7"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9" name="Picture 8"/>
          <p:cNvPicPr>
            <a:picLocks noChangeAspect="1"/>
          </p:cNvPicPr>
          <p:nvPr/>
        </p:nvPicPr>
        <p:blipFill>
          <a:blip r:embed="rId4"/>
          <a:stretch>
            <a:fillRect/>
          </a:stretch>
        </p:blipFill>
        <p:spPr>
          <a:xfrm>
            <a:off x="572208" y="2273879"/>
            <a:ext cx="7778041" cy="38610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113014" y="106991"/>
            <a:ext cx="9380306" cy="584776"/>
          </a:xfrm>
          <a:prstGeom prst="rect">
            <a:avLst/>
          </a:prstGeom>
          <a:noFill/>
        </p:spPr>
        <p:txBody>
          <a:bodyPr wrap="square" rtlCol="0">
            <a:spAutoFit/>
          </a:bodyPr>
          <a:lstStyle/>
          <a:p>
            <a:pPr algn="ctr"/>
            <a:r>
              <a:rPr lang="en-US" sz="3200" b="1" dirty="0" smtClean="0">
                <a:solidFill>
                  <a:srgbClr val="003F82"/>
                </a:solidFill>
                <a:latin typeface="+mj-lt"/>
              </a:rPr>
              <a:t>Comparison of classifiers for the first event prediction </a:t>
            </a:r>
            <a:endParaRPr lang="ru-RU" sz="3200" b="1" dirty="0" smtClean="0">
              <a:solidFill>
                <a:srgbClr val="003F82"/>
              </a:solidFill>
              <a:latin typeface="+mj-lt"/>
            </a:endParaRPr>
          </a:p>
        </p:txBody>
      </p:sp>
      <p:sp>
        <p:nvSpPr>
          <p:cNvPr id="7" name="TextBox 6"/>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5</a:t>
            </a:r>
            <a:endParaRPr lang="ru-RU" sz="1600" dirty="0">
              <a:solidFill>
                <a:srgbClr val="003F82"/>
              </a:solidFill>
              <a:latin typeface="+mj-lt"/>
            </a:endParaRPr>
          </a:p>
        </p:txBody>
      </p:sp>
      <p:sp>
        <p:nvSpPr>
          <p:cNvPr id="9"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11" name="Picture 10"/>
          <p:cNvPicPr>
            <a:picLocks noChangeAspect="1"/>
          </p:cNvPicPr>
          <p:nvPr/>
        </p:nvPicPr>
        <p:blipFill>
          <a:blip r:embed="rId3"/>
          <a:stretch>
            <a:fillRect/>
          </a:stretch>
        </p:blipFill>
        <p:spPr>
          <a:xfrm>
            <a:off x="2052957" y="691767"/>
            <a:ext cx="5334000" cy="5727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113014" y="106991"/>
            <a:ext cx="9380306" cy="584776"/>
          </a:xfrm>
          <a:prstGeom prst="rect">
            <a:avLst/>
          </a:prstGeom>
          <a:noFill/>
        </p:spPr>
        <p:txBody>
          <a:bodyPr wrap="square" rtlCol="0">
            <a:spAutoFit/>
          </a:bodyPr>
          <a:lstStyle/>
          <a:p>
            <a:pPr algn="ctr"/>
            <a:r>
              <a:rPr lang="en-US" sz="3200" b="1" dirty="0" smtClean="0">
                <a:solidFill>
                  <a:srgbClr val="003F82"/>
                </a:solidFill>
                <a:latin typeface="+mj-lt"/>
              </a:rPr>
              <a:t>Why Decision Trees?</a:t>
            </a:r>
            <a:endParaRPr lang="ru-RU" sz="3200" b="1" dirty="0" smtClean="0">
              <a:solidFill>
                <a:srgbClr val="003F82"/>
              </a:solidFill>
              <a:latin typeface="+mj-lt"/>
            </a:endParaRPr>
          </a:p>
        </p:txBody>
      </p:sp>
      <p:sp>
        <p:nvSpPr>
          <p:cNvPr id="7" name="TextBox 6"/>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5</a:t>
            </a:r>
            <a:endParaRPr lang="ru-RU" sz="1600" dirty="0">
              <a:solidFill>
                <a:srgbClr val="003F82"/>
              </a:solidFill>
              <a:latin typeface="+mj-lt"/>
            </a:endParaRPr>
          </a:p>
        </p:txBody>
      </p:sp>
      <p:sp>
        <p:nvSpPr>
          <p:cNvPr id="9"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pic>
        <p:nvPicPr>
          <p:cNvPr id="8" name="Picture 7"/>
          <p:cNvPicPr>
            <a:picLocks noChangeAspect="1"/>
          </p:cNvPicPr>
          <p:nvPr/>
        </p:nvPicPr>
        <p:blipFill>
          <a:blip r:embed="rId3"/>
          <a:stretch>
            <a:fillRect/>
          </a:stretch>
        </p:blipFill>
        <p:spPr>
          <a:xfrm>
            <a:off x="398834" y="3428999"/>
            <a:ext cx="8433934" cy="1447151"/>
          </a:xfrm>
          <a:prstGeom prst="rect">
            <a:avLst/>
          </a:prstGeom>
        </p:spPr>
      </p:pic>
      <p:sp>
        <p:nvSpPr>
          <p:cNvPr id="16" name="Content Placeholder 15"/>
          <p:cNvSpPr>
            <a:spLocks noGrp="1"/>
          </p:cNvSpPr>
          <p:nvPr>
            <p:ph idx="1"/>
          </p:nvPr>
        </p:nvSpPr>
        <p:spPr/>
        <p:txBody>
          <a:bodyPr/>
          <a:lstStyle/>
          <a:p>
            <a:r>
              <a:rPr lang="en-US" dirty="0" smtClean="0"/>
              <a:t>Not a black-box approach</a:t>
            </a:r>
          </a:p>
          <a:p>
            <a:r>
              <a:rPr lang="en-US" dirty="0" smtClean="0"/>
              <a:t>Simple if-then rule based representation</a:t>
            </a:r>
          </a:p>
          <a:p>
            <a:r>
              <a:rPr lang="en-US" dirty="0" smtClean="0"/>
              <a:t>However…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1371605" y="106991"/>
            <a:ext cx="6167336" cy="1077218"/>
          </a:xfrm>
          <a:prstGeom prst="rect">
            <a:avLst/>
          </a:prstGeom>
          <a:noFill/>
        </p:spPr>
        <p:txBody>
          <a:bodyPr wrap="square" rtlCol="0">
            <a:spAutoFit/>
          </a:bodyPr>
          <a:lstStyle/>
          <a:p>
            <a:pPr algn="ctr"/>
            <a:r>
              <a:rPr lang="en-US" sz="3200" b="1" dirty="0" smtClean="0">
                <a:solidFill>
                  <a:srgbClr val="003F82"/>
                </a:solidFill>
                <a:latin typeface="+mj-lt"/>
              </a:rPr>
              <a:t>The first event prediction by Decision Trees</a:t>
            </a:r>
            <a:endParaRPr lang="ru-RU" sz="3200" b="1" dirty="0" smtClean="0">
              <a:solidFill>
                <a:srgbClr val="003F82"/>
              </a:solidFill>
              <a:latin typeface="+mj-lt"/>
            </a:endParaRPr>
          </a:p>
        </p:txBody>
      </p:sp>
      <p:pic>
        <p:nvPicPr>
          <p:cNvPr id="7" name="Содержимое 5"/>
          <p:cNvPicPr>
            <a:picLocks/>
          </p:cNvPicPr>
          <p:nvPr/>
        </p:nvPicPr>
        <p:blipFill>
          <a:blip r:embed="rId3" cstate="print"/>
          <a:srcRect/>
          <a:stretch>
            <a:fillRect/>
          </a:stretch>
        </p:blipFill>
        <p:spPr bwMode="auto">
          <a:xfrm>
            <a:off x="14136" y="1480124"/>
            <a:ext cx="9110408" cy="3124534"/>
          </a:xfrm>
          <a:prstGeom prst="rect">
            <a:avLst/>
          </a:prstGeom>
          <a:noFill/>
          <a:ln w="9525">
            <a:noFill/>
            <a:miter lim="800000"/>
            <a:headEnd/>
            <a:tailEnd/>
          </a:ln>
        </p:spPr>
      </p:pic>
      <p:sp>
        <p:nvSpPr>
          <p:cNvPr id="8" name="Прямоугольник 7"/>
          <p:cNvSpPr/>
          <p:nvPr/>
        </p:nvSpPr>
        <p:spPr>
          <a:xfrm>
            <a:off x="237880" y="4988625"/>
            <a:ext cx="8721296" cy="707886"/>
          </a:xfrm>
          <a:prstGeom prst="rect">
            <a:avLst/>
          </a:prstGeom>
        </p:spPr>
        <p:txBody>
          <a:bodyPr wrap="square">
            <a:spAutoFit/>
          </a:bodyPr>
          <a:lstStyle/>
          <a:p>
            <a:pPr lvl="0" defTabSz="914400" fontAlgn="auto">
              <a:spcAft>
                <a:spcPts val="0"/>
              </a:spcAft>
              <a:defRPr/>
            </a:pPr>
            <a:r>
              <a:rPr lang="en-US" sz="2000" dirty="0" smtClean="0">
                <a:latin typeface="+mn-lt"/>
              </a:rPr>
              <a:t>The tree is built in </a:t>
            </a:r>
            <a:r>
              <a:rPr lang="en-US" sz="2000" b="1" dirty="0" smtClean="0">
                <a:latin typeface="+mn-lt"/>
              </a:rPr>
              <a:t>Orange</a:t>
            </a:r>
            <a:endParaRPr lang="ru-RU" sz="2000" b="1" dirty="0" smtClean="0">
              <a:latin typeface="+mn-lt"/>
            </a:endParaRPr>
          </a:p>
          <a:p>
            <a:pPr lvl="0" defTabSz="914400" fontAlgn="auto">
              <a:spcAft>
                <a:spcPts val="0"/>
              </a:spcAft>
              <a:defRPr/>
            </a:pPr>
            <a:r>
              <a:rPr lang="en-US" sz="2000" dirty="0" smtClean="0">
                <a:latin typeface="+mn-lt"/>
              </a:rPr>
              <a:t>The first event mainly depends on education type</a:t>
            </a:r>
            <a:endParaRPr lang="ru-RU" sz="2000" dirty="0" smtClean="0">
              <a:latin typeface="+mn-lt"/>
            </a:endParaRPr>
          </a:p>
        </p:txBody>
      </p:sp>
      <p:sp>
        <p:nvSpPr>
          <p:cNvPr id="11" name="TextBox 10"/>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6</a:t>
            </a:r>
            <a:endParaRPr lang="ru-RU" sz="1600" dirty="0">
              <a:solidFill>
                <a:srgbClr val="003F82"/>
              </a:solidFill>
              <a:latin typeface="+mj-lt"/>
            </a:endParaRPr>
          </a:p>
        </p:txBody>
      </p:sp>
      <p:sp>
        <p:nvSpPr>
          <p:cNvPr id="12"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1371605" y="106991"/>
            <a:ext cx="6167336" cy="584775"/>
          </a:xfrm>
          <a:prstGeom prst="rect">
            <a:avLst/>
          </a:prstGeom>
          <a:noFill/>
        </p:spPr>
        <p:txBody>
          <a:bodyPr wrap="square" rtlCol="0">
            <a:spAutoFit/>
          </a:bodyPr>
          <a:lstStyle/>
          <a:p>
            <a:pPr algn="ctr"/>
            <a:r>
              <a:rPr lang="en-US" sz="3200" b="1" dirty="0" smtClean="0">
                <a:solidFill>
                  <a:srgbClr val="003F82"/>
                </a:solidFill>
                <a:latin typeface="+mj-lt"/>
              </a:rPr>
              <a:t>Feature Encoding Schemes</a:t>
            </a:r>
            <a:endParaRPr lang="ru-RU" sz="3200" b="1" dirty="0" smtClean="0">
              <a:solidFill>
                <a:srgbClr val="003F82"/>
              </a:solidFill>
              <a:latin typeface="+mj-lt"/>
            </a:endParaRPr>
          </a:p>
        </p:txBody>
      </p:sp>
      <p:sp>
        <p:nvSpPr>
          <p:cNvPr id="8" name="Прямоугольник 7"/>
          <p:cNvSpPr/>
          <p:nvPr/>
        </p:nvSpPr>
        <p:spPr>
          <a:xfrm>
            <a:off x="296248" y="1003062"/>
            <a:ext cx="8458646" cy="3785652"/>
          </a:xfrm>
          <a:prstGeom prst="rect">
            <a:avLst/>
          </a:prstGeom>
        </p:spPr>
        <p:txBody>
          <a:bodyPr wrap="square">
            <a:spAutoFit/>
          </a:bodyPr>
          <a:lstStyle/>
          <a:p>
            <a:r>
              <a:rPr lang="en-US" sz="2000" dirty="0" smtClean="0"/>
              <a:t>General attributes</a:t>
            </a:r>
            <a:r>
              <a:rPr lang="ru-RU" sz="2000" dirty="0" smtClean="0"/>
              <a:t>: </a:t>
            </a:r>
          </a:p>
          <a:p>
            <a:pPr lvl="1">
              <a:buFont typeface="Arial" pitchFamily="34" charset="0"/>
              <a:buChar char="•"/>
            </a:pPr>
            <a:r>
              <a:rPr lang="ru-RU" sz="2000" dirty="0" smtClean="0"/>
              <a:t> </a:t>
            </a:r>
            <a:r>
              <a:rPr lang="en-US" sz="2000" dirty="0" smtClean="0"/>
              <a:t>Gender</a:t>
            </a:r>
            <a:endParaRPr lang="ru-RU" sz="2000" dirty="0" smtClean="0"/>
          </a:p>
          <a:p>
            <a:pPr lvl="1">
              <a:buFont typeface="Arial" pitchFamily="34" charset="0"/>
              <a:buChar char="•"/>
            </a:pPr>
            <a:r>
              <a:rPr lang="ru-RU" sz="2000" dirty="0" smtClean="0"/>
              <a:t> </a:t>
            </a:r>
            <a:r>
              <a:rPr lang="en-US" sz="2000" dirty="0" smtClean="0"/>
              <a:t>Generation</a:t>
            </a:r>
            <a:endParaRPr lang="ru-RU" sz="2000" dirty="0" smtClean="0"/>
          </a:p>
          <a:p>
            <a:pPr lvl="1">
              <a:buFont typeface="Arial" pitchFamily="34" charset="0"/>
              <a:buChar char="•"/>
            </a:pPr>
            <a:r>
              <a:rPr lang="ru-RU" sz="2000" dirty="0" smtClean="0"/>
              <a:t> </a:t>
            </a:r>
            <a:r>
              <a:rPr lang="en-US" sz="2000" dirty="0" smtClean="0"/>
              <a:t>Type of education</a:t>
            </a:r>
            <a:endParaRPr lang="ru-RU" sz="2000" dirty="0" smtClean="0"/>
          </a:p>
          <a:p>
            <a:pPr lvl="1">
              <a:buFont typeface="Arial" pitchFamily="34" charset="0"/>
              <a:buChar char="•"/>
            </a:pPr>
            <a:r>
              <a:rPr lang="ru-RU" sz="2000" dirty="0" smtClean="0"/>
              <a:t> </a:t>
            </a:r>
            <a:r>
              <a:rPr lang="en-US" sz="2000" dirty="0" smtClean="0"/>
              <a:t>Locality</a:t>
            </a:r>
            <a:endParaRPr lang="ru-RU" sz="2000" dirty="0" smtClean="0"/>
          </a:p>
          <a:p>
            <a:pPr lvl="1">
              <a:buFont typeface="Arial" pitchFamily="34" charset="0"/>
              <a:buChar char="•"/>
            </a:pPr>
            <a:r>
              <a:rPr lang="ru-RU" sz="2000" dirty="0" smtClean="0"/>
              <a:t> </a:t>
            </a:r>
            <a:r>
              <a:rPr lang="en-US" sz="2000" dirty="0" smtClean="0"/>
              <a:t>Religious views</a:t>
            </a:r>
            <a:endParaRPr lang="ru-RU" sz="2000" dirty="0" smtClean="0"/>
          </a:p>
          <a:p>
            <a:pPr lvl="1">
              <a:buFont typeface="Arial" pitchFamily="34" charset="0"/>
              <a:buChar char="•"/>
            </a:pPr>
            <a:r>
              <a:rPr lang="ru-RU" sz="2000" dirty="0" smtClean="0"/>
              <a:t> </a:t>
            </a:r>
            <a:r>
              <a:rPr lang="en-US" sz="2000" dirty="0" smtClean="0"/>
              <a:t>Religious activity</a:t>
            </a:r>
            <a:endParaRPr lang="ru-RU" sz="2000" dirty="0" smtClean="0"/>
          </a:p>
          <a:p>
            <a:pPr lvl="1"/>
            <a:endParaRPr lang="ru-RU" sz="2000" dirty="0" smtClean="0"/>
          </a:p>
          <a:p>
            <a:r>
              <a:rPr lang="en-US" sz="2000" dirty="0" smtClean="0"/>
              <a:t>Events encoding:</a:t>
            </a:r>
            <a:endParaRPr lang="ru-RU" sz="2000" dirty="0" smtClean="0"/>
          </a:p>
          <a:p>
            <a:pPr lvl="1">
              <a:buFont typeface="Arial" pitchFamily="34" charset="0"/>
              <a:buChar char="•"/>
            </a:pPr>
            <a:r>
              <a:rPr lang="ru-RU" sz="2000" dirty="0" smtClean="0"/>
              <a:t> </a:t>
            </a:r>
            <a:r>
              <a:rPr lang="en-US" sz="2000" dirty="0" smtClean="0"/>
              <a:t>Binary encoding</a:t>
            </a:r>
            <a:r>
              <a:rPr lang="ru-RU" sz="2000" dirty="0" smtClean="0"/>
              <a:t> (0 - </a:t>
            </a:r>
            <a:r>
              <a:rPr lang="en-US" sz="2000" dirty="0" smtClean="0"/>
              <a:t>absence</a:t>
            </a:r>
            <a:r>
              <a:rPr lang="ru-RU" sz="2000" dirty="0" smtClean="0"/>
              <a:t>, 1 - </a:t>
            </a:r>
            <a:r>
              <a:rPr lang="en-US" sz="2000" dirty="0" smtClean="0"/>
              <a:t>presence</a:t>
            </a:r>
            <a:r>
              <a:rPr lang="ru-RU" sz="2000" dirty="0" smtClean="0"/>
              <a:t>)</a:t>
            </a:r>
          </a:p>
          <a:p>
            <a:pPr lvl="1">
              <a:buFont typeface="Arial" pitchFamily="34" charset="0"/>
              <a:buChar char="•"/>
            </a:pPr>
            <a:r>
              <a:rPr lang="ru-RU" sz="2000" dirty="0" smtClean="0"/>
              <a:t> </a:t>
            </a:r>
            <a:r>
              <a:rPr lang="en-US" sz="2000" dirty="0" smtClean="0"/>
              <a:t>Time-base encoding </a:t>
            </a:r>
            <a:r>
              <a:rPr lang="ru-RU" sz="2000" dirty="0" smtClean="0"/>
              <a:t>(</a:t>
            </a:r>
            <a:r>
              <a:rPr lang="en-US" sz="2000" dirty="0" smtClean="0"/>
              <a:t>age in months</a:t>
            </a:r>
            <a:r>
              <a:rPr lang="ru-RU" sz="2000" dirty="0" smtClean="0"/>
              <a:t>)</a:t>
            </a:r>
          </a:p>
          <a:p>
            <a:pPr lvl="1">
              <a:buFont typeface="Arial" pitchFamily="34" charset="0"/>
              <a:buChar char="•"/>
            </a:pPr>
            <a:r>
              <a:rPr lang="ru-RU" sz="2000" dirty="0" smtClean="0"/>
              <a:t> </a:t>
            </a:r>
            <a:r>
              <a:rPr lang="en-US" sz="2000" dirty="0" smtClean="0"/>
              <a:t>Pairs of events</a:t>
            </a:r>
            <a:r>
              <a:rPr lang="ru-RU" sz="2000" dirty="0" smtClean="0"/>
              <a:t> </a:t>
            </a:r>
            <a:r>
              <a:rPr lang="en-US" sz="2000" dirty="0" smtClean="0"/>
              <a:t>ordered by precedence relations</a:t>
            </a:r>
            <a:r>
              <a:rPr lang="ru-RU" sz="2000" dirty="0" smtClean="0"/>
              <a:t> (</a:t>
            </a:r>
            <a:r>
              <a:rPr lang="en-US" sz="2000" dirty="0" smtClean="0"/>
              <a:t>&lt;,</a:t>
            </a:r>
            <a:r>
              <a:rPr lang="ru-RU" sz="2000" dirty="0" smtClean="0"/>
              <a:t> </a:t>
            </a:r>
            <a:r>
              <a:rPr lang="en-US" sz="2000" dirty="0" smtClean="0"/>
              <a:t>&gt;,</a:t>
            </a:r>
            <a:r>
              <a:rPr lang="ru-RU" sz="2000" dirty="0" smtClean="0"/>
              <a:t> </a:t>
            </a:r>
            <a:r>
              <a:rPr lang="en-US" sz="2000" dirty="0" smtClean="0"/>
              <a:t>=,</a:t>
            </a:r>
            <a:r>
              <a:rPr lang="ru-RU" sz="2000" dirty="0" smtClean="0"/>
              <a:t> </a:t>
            </a:r>
            <a:r>
              <a:rPr lang="en-US" sz="2000" dirty="0" smtClean="0"/>
              <a:t>n/a)</a:t>
            </a:r>
          </a:p>
        </p:txBody>
      </p:sp>
      <p:sp>
        <p:nvSpPr>
          <p:cNvPr id="11" name="TextBox 10"/>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7</a:t>
            </a:r>
            <a:endParaRPr lang="ru-RU" sz="1600" dirty="0">
              <a:solidFill>
                <a:srgbClr val="003F82"/>
              </a:solidFill>
              <a:latin typeface="+mj-lt"/>
            </a:endParaRPr>
          </a:p>
        </p:txBody>
      </p:sp>
      <p:sp>
        <p:nvSpPr>
          <p:cNvPr id="7"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
        <p:nvSpPr>
          <p:cNvPr id="12" name="Rectangle 11"/>
          <p:cNvSpPr/>
          <p:nvPr/>
        </p:nvSpPr>
        <p:spPr>
          <a:xfrm>
            <a:off x="398834" y="5007544"/>
            <a:ext cx="7469641" cy="646331"/>
          </a:xfrm>
          <a:prstGeom prst="rect">
            <a:avLst/>
          </a:prstGeom>
        </p:spPr>
        <p:txBody>
          <a:bodyPr wrap="square">
            <a:spAutoFit/>
          </a:bodyPr>
          <a:lstStyle/>
          <a:p>
            <a:r>
              <a:rPr lang="en-US" dirty="0" smtClean="0"/>
              <a:t>The </a:t>
            </a:r>
            <a:r>
              <a:rPr lang="en-US" dirty="0" err="1" smtClean="0"/>
              <a:t>anonymised</a:t>
            </a:r>
            <a:r>
              <a:rPr lang="en-US" dirty="0" smtClean="0"/>
              <a:t> datasets for each experiment are freely available in CSV files: </a:t>
            </a:r>
            <a:r>
              <a:rPr lang="en-US" dirty="0" smtClean="0">
                <a:hlinkClick r:id="rId3"/>
              </a:rPr>
              <a:t>http://bit.ly/KESW2015seqdem</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2"/>
          <p:cNvSpPr>
            <a:spLocks noChangeArrowheads="1"/>
          </p:cNvSpPr>
          <p:nvPr/>
        </p:nvSpPr>
        <p:spPr bwMode="auto">
          <a:xfrm>
            <a:off x="398834" y="1001949"/>
            <a:ext cx="8501974" cy="276999"/>
          </a:xfrm>
          <a:prstGeom prst="rect">
            <a:avLst/>
          </a:prstGeom>
          <a:noFill/>
          <a:ln w="9525">
            <a:noFill/>
            <a:miter lim="800000"/>
            <a:headEnd/>
            <a:tailEnd/>
          </a:ln>
        </p:spPr>
        <p:txBody>
          <a:bodyPr wrap="square">
            <a:spAutoFit/>
          </a:bodyPr>
          <a:lstStyle/>
          <a:p>
            <a:endParaRPr lang="ru-RU" sz="1200" dirty="0">
              <a:solidFill>
                <a:srgbClr val="003F82"/>
              </a:solidFill>
              <a:latin typeface="Myriad Pro"/>
            </a:endParaRPr>
          </a:p>
        </p:txBody>
      </p:sp>
      <p:sp>
        <p:nvSpPr>
          <p:cNvPr id="10" name="TextBox 9"/>
          <p:cNvSpPr txBox="1"/>
          <p:nvPr/>
        </p:nvSpPr>
        <p:spPr>
          <a:xfrm>
            <a:off x="398834" y="106991"/>
            <a:ext cx="8258783" cy="1077218"/>
          </a:xfrm>
          <a:prstGeom prst="rect">
            <a:avLst/>
          </a:prstGeom>
          <a:noFill/>
        </p:spPr>
        <p:txBody>
          <a:bodyPr wrap="square" rtlCol="0">
            <a:spAutoFit/>
          </a:bodyPr>
          <a:lstStyle/>
          <a:p>
            <a:pPr algn="ctr"/>
            <a:r>
              <a:rPr lang="en-US" sz="3200" b="1" dirty="0" smtClean="0">
                <a:solidFill>
                  <a:srgbClr val="003F82"/>
                </a:solidFill>
                <a:latin typeface="+mj-lt"/>
              </a:rPr>
              <a:t>Influence of feature encoding on the next event prediction</a:t>
            </a:r>
            <a:endParaRPr lang="ru-RU" sz="3200" b="1" dirty="0" smtClean="0">
              <a:solidFill>
                <a:srgbClr val="003F82"/>
              </a:solidFill>
              <a:latin typeface="+mj-lt"/>
            </a:endParaRPr>
          </a:p>
        </p:txBody>
      </p:sp>
      <p:graphicFrame>
        <p:nvGraphicFramePr>
          <p:cNvPr id="7" name="Таблица 6"/>
          <p:cNvGraphicFramePr>
            <a:graphicFrameLocks noGrp="1"/>
          </p:cNvGraphicFramePr>
          <p:nvPr/>
        </p:nvGraphicFramePr>
        <p:xfrm>
          <a:off x="1177044" y="1303509"/>
          <a:ext cx="6889022" cy="3951281"/>
        </p:xfrm>
        <a:graphic>
          <a:graphicData uri="http://schemas.openxmlformats.org/drawingml/2006/table">
            <a:tbl>
              <a:tblPr firstRow="1" bandRow="1">
                <a:tableStyleId>{5C22544A-7EE6-4342-B048-85BDC9FD1C3A}</a:tableStyleId>
              </a:tblPr>
              <a:tblGrid>
                <a:gridCol w="2405097"/>
                <a:gridCol w="2405097"/>
                <a:gridCol w="2078828"/>
              </a:tblGrid>
              <a:tr h="415281">
                <a:tc rowSpan="2">
                  <a:txBody>
                    <a:bodyPr/>
                    <a:lstStyle/>
                    <a:p>
                      <a:pPr algn="ctr"/>
                      <a:endParaRPr lang="ru-RU" sz="1600" dirty="0" smtClean="0"/>
                    </a:p>
                    <a:p>
                      <a:pPr algn="ctr"/>
                      <a:r>
                        <a:rPr lang="en-US" sz="1600" dirty="0" smtClean="0"/>
                        <a:t>Encoding type</a:t>
                      </a:r>
                      <a:endParaRPr lang="ru-RU" sz="1600" dirty="0"/>
                    </a:p>
                  </a:txBody>
                  <a:tcPr/>
                </a:tc>
                <a:tc gridSpan="2">
                  <a:txBody>
                    <a:bodyPr/>
                    <a:lstStyle/>
                    <a:p>
                      <a:pPr algn="ctr"/>
                      <a:r>
                        <a:rPr lang="en-US" sz="1600" dirty="0" smtClean="0"/>
                        <a:t>Classification</a:t>
                      </a:r>
                      <a:r>
                        <a:rPr lang="en-US" sz="1600" baseline="0" dirty="0" smtClean="0"/>
                        <a:t> Accuracy</a:t>
                      </a:r>
                      <a:endParaRPr lang="ru-RU" sz="1600" dirty="0"/>
                    </a:p>
                  </a:txBody>
                  <a:tcPr/>
                </a:tc>
                <a:tc hMerge="1">
                  <a:txBody>
                    <a:bodyPr/>
                    <a:lstStyle/>
                    <a:p>
                      <a:endParaRPr lang="ru-RU"/>
                    </a:p>
                  </a:txBody>
                  <a:tcPr/>
                </a:tc>
              </a:tr>
              <a:tr h="415281">
                <a:tc vMerge="1">
                  <a:txBody>
                    <a:bodyPr/>
                    <a:lstStyle/>
                    <a:p>
                      <a:endParaRPr lang="ru-RU" dirty="0"/>
                    </a:p>
                  </a:txBody>
                  <a:tcPr/>
                </a:tc>
                <a:tc>
                  <a:txBody>
                    <a:bodyPr/>
                    <a:lstStyle/>
                    <a:p>
                      <a:pPr algn="ctr"/>
                      <a:r>
                        <a:rPr lang="en-US" sz="1600" dirty="0" smtClean="0"/>
                        <a:t>Imbalanced data</a:t>
                      </a:r>
                      <a:endParaRPr lang="ru-RU" sz="1600" dirty="0"/>
                    </a:p>
                  </a:txBody>
                  <a:tcPr/>
                </a:tc>
                <a:tc>
                  <a:txBody>
                    <a:bodyPr/>
                    <a:lstStyle/>
                    <a:p>
                      <a:pPr algn="ctr"/>
                      <a:r>
                        <a:rPr lang="en-US" sz="1600" dirty="0" smtClean="0"/>
                        <a:t>Balanced</a:t>
                      </a:r>
                      <a:r>
                        <a:rPr lang="en-US" sz="1600" baseline="0" dirty="0" smtClean="0"/>
                        <a:t> data</a:t>
                      </a:r>
                      <a:endParaRPr lang="ru-RU" sz="1600" dirty="0"/>
                    </a:p>
                  </a:txBody>
                  <a:tcPr/>
                </a:tc>
              </a:tr>
              <a:tr h="445817">
                <a:tc>
                  <a:txBody>
                    <a:bodyPr/>
                    <a:lstStyle/>
                    <a:p>
                      <a:pPr algn="ctr"/>
                      <a:r>
                        <a:rPr lang="en-US" sz="1600" dirty="0" smtClean="0"/>
                        <a:t>Binary (BE)</a:t>
                      </a:r>
                      <a:endParaRPr lang="ru-RU" sz="1600" dirty="0"/>
                    </a:p>
                  </a:txBody>
                  <a:tcPr/>
                </a:tc>
                <a:tc>
                  <a:txBody>
                    <a:bodyPr/>
                    <a:lstStyle/>
                    <a:p>
                      <a:pPr algn="ctr"/>
                      <a:r>
                        <a:rPr lang="ru-RU" sz="1600" dirty="0" smtClean="0"/>
                        <a:t>0.8498</a:t>
                      </a:r>
                      <a:endParaRPr lang="ru-RU" sz="1600" dirty="0"/>
                    </a:p>
                  </a:txBody>
                  <a:tcPr/>
                </a:tc>
                <a:tc>
                  <a:txBody>
                    <a:bodyPr/>
                    <a:lstStyle/>
                    <a:p>
                      <a:pPr algn="ctr"/>
                      <a:r>
                        <a:rPr lang="ru-RU" sz="1600" b="1" dirty="0" smtClean="0"/>
                        <a:t>      0.8780 (*)</a:t>
                      </a:r>
                      <a:endParaRPr lang="ru-RU" sz="1600" b="1" dirty="0"/>
                    </a:p>
                  </a:txBody>
                  <a:tcPr/>
                </a:tc>
              </a:tr>
              <a:tr h="445817">
                <a:tc>
                  <a:txBody>
                    <a:bodyPr/>
                    <a:lstStyle/>
                    <a:p>
                      <a:pPr algn="ctr"/>
                      <a:r>
                        <a:rPr lang="en-US" sz="1600" dirty="0" smtClean="0"/>
                        <a:t>Time-based (TE)</a:t>
                      </a:r>
                      <a:r>
                        <a:rPr lang="ru-RU" sz="1600" dirty="0" smtClean="0"/>
                        <a:t> </a:t>
                      </a:r>
                      <a:endParaRPr lang="ru-RU" sz="1600" dirty="0"/>
                    </a:p>
                  </a:txBody>
                  <a:tcPr/>
                </a:tc>
                <a:tc>
                  <a:txBody>
                    <a:bodyPr/>
                    <a:lstStyle/>
                    <a:p>
                      <a:pPr algn="ctr"/>
                      <a:r>
                        <a:rPr lang="ru-RU" sz="1600" dirty="0" smtClean="0"/>
                        <a:t>0.3516</a:t>
                      </a:r>
                      <a:endParaRPr lang="ru-RU" sz="1600" dirty="0"/>
                    </a:p>
                  </a:txBody>
                  <a:tcPr/>
                </a:tc>
                <a:tc>
                  <a:txBody>
                    <a:bodyPr/>
                    <a:lstStyle/>
                    <a:p>
                      <a:pPr algn="ctr"/>
                      <a:r>
                        <a:rPr lang="ru-RU" sz="1600" b="1" dirty="0" smtClean="0"/>
                        <a:t>0.3591</a:t>
                      </a:r>
                      <a:endParaRPr lang="ru-RU" sz="1600" b="1" dirty="0"/>
                    </a:p>
                  </a:txBody>
                  <a:tcPr/>
                </a:tc>
              </a:tr>
              <a:tr h="445817">
                <a:tc>
                  <a:txBody>
                    <a:bodyPr/>
                    <a:lstStyle/>
                    <a:p>
                      <a:pPr algn="ctr"/>
                      <a:r>
                        <a:rPr lang="en-US" sz="1600" dirty="0" smtClean="0"/>
                        <a:t>Pairs of events (PE)</a:t>
                      </a:r>
                      <a:endParaRPr lang="ru-RU" sz="1600" dirty="0"/>
                    </a:p>
                  </a:txBody>
                  <a:tcPr/>
                </a:tc>
                <a:tc>
                  <a:txBody>
                    <a:bodyPr/>
                    <a:lstStyle/>
                    <a:p>
                      <a:pPr algn="ctr"/>
                      <a:r>
                        <a:rPr lang="ru-RU" sz="1600" b="1" dirty="0" smtClean="0"/>
                        <a:t>0.7076</a:t>
                      </a:r>
                      <a:endParaRPr lang="ru-RU" sz="1600" b="1" dirty="0"/>
                    </a:p>
                  </a:txBody>
                  <a:tcPr/>
                </a:tc>
                <a:tc>
                  <a:txBody>
                    <a:bodyPr/>
                    <a:lstStyle/>
                    <a:p>
                      <a:pPr algn="ctr"/>
                      <a:r>
                        <a:rPr lang="ru-RU" sz="1600" dirty="0" smtClean="0"/>
                        <a:t>0.7013</a:t>
                      </a:r>
                      <a:endParaRPr lang="ru-RU" sz="1600" dirty="0"/>
                    </a:p>
                  </a:txBody>
                  <a:tcPr/>
                </a:tc>
              </a:tr>
              <a:tr h="445817">
                <a:tc>
                  <a:txBody>
                    <a:bodyPr/>
                    <a:lstStyle/>
                    <a:p>
                      <a:pPr algn="ctr"/>
                      <a:r>
                        <a:rPr lang="en-US" sz="1600" dirty="0" smtClean="0"/>
                        <a:t>B</a:t>
                      </a:r>
                      <a:r>
                        <a:rPr lang="en-US" sz="1600" baseline="0" dirty="0" smtClean="0"/>
                        <a:t>E+ TE</a:t>
                      </a:r>
                      <a:endParaRPr lang="ru-RU" sz="1600" dirty="0"/>
                    </a:p>
                  </a:txBody>
                  <a:tcPr/>
                </a:tc>
                <a:tc>
                  <a:txBody>
                    <a:bodyPr/>
                    <a:lstStyle/>
                    <a:p>
                      <a:pPr algn="ctr"/>
                      <a:r>
                        <a:rPr lang="ru-RU" sz="1600" dirty="0" smtClean="0"/>
                        <a:t>      0.7293 (</a:t>
                      </a:r>
                      <a:r>
                        <a:rPr lang="en-US" sz="1600" dirty="0" smtClean="0"/>
                        <a:t>~)</a:t>
                      </a:r>
                      <a:endParaRPr lang="ru-RU" sz="1600" dirty="0"/>
                    </a:p>
                  </a:txBody>
                  <a:tcPr/>
                </a:tc>
                <a:tc>
                  <a:txBody>
                    <a:bodyPr/>
                    <a:lstStyle/>
                    <a:p>
                      <a:pPr algn="ctr"/>
                      <a:r>
                        <a:rPr lang="ru-RU" sz="1600" b="1" dirty="0" smtClean="0"/>
                        <a:t>0.7459</a:t>
                      </a:r>
                      <a:endParaRPr lang="ru-RU" sz="1600" b="1" dirty="0"/>
                    </a:p>
                  </a:txBody>
                  <a:tcPr/>
                </a:tc>
              </a:tr>
              <a:tr h="445817">
                <a:tc>
                  <a:txBody>
                    <a:bodyPr/>
                    <a:lstStyle/>
                    <a:p>
                      <a:pPr algn="ctr"/>
                      <a:r>
                        <a:rPr lang="en-US" sz="1600" dirty="0" smtClean="0"/>
                        <a:t>BE + PE</a:t>
                      </a:r>
                      <a:endParaRPr lang="ru-RU" sz="1600" dirty="0"/>
                    </a:p>
                  </a:txBody>
                  <a:tcPr/>
                </a:tc>
                <a:tc>
                  <a:txBody>
                    <a:bodyPr/>
                    <a:lstStyle/>
                    <a:p>
                      <a:pPr algn="ctr"/>
                      <a:r>
                        <a:rPr lang="ru-RU" sz="1600" dirty="0" smtClean="0"/>
                        <a:t>0.8407</a:t>
                      </a:r>
                      <a:endParaRPr lang="ru-RU" sz="1600" dirty="0"/>
                    </a:p>
                  </a:txBody>
                  <a:tcPr/>
                </a:tc>
                <a:tc>
                  <a:txBody>
                    <a:bodyPr/>
                    <a:lstStyle/>
                    <a:p>
                      <a:pPr algn="ctr"/>
                      <a:r>
                        <a:rPr lang="ru-RU" sz="1600" b="1" dirty="0" smtClean="0"/>
                        <a:t>0.8438</a:t>
                      </a:r>
                      <a:endParaRPr lang="ru-RU" sz="1600" b="1" dirty="0"/>
                    </a:p>
                  </a:txBody>
                  <a:tcPr/>
                </a:tc>
              </a:tr>
              <a:tr h="445817">
                <a:tc>
                  <a:txBody>
                    <a:bodyPr/>
                    <a:lstStyle/>
                    <a:p>
                      <a:pPr algn="ctr"/>
                      <a:r>
                        <a:rPr lang="en-US" sz="1600" dirty="0" smtClean="0"/>
                        <a:t>TE + PE</a:t>
                      </a:r>
                      <a:endParaRPr lang="ru-RU" sz="1600" dirty="0"/>
                    </a:p>
                  </a:txBody>
                  <a:tcPr/>
                </a:tc>
                <a:tc>
                  <a:txBody>
                    <a:bodyPr/>
                    <a:lstStyle/>
                    <a:p>
                      <a:pPr algn="ctr"/>
                      <a:r>
                        <a:rPr lang="ru-RU" sz="1600" b="1" dirty="0" smtClean="0"/>
                        <a:t>0.5465</a:t>
                      </a:r>
                      <a:endParaRPr lang="ru-RU" sz="1600" b="1" dirty="0"/>
                    </a:p>
                  </a:txBody>
                  <a:tcPr/>
                </a:tc>
                <a:tc>
                  <a:txBody>
                    <a:bodyPr/>
                    <a:lstStyle/>
                    <a:p>
                      <a:pPr algn="ctr"/>
                      <a:r>
                        <a:rPr lang="ru-RU" sz="1600" dirty="0" smtClean="0"/>
                        <a:t>0.4959</a:t>
                      </a:r>
                      <a:endParaRPr lang="ru-RU" sz="1600" dirty="0"/>
                    </a:p>
                  </a:txBody>
                  <a:tcPr/>
                </a:tc>
              </a:tr>
              <a:tr h="445817">
                <a:tc>
                  <a:txBody>
                    <a:bodyPr/>
                    <a:lstStyle/>
                    <a:p>
                      <a:pPr algn="ctr"/>
                      <a:r>
                        <a:rPr lang="en-US" sz="1600" dirty="0" smtClean="0"/>
                        <a:t>BE</a:t>
                      </a:r>
                      <a:r>
                        <a:rPr lang="en-US" sz="1600" baseline="0" dirty="0" smtClean="0"/>
                        <a:t> +</a:t>
                      </a:r>
                      <a:r>
                        <a:rPr lang="en-US" sz="1600" dirty="0" smtClean="0"/>
                        <a:t> TE + PE</a:t>
                      </a:r>
                      <a:endParaRPr lang="ru-RU" sz="1600" dirty="0"/>
                    </a:p>
                  </a:txBody>
                  <a:tcPr/>
                </a:tc>
                <a:tc>
                  <a:txBody>
                    <a:bodyPr/>
                    <a:lstStyle/>
                    <a:p>
                      <a:pPr algn="ctr"/>
                      <a:r>
                        <a:rPr lang="ru-RU" sz="1600" dirty="0" smtClean="0"/>
                        <a:t>      0.7295 (</a:t>
                      </a:r>
                      <a:r>
                        <a:rPr lang="en-US" sz="1600" dirty="0" smtClean="0"/>
                        <a:t>~)</a:t>
                      </a:r>
                      <a:endParaRPr lang="ru-RU" sz="1600" dirty="0"/>
                    </a:p>
                  </a:txBody>
                  <a:tcPr/>
                </a:tc>
                <a:tc>
                  <a:txBody>
                    <a:bodyPr/>
                    <a:lstStyle/>
                    <a:p>
                      <a:pPr algn="ctr"/>
                      <a:r>
                        <a:rPr lang="ru-RU" sz="1600" b="1" dirty="0" smtClean="0"/>
                        <a:t>0.7503</a:t>
                      </a:r>
                      <a:endParaRPr lang="ru-RU" sz="1600" b="1" dirty="0"/>
                    </a:p>
                  </a:txBody>
                  <a:tcPr/>
                </a:tc>
              </a:tr>
            </a:tbl>
          </a:graphicData>
        </a:graphic>
      </p:graphicFrame>
      <p:sp>
        <p:nvSpPr>
          <p:cNvPr id="11" name="TextBox 10"/>
          <p:cNvSpPr txBox="1"/>
          <p:nvPr/>
        </p:nvSpPr>
        <p:spPr>
          <a:xfrm>
            <a:off x="1259631" y="5548986"/>
            <a:ext cx="6806435" cy="400110"/>
          </a:xfrm>
          <a:prstGeom prst="rect">
            <a:avLst/>
          </a:prstGeom>
          <a:noFill/>
        </p:spPr>
        <p:txBody>
          <a:bodyPr wrap="square" rtlCol="0">
            <a:spAutoFit/>
          </a:bodyPr>
          <a:lstStyle/>
          <a:p>
            <a:pPr algn="ctr"/>
            <a:r>
              <a:rPr lang="ru-RU" sz="2000" dirty="0" smtClean="0">
                <a:latin typeface="+mn-lt"/>
              </a:rPr>
              <a:t>(*) </a:t>
            </a:r>
            <a:r>
              <a:rPr lang="en-US" sz="2000" dirty="0" smtClean="0">
                <a:latin typeface="+mn-lt"/>
              </a:rPr>
              <a:t>means the best result</a:t>
            </a:r>
            <a:r>
              <a:rPr lang="ru-RU" sz="2000" dirty="0" smtClean="0">
                <a:latin typeface="+mn-lt"/>
              </a:rPr>
              <a:t>, (</a:t>
            </a:r>
            <a:r>
              <a:rPr lang="en-US" sz="2000" dirty="0" smtClean="0">
                <a:latin typeface="+mn-lt"/>
              </a:rPr>
              <a:t>~)</a:t>
            </a:r>
            <a:r>
              <a:rPr lang="ru-RU" sz="2000" dirty="0" smtClean="0">
                <a:latin typeface="+mn-lt"/>
              </a:rPr>
              <a:t> </a:t>
            </a:r>
            <a:r>
              <a:rPr lang="en-US" sz="2000" dirty="0" smtClean="0">
                <a:latin typeface="+mn-lt"/>
              </a:rPr>
              <a:t>means almost equivalent results</a:t>
            </a:r>
            <a:endParaRPr lang="ru-RU" sz="2000" dirty="0">
              <a:latin typeface="+mn-lt"/>
            </a:endParaRPr>
          </a:p>
        </p:txBody>
      </p:sp>
      <p:sp>
        <p:nvSpPr>
          <p:cNvPr id="12" name="TextBox 11"/>
          <p:cNvSpPr txBox="1"/>
          <p:nvPr/>
        </p:nvSpPr>
        <p:spPr>
          <a:xfrm>
            <a:off x="0" y="6340458"/>
            <a:ext cx="9143999" cy="338554"/>
          </a:xfrm>
          <a:prstGeom prst="rect">
            <a:avLst/>
          </a:prstGeom>
          <a:noFill/>
        </p:spPr>
        <p:txBody>
          <a:bodyPr wrap="square" rtlCol="0">
            <a:spAutoFit/>
          </a:bodyPr>
          <a:lstStyle/>
          <a:p>
            <a:pPr algn="ctr"/>
            <a:r>
              <a:rPr lang="ru-RU" sz="1600" dirty="0" smtClean="0">
                <a:solidFill>
                  <a:srgbClr val="003F82"/>
                </a:solidFill>
                <a:latin typeface="+mj-lt"/>
              </a:rPr>
              <a:t>8</a:t>
            </a:r>
            <a:endParaRPr lang="ru-RU" sz="1600" dirty="0">
              <a:solidFill>
                <a:srgbClr val="003F82"/>
              </a:solidFill>
              <a:latin typeface="+mj-lt"/>
            </a:endParaRPr>
          </a:p>
        </p:txBody>
      </p:sp>
      <p:sp>
        <p:nvSpPr>
          <p:cNvPr id="8" name="Subtitle 2"/>
          <p:cNvSpPr txBox="1">
            <a:spLocks/>
          </p:cNvSpPr>
          <p:nvPr/>
        </p:nvSpPr>
        <p:spPr bwMode="auto">
          <a:xfrm>
            <a:off x="173396" y="6415088"/>
            <a:ext cx="4143375" cy="246062"/>
          </a:xfrm>
          <a:prstGeom prst="rect">
            <a:avLst/>
          </a:prstGeom>
          <a:noFill/>
          <a:ln w="9525">
            <a:noFill/>
            <a:miter lim="800000"/>
            <a:headEnd/>
            <a:tailEnd/>
          </a:ln>
        </p:spPr>
        <p:txBody>
          <a:bodyPr/>
          <a:lstStyle/>
          <a:p>
            <a:pPr>
              <a:spcBef>
                <a:spcPct val="20000"/>
              </a:spcBef>
            </a:pPr>
            <a:r>
              <a:rPr lang="en-US" sz="800" dirty="0" smtClean="0">
                <a:solidFill>
                  <a:schemeClr val="bg1"/>
                </a:solidFill>
              </a:rPr>
              <a:t>KESW 2015, Moscow</a:t>
            </a:r>
            <a:endParaRPr kumimoji="1" lang="ru-RU" sz="800" dirty="0">
              <a:solidFill>
                <a:schemeClr val="bg1"/>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3228</TotalTime>
  <Words>1241</Words>
  <Application>Microsoft Macintosh PowerPoint</Application>
  <PresentationFormat>Экран (4:3)</PresentationFormat>
  <Paragraphs>242</Paragraphs>
  <Slides>21</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23" baseType="lpstr">
      <vt:lpstr>Office Theme</vt:lpstr>
      <vt:lpstr>–едактор формул Microsoft Equation</vt:lpstr>
      <vt:lpstr>Pattern Mining and Machine Learning for Demographic Sequences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Аня</dc:creator>
  <cp:lastModifiedBy>Dmitry</cp:lastModifiedBy>
  <cp:revision>174</cp:revision>
  <dcterms:created xsi:type="dcterms:W3CDTF">2015-10-02T10:30:16Z</dcterms:created>
  <dcterms:modified xsi:type="dcterms:W3CDTF">2017-01-28T21:50:16Z</dcterms:modified>
</cp:coreProperties>
</file>