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A03AB3-A932-4500-824E-5D282AD58A67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F3CBC79-B4A3-483C-B3FB-54E3199980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The reader in the text: the construction of literary characters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Nemesio</a:t>
            </a:r>
            <a:r>
              <a:rPr lang="en-US" b="1" dirty="0" smtClean="0"/>
              <a:t>, M. Ch. </a:t>
            </a:r>
            <a:r>
              <a:rPr lang="en-US" b="1" dirty="0" err="1" smtClean="0"/>
              <a:t>Levorato</a:t>
            </a:r>
            <a:r>
              <a:rPr lang="en-US" b="1" dirty="0" smtClean="0"/>
              <a:t>, L. </a:t>
            </a:r>
            <a:r>
              <a:rPr lang="en-US" b="1" dirty="0" err="1" smtClean="0"/>
              <a:t>Ronconi</a:t>
            </a:r>
            <a:endParaRPr lang="en-US" b="1" dirty="0" smtClean="0"/>
          </a:p>
          <a:p>
            <a:endParaRPr lang="en-US" dirty="0" smtClean="0"/>
          </a:p>
          <a:p>
            <a:r>
              <a:rPr lang="en-US" sz="2300" dirty="0" smtClean="0"/>
              <a:t>Summary by Olga </a:t>
            </a:r>
            <a:r>
              <a:rPr lang="en-US" sz="2300" dirty="0" err="1" smtClean="0"/>
              <a:t>Nechaeva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934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Степень заинтересованности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Параграф из </a:t>
            </a:r>
            <a:r>
              <a:rPr lang="ru-RU" dirty="0" err="1" smtClean="0"/>
              <a:t>Тарчетти</a:t>
            </a:r>
            <a:r>
              <a:rPr lang="ru-RU" dirty="0" smtClean="0"/>
              <a:t> более интересный, чем параграфы из </a:t>
            </a:r>
            <a:r>
              <a:rPr lang="ru-RU" dirty="0" err="1" smtClean="0"/>
              <a:t>Манзони</a:t>
            </a:r>
            <a:r>
              <a:rPr lang="ru-RU" dirty="0" smtClean="0"/>
              <a:t> и </a:t>
            </a:r>
            <a:r>
              <a:rPr lang="ru-RU" dirty="0" err="1" smtClean="0"/>
              <a:t>Свево</a:t>
            </a:r>
            <a:r>
              <a:rPr lang="ru-RU" dirty="0" smtClean="0"/>
              <a:t>, и такой же интересный, как часть текста Моравия</a:t>
            </a:r>
          </a:p>
          <a:p>
            <a:r>
              <a:rPr lang="ru-RU" dirty="0" smtClean="0"/>
              <a:t>Длина параграфа не влияет</a:t>
            </a:r>
          </a:p>
          <a:p>
            <a:r>
              <a:rPr lang="ru-RU" dirty="0" smtClean="0"/>
              <a:t>Женщины более заинтересованы, чем мужчины</a:t>
            </a:r>
          </a:p>
          <a:p>
            <a:r>
              <a:rPr lang="ru-RU" dirty="0" smtClean="0"/>
              <a:t>Студенты с факультета гуманитарных наук более заинтересованы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в тексте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Параграф из Моравия: нет явной информации о 8 качествах, в трех других текстах эксплицитно </a:t>
            </a:r>
            <a:r>
              <a:rPr lang="ru-RU" dirty="0" smtClean="0"/>
              <a:t>дана только информация об одежда</a:t>
            </a:r>
            <a:r>
              <a:rPr lang="ru-RU" dirty="0"/>
              <a:t>, цвете волос, </a:t>
            </a:r>
            <a:r>
              <a:rPr lang="ru-RU" dirty="0" smtClean="0"/>
              <a:t>росте, фигуре.</a:t>
            </a:r>
          </a:p>
          <a:p>
            <a:r>
              <a:rPr lang="ru-RU" dirty="0" smtClean="0"/>
              <a:t>Чаще правильные ответы, если информация явно дана в тексте = хорошее понимание прочитанного.</a:t>
            </a:r>
          </a:p>
          <a:p>
            <a:r>
              <a:rPr lang="ru-RU" dirty="0" smtClean="0"/>
              <a:t>Большее количество правильных ответов у женщин, студентов факультета Гуманитарных наук и тех, кто выразил большую заинтересованность в тексте.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Информация не дана явным образом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Разрешалось использовать собственные знания и представления о мире или не отвечать на вопрос, когда читатель считал, что текст не содержит релевантной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507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Информация не дана явным образом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Лучия</a:t>
            </a:r>
            <a:r>
              <a:rPr lang="ru-RU" dirty="0" smtClean="0"/>
              <a:t> (почти нет пустых ответов): достаточно стройная, среднего роста, средней общительности, бедная, необразованная, вряд ли спокойная. Правдоподобное описание для </a:t>
            </a:r>
            <a:r>
              <a:rPr lang="fr-FR" dirty="0" smtClean="0"/>
              <a:t>peasant </a:t>
            </a:r>
            <a:r>
              <a:rPr lang="en-US" dirty="0" smtClean="0"/>
              <a:t>girl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Фоска: спокойная, богатая, образованная, не достаточно информации об общительности.</a:t>
            </a:r>
          </a:p>
          <a:p>
            <a:r>
              <a:rPr lang="ru-RU" dirty="0" err="1" smtClean="0"/>
              <a:t>Ангиолина</a:t>
            </a:r>
            <a:r>
              <a:rPr lang="ru-RU" dirty="0" smtClean="0"/>
              <a:t>: спокойная, не скучная, богатая, вряд ли необразованная.</a:t>
            </a:r>
          </a:p>
          <a:p>
            <a:r>
              <a:rPr lang="ru-RU" dirty="0" smtClean="0"/>
              <a:t>Карла (в тексте нет информации): почти нет ответов/средние ответы об одежде, цвете волос, росте, общительности, экономическом состоянии, образовании. Многие посчитали ее стройной и нервной.</a:t>
            </a:r>
          </a:p>
        </p:txBody>
      </p:sp>
    </p:spTree>
    <p:extLst>
      <p:ext uri="{BB962C8B-B14F-4D97-AF65-F5344CB8AC3E}">
        <p14:creationId xmlns:p14="http://schemas.microsoft.com/office/powerpoint/2010/main" val="2204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Информация не дана явным образом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Разные читатели по-разному представляют себе одного и того же литературного героя, основываясь на собственном опыте, ожиданиях и знании о мире.</a:t>
            </a:r>
          </a:p>
          <a:p>
            <a:r>
              <a:rPr lang="ru-RU" dirty="0" smtClean="0"/>
              <a:t>Тенденция к </a:t>
            </a:r>
            <a:r>
              <a:rPr lang="ru-RU" dirty="0" err="1" smtClean="0"/>
              <a:t>инференции</a:t>
            </a:r>
            <a:r>
              <a:rPr lang="ru-RU" dirty="0" smtClean="0"/>
              <a:t> общая, но есть отличия в выводах между читателями разных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28132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Возраст персонажа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685800"/>
            <a:ext cx="7478216" cy="461540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Лучия</a:t>
            </a:r>
            <a:r>
              <a:rPr lang="ru-RU" dirty="0" smtClean="0"/>
              <a:t> (</a:t>
            </a:r>
            <a:r>
              <a:rPr lang="en-US" dirty="0" smtClean="0"/>
              <a:t>young woman) – </a:t>
            </a:r>
            <a:r>
              <a:rPr lang="ru-RU" dirty="0" smtClean="0"/>
              <a:t>от 16 до 30, со средним значением 22.</a:t>
            </a:r>
          </a:p>
          <a:p>
            <a:r>
              <a:rPr lang="ru-RU" dirty="0" smtClean="0"/>
              <a:t>Фоска (</a:t>
            </a:r>
            <a:r>
              <a:rPr lang="en-US" dirty="0" smtClean="0"/>
              <a:t>youthful but not very young) – </a:t>
            </a:r>
            <a:r>
              <a:rPr lang="ru-RU" dirty="0" smtClean="0"/>
              <a:t>от 18 до 55, в среднем 35 (в дальнейшем узнаем, что ей 25). Болезнь = старше.</a:t>
            </a:r>
          </a:p>
          <a:p>
            <a:r>
              <a:rPr lang="ru-RU" dirty="0" err="1" smtClean="0"/>
              <a:t>Ангиолина</a:t>
            </a:r>
            <a:r>
              <a:rPr lang="ru-RU" dirty="0" smtClean="0"/>
              <a:t> (</a:t>
            </a:r>
            <a:r>
              <a:rPr lang="en-US" dirty="0" smtClean="0"/>
              <a:t>health, strength and beauty – young?) – </a:t>
            </a:r>
            <a:r>
              <a:rPr lang="ru-RU" dirty="0" smtClean="0"/>
              <a:t>от 17 до 37, в среднем 24. Разброс меньше, но все же большой.</a:t>
            </a:r>
          </a:p>
          <a:p>
            <a:r>
              <a:rPr lang="ru-RU" dirty="0" smtClean="0"/>
              <a:t>Карла (одежда и поведение – молодая?) – от 15 до 40. 42,1% - между 15 и 20, 31,6% - между 30 и 40, в среднем – 25. </a:t>
            </a:r>
          </a:p>
          <a:p>
            <a:r>
              <a:rPr lang="ru-RU" dirty="0" smtClean="0"/>
              <a:t>Характеристики читателей оказались незначимыми.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Сезон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685800"/>
            <a:ext cx="7478216" cy="4615408"/>
          </a:xfrm>
        </p:spPr>
        <p:txBody>
          <a:bodyPr>
            <a:normAutofit/>
          </a:bodyPr>
          <a:lstStyle/>
          <a:p>
            <a:r>
              <a:rPr lang="ru-RU" dirty="0" err="1" smtClean="0"/>
              <a:t>Лучия</a:t>
            </a:r>
            <a:r>
              <a:rPr lang="ru-RU" dirty="0"/>
              <a:t> </a:t>
            </a:r>
            <a:r>
              <a:rPr lang="ru-RU" dirty="0" smtClean="0"/>
              <a:t>– весна, т.к. одежда подходит под этот сезон + свадьбы часто делают весной.</a:t>
            </a:r>
          </a:p>
          <a:p>
            <a:r>
              <a:rPr lang="ru-RU" dirty="0" smtClean="0"/>
              <a:t>Остальные персонажи – большой разброс в ответах.</a:t>
            </a:r>
          </a:p>
          <a:p>
            <a:r>
              <a:rPr lang="ru-RU" dirty="0" smtClean="0"/>
              <a:t>Выбранный сезон может быть связан с представлением читателя о герое (надо вспомнить об одежде, времени суток, типах возможных действий).</a:t>
            </a:r>
          </a:p>
        </p:txBody>
      </p:sp>
    </p:spTree>
    <p:extLst>
      <p:ext uri="{BB962C8B-B14F-4D97-AF65-F5344CB8AC3E}">
        <p14:creationId xmlns:p14="http://schemas.microsoft.com/office/powerpoint/2010/main" val="3188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Персонажи – это конструкты, </a:t>
            </a:r>
            <a:r>
              <a:rPr lang="ru-RU" dirty="0" err="1" smtClean="0"/>
              <a:t>фомирующиеся</a:t>
            </a:r>
            <a:r>
              <a:rPr lang="ru-RU" dirty="0" smtClean="0"/>
              <a:t> в результате взаимодействия текста с читателем, который использует свои индивидуальные знания и опыт. </a:t>
            </a:r>
          </a:p>
          <a:p>
            <a:r>
              <a:rPr lang="ru-RU" dirty="0" smtClean="0"/>
              <a:t>Читатели приписывали различные качества герою, даже если информация об этих качествах не присутствовала в тексте (опция «Я не знаю» не популярна), но часто разброс в ответах велик. </a:t>
            </a:r>
          </a:p>
          <a:p>
            <a:r>
              <a:rPr lang="ru-RU" dirty="0" smtClean="0"/>
              <a:t>Эта тенденция – результат необходимости построения связной и полной репрезентации героя. </a:t>
            </a:r>
          </a:p>
          <a:p>
            <a:r>
              <a:rPr lang="ru-RU" dirty="0" smtClean="0"/>
              <a:t>Представление о герое складывалось как из информации, данной в тексте, так и из предположений читателей, часто вполне разумных – характеристики читателя не являются важными, это свойство присуще самому процессу чтения.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Память читателей выборочная, она отбрасывает информацию, которую считает неважной (</a:t>
            </a:r>
            <a:r>
              <a:rPr lang="en-US" dirty="0" smtClean="0"/>
              <a:t>ex: </a:t>
            </a:r>
            <a:r>
              <a:rPr lang="ru-RU" dirty="0" smtClean="0"/>
              <a:t>элегантная и высокая Фоска).</a:t>
            </a:r>
          </a:p>
          <a:p>
            <a:r>
              <a:rPr lang="ru-RU" dirty="0" smtClean="0"/>
              <a:t>Если персонаж вводится с помощью оценочных (</a:t>
            </a:r>
            <a:r>
              <a:rPr lang="en-US" dirty="0" smtClean="0"/>
              <a:t>ex: ugly, fearful, </a:t>
            </a:r>
            <a:r>
              <a:rPr lang="en-US" dirty="0" err="1" smtClean="0"/>
              <a:t>harmonius</a:t>
            </a:r>
            <a:r>
              <a:rPr lang="en-US" dirty="0" smtClean="0"/>
              <a:t>)</a:t>
            </a:r>
            <a:r>
              <a:rPr lang="ru-RU" dirty="0" smtClean="0"/>
              <a:t>, а не описательных прилагательных, и читатель не знает, что именно автор вкладывает в оценочные понятия, он сам достраивает образ героя. </a:t>
            </a:r>
            <a:endParaRPr lang="en-US" dirty="0" smtClean="0"/>
          </a:p>
          <a:p>
            <a:r>
              <a:rPr lang="ru-RU" dirty="0" smtClean="0"/>
              <a:t>Если информация явно дана в тексте, женщины, студенты </a:t>
            </a:r>
            <a:r>
              <a:rPr lang="ru-RU" dirty="0"/>
              <a:t>г</a:t>
            </a:r>
            <a:r>
              <a:rPr lang="ru-RU" dirty="0" smtClean="0"/>
              <a:t>уманитарного факультета и те, кто заинтересовался чтением, лучше запоминают определенные черты героев.</a:t>
            </a:r>
          </a:p>
          <a:p>
            <a:r>
              <a:rPr lang="ru-RU" dirty="0" smtClean="0"/>
              <a:t>Женщины и студенты гуманитарного факультета больше заинтересованы в прочитанных текстах.</a:t>
            </a:r>
          </a:p>
        </p:txBody>
      </p:sp>
    </p:spTree>
    <p:extLst>
      <p:ext uri="{BB962C8B-B14F-4D97-AF65-F5344CB8AC3E}">
        <p14:creationId xmlns:p14="http://schemas.microsoft.com/office/powerpoint/2010/main" val="37344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1540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информация не была дана в тексте, читатель считал ее нерелевантной, и в выборе ответа часто останавливался на среднем значении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ex: </a:t>
            </a:r>
            <a:r>
              <a:rPr lang="ru-RU" dirty="0" smtClean="0"/>
              <a:t>средний рост, нормальная фигура) =</a:t>
            </a:r>
            <a:r>
              <a:rPr lang="en-US" dirty="0" smtClean="0"/>
              <a:t>&gt; </a:t>
            </a:r>
            <a:r>
              <a:rPr lang="ru-RU" dirty="0" smtClean="0"/>
              <a:t>при отсутствии необходимости читатель будет избегать крайних выводов. Такая </a:t>
            </a:r>
            <a:r>
              <a:rPr lang="en-US" dirty="0" smtClean="0"/>
              <a:t>“</a:t>
            </a:r>
            <a:r>
              <a:rPr lang="ru-RU" dirty="0" smtClean="0"/>
              <a:t>экономность</a:t>
            </a:r>
            <a:r>
              <a:rPr lang="en-US" dirty="0" smtClean="0"/>
              <a:t>”</a:t>
            </a:r>
            <a:r>
              <a:rPr lang="fr-FR" dirty="0"/>
              <a:t> </a:t>
            </a:r>
            <a:r>
              <a:rPr lang="ru-RU" dirty="0" smtClean="0"/>
              <a:t>связана с оптимальным использованием когнитивных ресурсов, необходимых для конструктивных процессов, направленных на понимание текста.</a:t>
            </a:r>
          </a:p>
          <a:p>
            <a:r>
              <a:rPr lang="en-US" dirty="0" smtClean="0"/>
              <a:t>“</a:t>
            </a:r>
            <a:r>
              <a:rPr lang="ru-RU" dirty="0" smtClean="0"/>
              <a:t>Фактор бережливости</a:t>
            </a:r>
            <a:r>
              <a:rPr lang="en-US" dirty="0" smtClean="0"/>
              <a:t>”</a:t>
            </a:r>
            <a:r>
              <a:rPr lang="ru-RU" dirty="0" smtClean="0"/>
              <a:t> практически не зависит от индивидуальных характеристик читателей, т.е. является структурной характеристикой процесса понимания.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Литературные персонажи – это продукт взаимодействия между текстом и читателем (</a:t>
            </a:r>
            <a:r>
              <a:rPr lang="en-US" dirty="0" err="1" smtClean="0"/>
              <a:t>Jouve</a:t>
            </a:r>
            <a:r>
              <a:rPr lang="en-US" dirty="0" smtClean="0"/>
              <a:t>, 1992)</a:t>
            </a:r>
            <a:endParaRPr lang="ru-RU" dirty="0" smtClean="0"/>
          </a:p>
          <a:p>
            <a:r>
              <a:rPr lang="ru-RU" dirty="0" smtClean="0"/>
              <a:t>Читатели наблюдают жизнеподобные эмоциональные состояния у героев, даже если прямо в тексте об этом нет информации</a:t>
            </a:r>
            <a:r>
              <a:rPr lang="en-US" dirty="0" smtClean="0"/>
              <a:t> (</a:t>
            </a:r>
            <a:r>
              <a:rPr lang="en-US" dirty="0" err="1" smtClean="0"/>
              <a:t>Gernsbacher</a:t>
            </a:r>
            <a:r>
              <a:rPr lang="en-US" dirty="0" smtClean="0"/>
              <a:t> et al, 1992; De Vega et at, 1996)</a:t>
            </a:r>
          </a:p>
          <a:p>
            <a:r>
              <a:rPr lang="ru-RU" dirty="0" smtClean="0"/>
              <a:t>Информация в тексте </a:t>
            </a:r>
            <a:r>
              <a:rPr lang="en-US" dirty="0" smtClean="0"/>
              <a:t>vs. </a:t>
            </a:r>
            <a:r>
              <a:rPr lang="ru-RU" dirty="0"/>
              <a:t>ч</a:t>
            </a:r>
            <a:r>
              <a:rPr lang="ru-RU" dirty="0" smtClean="0"/>
              <a:t>итательские представления (</a:t>
            </a:r>
            <a:r>
              <a:rPr lang="en-US" dirty="0" err="1" smtClean="0"/>
              <a:t>Bortolussi</a:t>
            </a:r>
            <a:r>
              <a:rPr lang="en-US" dirty="0" smtClean="0"/>
              <a:t> and Dixon, 2003)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0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492896"/>
            <a:ext cx="6984776" cy="16002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55368"/>
          </a:xfrm>
        </p:spPr>
        <p:txBody>
          <a:bodyPr>
            <a:normAutofit/>
          </a:bodyPr>
          <a:lstStyle/>
          <a:p>
            <a:r>
              <a:rPr lang="ru-RU" dirty="0" smtClean="0"/>
              <a:t>Изучить процесс формирования образа героя, который происходит во время прочтения описания литературных героев</a:t>
            </a:r>
          </a:p>
          <a:p>
            <a:r>
              <a:rPr lang="ru-RU" dirty="0" smtClean="0"/>
              <a:t>Проверить, какая информация берется непосредственно из текста, а какая – привносится читателем</a:t>
            </a:r>
          </a:p>
          <a:p>
            <a:r>
              <a:rPr lang="ru-RU" dirty="0" smtClean="0"/>
              <a:t>Проанализировать природу процессов интеграции</a:t>
            </a:r>
          </a:p>
          <a:p>
            <a:r>
              <a:rPr lang="ru-RU" dirty="0" smtClean="0"/>
              <a:t>Оценить влияние характеристик читателя </a:t>
            </a:r>
            <a:r>
              <a:rPr lang="ru-RU" dirty="0"/>
              <a:t>(пол, образование, степень заинтересованности в чтении) </a:t>
            </a:r>
            <a:r>
              <a:rPr lang="ru-RU" dirty="0" smtClean="0"/>
              <a:t>на 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Характеристики читателей могут повлиять на восприятие литературных героев через причинно-следственные выводы и знание о мире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949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406 студентов (м – 193, ж – 213)</a:t>
            </a:r>
          </a:p>
          <a:p>
            <a:r>
              <a:rPr lang="ru-RU" dirty="0" smtClean="0"/>
              <a:t>Гуманитарные науки – 223, прикладные науки – 183 (Университет Турина)</a:t>
            </a:r>
          </a:p>
          <a:p>
            <a:r>
              <a:rPr lang="ru-RU" dirty="0" smtClean="0"/>
              <a:t>Возраст от 18 до 34 (среднее значение 21.46)</a:t>
            </a:r>
          </a:p>
          <a:p>
            <a:r>
              <a:rPr lang="ru-RU" dirty="0" smtClean="0"/>
              <a:t>На факультете гуманитарных наук можно было прослушать курсы по итальянской литературе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5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99384"/>
          </a:xfrm>
        </p:spPr>
        <p:txBody>
          <a:bodyPr>
            <a:normAutofit/>
          </a:bodyPr>
          <a:lstStyle/>
          <a:p>
            <a:r>
              <a:rPr lang="ru-RU" dirty="0" smtClean="0"/>
              <a:t>4 центральных персонажа из канонических произведений </a:t>
            </a:r>
            <a:r>
              <a:rPr lang="ru-RU" dirty="0"/>
              <a:t>итальянской литературы, </a:t>
            </a:r>
            <a:r>
              <a:rPr lang="ru-RU" dirty="0" smtClean="0"/>
              <a:t>изучаемой </a:t>
            </a:r>
            <a:r>
              <a:rPr lang="ru-RU" dirty="0"/>
              <a:t>в школах и университетах</a:t>
            </a:r>
          </a:p>
          <a:p>
            <a:r>
              <a:rPr lang="ru-RU" dirty="0" err="1" smtClean="0"/>
              <a:t>Лучия</a:t>
            </a:r>
            <a:r>
              <a:rPr lang="ru-RU" dirty="0" smtClean="0"/>
              <a:t> из «Обрученных» (1840) </a:t>
            </a:r>
            <a:r>
              <a:rPr lang="ru-RU" dirty="0" err="1" smtClean="0"/>
              <a:t>Мандзони</a:t>
            </a:r>
            <a:r>
              <a:rPr lang="ru-RU" dirty="0" smtClean="0"/>
              <a:t> – 220 слов</a:t>
            </a:r>
          </a:p>
          <a:p>
            <a:r>
              <a:rPr lang="ru-RU" dirty="0" smtClean="0"/>
              <a:t>Фоска из «Страсти» (1869) </a:t>
            </a:r>
            <a:r>
              <a:rPr lang="ru-RU" dirty="0" err="1" smtClean="0"/>
              <a:t>Тарчетти</a:t>
            </a:r>
            <a:r>
              <a:rPr lang="ru-RU" dirty="0" smtClean="0"/>
              <a:t> – 230 слов</a:t>
            </a:r>
          </a:p>
          <a:p>
            <a:r>
              <a:rPr lang="ru-RU" dirty="0" err="1" smtClean="0"/>
              <a:t>Ангеолина</a:t>
            </a:r>
            <a:r>
              <a:rPr lang="ru-RU" dirty="0" smtClean="0"/>
              <a:t> из «Когда человек взрослеет» (1898) </a:t>
            </a:r>
            <a:r>
              <a:rPr lang="ru-RU" dirty="0" err="1" smtClean="0"/>
              <a:t>Свево</a:t>
            </a:r>
            <a:r>
              <a:rPr lang="ru-RU" dirty="0" smtClean="0"/>
              <a:t> – 74 слова</a:t>
            </a:r>
          </a:p>
          <a:p>
            <a:r>
              <a:rPr lang="ru-RU" dirty="0" smtClean="0"/>
              <a:t>Карла из «Времени безразличия» (1929) Моравия – 59 слов</a:t>
            </a:r>
          </a:p>
        </p:txBody>
      </p:sp>
    </p:spTree>
    <p:extLst>
      <p:ext uri="{BB962C8B-B14F-4D97-AF65-F5344CB8AC3E}">
        <p14:creationId xmlns:p14="http://schemas.microsoft.com/office/powerpoint/2010/main" val="7412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участник прочитал один текст (примерно 100 человек на текст)</a:t>
            </a:r>
          </a:p>
          <a:p>
            <a:r>
              <a:rPr lang="ru-RU" dirty="0" smtClean="0"/>
              <a:t>Введение героя в роман (без информации о названии, авторе, годе публикации)</a:t>
            </a:r>
          </a:p>
          <a:p>
            <a:r>
              <a:rPr lang="ru-RU" dirty="0" smtClean="0"/>
              <a:t>Тест на читательское поведение, а не на оценку способностей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Эконометрический анализ: </a:t>
            </a:r>
            <a:r>
              <a:rPr lang="en-US" dirty="0" smtClean="0"/>
              <a:t>ANOVA</a:t>
            </a:r>
          </a:p>
          <a:p>
            <a:r>
              <a:rPr lang="en-US" dirty="0" smtClean="0"/>
              <a:t>Multiple correspondence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8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43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Желание читать дальше (1…5)</a:t>
            </a:r>
          </a:p>
          <a:p>
            <a:r>
              <a:rPr lang="ru-RU" dirty="0" smtClean="0"/>
              <a:t>Оценить возраст персонажа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+ 8 качеств (</a:t>
            </a:r>
            <a:r>
              <a:rPr lang="en-US" dirty="0" smtClean="0"/>
              <a:t>MC, 3 </a:t>
            </a:r>
            <a:r>
              <a:rPr lang="ru-RU" dirty="0" smtClean="0"/>
              <a:t>варианта или «Я не знаю»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Одежда, цвет волос, рост, фигура</a:t>
            </a:r>
          </a:p>
          <a:p>
            <a:r>
              <a:rPr lang="ru-RU" dirty="0" smtClean="0"/>
              <a:t>Спокойный </a:t>
            </a:r>
            <a:r>
              <a:rPr lang="en-US" dirty="0" smtClean="0"/>
              <a:t>vs. </a:t>
            </a:r>
            <a:r>
              <a:rPr lang="ru-RU" dirty="0" smtClean="0"/>
              <a:t>Нервный</a:t>
            </a:r>
          </a:p>
          <a:p>
            <a:r>
              <a:rPr lang="ru-RU" dirty="0" smtClean="0"/>
              <a:t>Скучный </a:t>
            </a:r>
            <a:r>
              <a:rPr lang="en-US" dirty="0" smtClean="0"/>
              <a:t>vs.</a:t>
            </a:r>
            <a:r>
              <a:rPr lang="ru-RU" dirty="0" smtClean="0"/>
              <a:t> Превосходный </a:t>
            </a:r>
          </a:p>
          <a:p>
            <a:r>
              <a:rPr lang="ru-RU" dirty="0" smtClean="0"/>
              <a:t>Экономическая ситуация</a:t>
            </a:r>
          </a:p>
          <a:p>
            <a:r>
              <a:rPr lang="ru-RU" dirty="0" smtClean="0"/>
              <a:t>Уровень образования</a:t>
            </a:r>
          </a:p>
          <a:p>
            <a:endParaRPr lang="ru-RU" dirty="0"/>
          </a:p>
          <a:p>
            <a:r>
              <a:rPr lang="ru-RU" dirty="0" smtClean="0"/>
              <a:t>Сезон</a:t>
            </a:r>
          </a:p>
          <a:p>
            <a:r>
              <a:rPr lang="ru-RU" dirty="0" smtClean="0"/>
              <a:t>Читали ли текст до этого</a:t>
            </a:r>
            <a:r>
              <a:rPr lang="en-US" dirty="0" smtClean="0"/>
              <a:t> / </a:t>
            </a:r>
            <a:r>
              <a:rPr lang="ru-RU" dirty="0" smtClean="0"/>
              <a:t>не носители языка (</a:t>
            </a:r>
            <a:r>
              <a:rPr lang="en-US" dirty="0" smtClean="0"/>
              <a:t>excluded observations = 114)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161</TotalTime>
  <Words>1105</Words>
  <Application>Microsoft Office PowerPoint</Application>
  <PresentationFormat>Экран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NewsPrint</vt:lpstr>
      <vt:lpstr>The reader in the text: the construction of literary characters</vt:lpstr>
      <vt:lpstr>Обзор литературы</vt:lpstr>
      <vt:lpstr>Цель исследования</vt:lpstr>
      <vt:lpstr>Гипотеза</vt:lpstr>
      <vt:lpstr>Методология</vt:lpstr>
      <vt:lpstr>Материал</vt:lpstr>
      <vt:lpstr>Ход эксперимента</vt:lpstr>
      <vt:lpstr>Методология</vt:lpstr>
      <vt:lpstr>Вопросы</vt:lpstr>
      <vt:lpstr>Степень заинтересованности</vt:lpstr>
      <vt:lpstr>Информация в тексте</vt:lpstr>
      <vt:lpstr>Информация не дана явным образом</vt:lpstr>
      <vt:lpstr>Информация не дана явным образом</vt:lpstr>
      <vt:lpstr>Информация не дана явным образом</vt:lpstr>
      <vt:lpstr>Возраст персонажа</vt:lpstr>
      <vt:lpstr>Сезон</vt:lpstr>
      <vt:lpstr>Выводы</vt:lpstr>
      <vt:lpstr>Выводы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Nechaeva</dc:creator>
  <cp:lastModifiedBy>Olga Nechaeva</cp:lastModifiedBy>
  <cp:revision>17</cp:revision>
  <dcterms:created xsi:type="dcterms:W3CDTF">2017-10-03T20:39:36Z</dcterms:created>
  <dcterms:modified xsi:type="dcterms:W3CDTF">2017-10-03T23:21:04Z</dcterms:modified>
</cp:coreProperties>
</file>