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9" r:id="rId5"/>
    <p:sldId id="271" r:id="rId6"/>
    <p:sldId id="289" r:id="rId7"/>
    <p:sldId id="275" r:id="rId8"/>
    <p:sldId id="285" r:id="rId9"/>
    <p:sldId id="287" r:id="rId10"/>
    <p:sldId id="288" r:id="rId11"/>
    <p:sldId id="282" r:id="rId12"/>
    <p:sldId id="283" r:id="rId13"/>
    <p:sldId id="284" r:id="rId14"/>
    <p:sldId id="290" r:id="rId15"/>
    <p:sldId id="277" r:id="rId16"/>
    <p:sldId id="293" r:id="rId17"/>
    <p:sldId id="286" r:id="rId18"/>
    <p:sldId id="291" r:id="rId19"/>
    <p:sldId id="278" r:id="rId20"/>
    <p:sldId id="294" r:id="rId21"/>
    <p:sldId id="295" r:id="rId22"/>
    <p:sldId id="296" r:id="rId23"/>
    <p:sldId id="297" r:id="rId24"/>
    <p:sldId id="292" r:id="rId25"/>
    <p:sldId id="279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7E6"/>
    <a:srgbClr val="00194C"/>
    <a:srgbClr val="F2F2F2"/>
    <a:srgbClr val="014067"/>
    <a:srgbClr val="3F3F3F"/>
    <a:srgbClr val="014E7D"/>
    <a:srgbClr val="013657"/>
    <a:srgbClr val="01456F"/>
    <a:srgbClr val="014B79"/>
    <a:srgbClr val="093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8659" autoAdjust="0"/>
  </p:normalViewPr>
  <p:slideViewPr>
    <p:cSldViewPr snapToGrid="0" showGuides="1">
      <p:cViewPr varScale="1">
        <p:scale>
          <a:sx n="38" d="100"/>
          <a:sy n="38" d="100"/>
        </p:scale>
        <p:origin x="150" y="5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495883-0FF7-4ECB-9AD2-07DBF5EB3AE3}" type="doc">
      <dgm:prSet loTypeId="urn:microsoft.com/office/officeart/2005/8/layout/process5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ID"/>
        </a:p>
      </dgm:t>
    </dgm:pt>
    <dgm:pt modelId="{C360E304-1B4C-41DD-B3EA-CE404EAE57AF}">
      <dgm:prSet phldrT="[Text]"/>
      <dgm:spPr/>
      <dgm:t>
        <a:bodyPr/>
        <a:lstStyle/>
        <a:p>
          <a:r>
            <a:rPr lang="en-ID" dirty="0" err="1">
              <a:solidFill>
                <a:schemeClr val="bg1"/>
              </a:solidFill>
            </a:rPr>
            <a:t>Perkembangan</a:t>
          </a:r>
          <a:r>
            <a:rPr lang="en-ID" dirty="0">
              <a:solidFill>
                <a:schemeClr val="bg1"/>
              </a:solidFill>
            </a:rPr>
            <a:t> DSP</a:t>
          </a:r>
        </a:p>
      </dgm:t>
    </dgm:pt>
    <dgm:pt modelId="{BE06BC77-D914-482B-B20C-29B5D37926C5}" type="parTrans" cxnId="{5E01ECF0-D7D8-4B79-BCEA-1CFFDE01992C}">
      <dgm:prSet/>
      <dgm:spPr/>
      <dgm:t>
        <a:bodyPr/>
        <a:lstStyle/>
        <a:p>
          <a:endParaRPr lang="en-ID"/>
        </a:p>
      </dgm:t>
    </dgm:pt>
    <dgm:pt modelId="{39F172B5-8275-4996-AC49-951D33ADDBFE}" type="sibTrans" cxnId="{5E01ECF0-D7D8-4B79-BCEA-1CFFDE01992C}">
      <dgm:prSet/>
      <dgm:spPr/>
      <dgm:t>
        <a:bodyPr/>
        <a:lstStyle/>
        <a:p>
          <a:endParaRPr lang="en-ID"/>
        </a:p>
      </dgm:t>
    </dgm:pt>
    <dgm:pt modelId="{5EA0E993-FFEB-490B-924A-55357FF1A1AC}">
      <dgm:prSet phldrT="[Text]"/>
      <dgm:spPr/>
      <dgm:t>
        <a:bodyPr/>
        <a:lstStyle/>
        <a:p>
          <a:r>
            <a:rPr lang="en-ID" dirty="0">
              <a:solidFill>
                <a:schemeClr val="tx1"/>
              </a:solidFill>
            </a:rPr>
            <a:t>Audio Equalization</a:t>
          </a:r>
        </a:p>
      </dgm:t>
    </dgm:pt>
    <dgm:pt modelId="{2345BAA3-BBFA-4239-ADAE-5212AB33463F}" type="parTrans" cxnId="{923EBBB0-1AE7-458B-BB2A-B2DCA0944EEB}">
      <dgm:prSet/>
      <dgm:spPr/>
      <dgm:t>
        <a:bodyPr/>
        <a:lstStyle/>
        <a:p>
          <a:endParaRPr lang="en-ID"/>
        </a:p>
      </dgm:t>
    </dgm:pt>
    <dgm:pt modelId="{E452D796-C9E0-46C5-BC82-0F8CCE53BB9E}" type="sibTrans" cxnId="{923EBBB0-1AE7-458B-BB2A-B2DCA0944EEB}">
      <dgm:prSet/>
      <dgm:spPr/>
      <dgm:t>
        <a:bodyPr/>
        <a:lstStyle/>
        <a:p>
          <a:endParaRPr lang="en-ID"/>
        </a:p>
      </dgm:t>
    </dgm:pt>
    <dgm:pt modelId="{AC361D89-AAD1-4547-96DB-118E4FE6A7B0}">
      <dgm:prSet phldrT="[Text]"/>
      <dgm:spPr/>
      <dgm:t>
        <a:bodyPr/>
        <a:lstStyle/>
        <a:p>
          <a:r>
            <a:rPr lang="en-ID" dirty="0" err="1">
              <a:solidFill>
                <a:schemeClr val="tx1"/>
              </a:solidFill>
            </a:rPr>
            <a:t>Fungsi</a:t>
          </a:r>
          <a:r>
            <a:rPr lang="en-ID" dirty="0">
              <a:solidFill>
                <a:schemeClr val="tx1"/>
              </a:solidFill>
            </a:rPr>
            <a:t> Filter Butterworth</a:t>
          </a:r>
        </a:p>
      </dgm:t>
    </dgm:pt>
    <dgm:pt modelId="{2BD84514-A003-4F39-B5C9-7B3B65A6A191}" type="parTrans" cxnId="{9FB75BE4-1F01-450E-8496-DCC341636AE1}">
      <dgm:prSet/>
      <dgm:spPr/>
      <dgm:t>
        <a:bodyPr/>
        <a:lstStyle/>
        <a:p>
          <a:endParaRPr lang="en-ID"/>
        </a:p>
      </dgm:t>
    </dgm:pt>
    <dgm:pt modelId="{5F6D6BBB-119D-48FD-86FC-EF7051E63D13}" type="sibTrans" cxnId="{9FB75BE4-1F01-450E-8496-DCC341636AE1}">
      <dgm:prSet/>
      <dgm:spPr/>
      <dgm:t>
        <a:bodyPr/>
        <a:lstStyle/>
        <a:p>
          <a:endParaRPr lang="en-ID"/>
        </a:p>
      </dgm:t>
    </dgm:pt>
    <dgm:pt modelId="{A9BAF147-CCC9-45E8-A0DA-E12D5D9C2675}">
      <dgm:prSet phldrT="[Text]"/>
      <dgm:spPr/>
      <dgm:t>
        <a:bodyPr/>
        <a:lstStyle/>
        <a:p>
          <a:r>
            <a:rPr lang="en-ID" dirty="0" err="1">
              <a:solidFill>
                <a:schemeClr val="tx1"/>
              </a:solidFill>
            </a:rPr>
            <a:t>Menggunakan</a:t>
          </a:r>
          <a:r>
            <a:rPr lang="en-ID" dirty="0">
              <a:solidFill>
                <a:schemeClr val="tx1"/>
              </a:solidFill>
            </a:rPr>
            <a:t> MATLAB</a:t>
          </a:r>
        </a:p>
      </dgm:t>
    </dgm:pt>
    <dgm:pt modelId="{60BE7A23-EFE7-4ABE-AB0A-9FD74F0781EF}" type="parTrans" cxnId="{2A2CE77F-27FB-492F-B29C-F542E677FCEC}">
      <dgm:prSet/>
      <dgm:spPr/>
      <dgm:t>
        <a:bodyPr/>
        <a:lstStyle/>
        <a:p>
          <a:endParaRPr lang="en-ID"/>
        </a:p>
      </dgm:t>
    </dgm:pt>
    <dgm:pt modelId="{3C228151-FD1E-43D2-A73C-5E8BD9635BF7}" type="sibTrans" cxnId="{2A2CE77F-27FB-492F-B29C-F542E677FCEC}">
      <dgm:prSet/>
      <dgm:spPr/>
      <dgm:t>
        <a:bodyPr/>
        <a:lstStyle/>
        <a:p>
          <a:endParaRPr lang="en-ID"/>
        </a:p>
      </dgm:t>
    </dgm:pt>
    <dgm:pt modelId="{8E4032CA-6A83-4641-A45C-62166AEB6370}" type="pres">
      <dgm:prSet presAssocID="{83495883-0FF7-4ECB-9AD2-07DBF5EB3AE3}" presName="diagram" presStyleCnt="0">
        <dgm:presLayoutVars>
          <dgm:dir/>
          <dgm:resizeHandles val="exact"/>
        </dgm:presLayoutVars>
      </dgm:prSet>
      <dgm:spPr/>
    </dgm:pt>
    <dgm:pt modelId="{80C6CE57-E7C7-488F-A11E-FFFA9286FC6C}" type="pres">
      <dgm:prSet presAssocID="{C360E304-1B4C-41DD-B3EA-CE404EAE57AF}" presName="node" presStyleLbl="node1" presStyleIdx="0" presStyleCnt="4">
        <dgm:presLayoutVars>
          <dgm:bulletEnabled val="1"/>
        </dgm:presLayoutVars>
      </dgm:prSet>
      <dgm:spPr/>
    </dgm:pt>
    <dgm:pt modelId="{A70A045B-0E95-407E-BA6C-703898A57FF7}" type="pres">
      <dgm:prSet presAssocID="{39F172B5-8275-4996-AC49-951D33ADDBFE}" presName="sibTrans" presStyleLbl="sibTrans2D1" presStyleIdx="0" presStyleCnt="3"/>
      <dgm:spPr/>
    </dgm:pt>
    <dgm:pt modelId="{CB5D95F1-846B-4F3D-8A31-455189862129}" type="pres">
      <dgm:prSet presAssocID="{39F172B5-8275-4996-AC49-951D33ADDBFE}" presName="connectorText" presStyleLbl="sibTrans2D1" presStyleIdx="0" presStyleCnt="3"/>
      <dgm:spPr/>
    </dgm:pt>
    <dgm:pt modelId="{C4A73136-5FB2-4FDA-8166-78F410FFA5C5}" type="pres">
      <dgm:prSet presAssocID="{5EA0E993-FFEB-490B-924A-55357FF1A1AC}" presName="node" presStyleLbl="node1" presStyleIdx="1" presStyleCnt="4">
        <dgm:presLayoutVars>
          <dgm:bulletEnabled val="1"/>
        </dgm:presLayoutVars>
      </dgm:prSet>
      <dgm:spPr/>
    </dgm:pt>
    <dgm:pt modelId="{86E7F8AD-A75E-486D-A64B-60420A87673B}" type="pres">
      <dgm:prSet presAssocID="{E452D796-C9E0-46C5-BC82-0F8CCE53BB9E}" presName="sibTrans" presStyleLbl="sibTrans2D1" presStyleIdx="1" presStyleCnt="3"/>
      <dgm:spPr/>
    </dgm:pt>
    <dgm:pt modelId="{E6C93E69-3B5E-474A-81CB-21C11DF1BAAA}" type="pres">
      <dgm:prSet presAssocID="{E452D796-C9E0-46C5-BC82-0F8CCE53BB9E}" presName="connectorText" presStyleLbl="sibTrans2D1" presStyleIdx="1" presStyleCnt="3"/>
      <dgm:spPr/>
    </dgm:pt>
    <dgm:pt modelId="{A9F5D2B4-4F99-4FC0-8B3B-FFEC2CD8DCC7}" type="pres">
      <dgm:prSet presAssocID="{A9BAF147-CCC9-45E8-A0DA-E12D5D9C2675}" presName="node" presStyleLbl="node1" presStyleIdx="2" presStyleCnt="4">
        <dgm:presLayoutVars>
          <dgm:bulletEnabled val="1"/>
        </dgm:presLayoutVars>
      </dgm:prSet>
      <dgm:spPr/>
    </dgm:pt>
    <dgm:pt modelId="{83EAE6E6-E5CA-417B-8F88-BD93ACE19E2C}" type="pres">
      <dgm:prSet presAssocID="{3C228151-FD1E-43D2-A73C-5E8BD9635BF7}" presName="sibTrans" presStyleLbl="sibTrans2D1" presStyleIdx="2" presStyleCnt="3"/>
      <dgm:spPr/>
    </dgm:pt>
    <dgm:pt modelId="{618C611B-BC24-49B2-BA6A-7D026A2796C1}" type="pres">
      <dgm:prSet presAssocID="{3C228151-FD1E-43D2-A73C-5E8BD9635BF7}" presName="connectorText" presStyleLbl="sibTrans2D1" presStyleIdx="2" presStyleCnt="3"/>
      <dgm:spPr/>
    </dgm:pt>
    <dgm:pt modelId="{789C0359-70E0-4B12-A6B1-BFF78D859A2D}" type="pres">
      <dgm:prSet presAssocID="{AC361D89-AAD1-4547-96DB-118E4FE6A7B0}" presName="node" presStyleLbl="node1" presStyleIdx="3" presStyleCnt="4">
        <dgm:presLayoutVars>
          <dgm:bulletEnabled val="1"/>
        </dgm:presLayoutVars>
      </dgm:prSet>
      <dgm:spPr/>
    </dgm:pt>
  </dgm:ptLst>
  <dgm:cxnLst>
    <dgm:cxn modelId="{9097D10B-EB8D-42D5-B162-34FDF1590FC2}" type="presOf" srcId="{E452D796-C9E0-46C5-BC82-0F8CCE53BB9E}" destId="{E6C93E69-3B5E-474A-81CB-21C11DF1BAAA}" srcOrd="1" destOrd="0" presId="urn:microsoft.com/office/officeart/2005/8/layout/process5"/>
    <dgm:cxn modelId="{0746733A-0E08-41F5-9979-DEE46AB9FD90}" type="presOf" srcId="{3C228151-FD1E-43D2-A73C-5E8BD9635BF7}" destId="{618C611B-BC24-49B2-BA6A-7D026A2796C1}" srcOrd="1" destOrd="0" presId="urn:microsoft.com/office/officeart/2005/8/layout/process5"/>
    <dgm:cxn modelId="{5DFD665B-6B09-46FA-81AB-DDF4C2380DF1}" type="presOf" srcId="{E452D796-C9E0-46C5-BC82-0F8CCE53BB9E}" destId="{86E7F8AD-A75E-486D-A64B-60420A87673B}" srcOrd="0" destOrd="0" presId="urn:microsoft.com/office/officeart/2005/8/layout/process5"/>
    <dgm:cxn modelId="{E43E6E47-3A3B-433D-9EE0-FD0839A118F4}" type="presOf" srcId="{39F172B5-8275-4996-AC49-951D33ADDBFE}" destId="{A70A045B-0E95-407E-BA6C-703898A57FF7}" srcOrd="0" destOrd="0" presId="urn:microsoft.com/office/officeart/2005/8/layout/process5"/>
    <dgm:cxn modelId="{47B06368-F532-446A-B8DD-206FADEAE8E1}" type="presOf" srcId="{C360E304-1B4C-41DD-B3EA-CE404EAE57AF}" destId="{80C6CE57-E7C7-488F-A11E-FFFA9286FC6C}" srcOrd="0" destOrd="0" presId="urn:microsoft.com/office/officeart/2005/8/layout/process5"/>
    <dgm:cxn modelId="{E6EDD269-8392-40B3-8F36-0D5F69A6AB0B}" type="presOf" srcId="{3C228151-FD1E-43D2-A73C-5E8BD9635BF7}" destId="{83EAE6E6-E5CA-417B-8F88-BD93ACE19E2C}" srcOrd="0" destOrd="0" presId="urn:microsoft.com/office/officeart/2005/8/layout/process5"/>
    <dgm:cxn modelId="{2A2CE77F-27FB-492F-B29C-F542E677FCEC}" srcId="{83495883-0FF7-4ECB-9AD2-07DBF5EB3AE3}" destId="{A9BAF147-CCC9-45E8-A0DA-E12D5D9C2675}" srcOrd="2" destOrd="0" parTransId="{60BE7A23-EFE7-4ABE-AB0A-9FD74F0781EF}" sibTransId="{3C228151-FD1E-43D2-A73C-5E8BD9635BF7}"/>
    <dgm:cxn modelId="{7D5ED58F-1A23-4466-BAFB-C6AE510829F5}" type="presOf" srcId="{39F172B5-8275-4996-AC49-951D33ADDBFE}" destId="{CB5D95F1-846B-4F3D-8A31-455189862129}" srcOrd="1" destOrd="0" presId="urn:microsoft.com/office/officeart/2005/8/layout/process5"/>
    <dgm:cxn modelId="{E26659A8-5AEE-48B1-B7F1-69A18405ACE0}" type="presOf" srcId="{5EA0E993-FFEB-490B-924A-55357FF1A1AC}" destId="{C4A73136-5FB2-4FDA-8166-78F410FFA5C5}" srcOrd="0" destOrd="0" presId="urn:microsoft.com/office/officeart/2005/8/layout/process5"/>
    <dgm:cxn modelId="{923EBBB0-1AE7-458B-BB2A-B2DCA0944EEB}" srcId="{83495883-0FF7-4ECB-9AD2-07DBF5EB3AE3}" destId="{5EA0E993-FFEB-490B-924A-55357FF1A1AC}" srcOrd="1" destOrd="0" parTransId="{2345BAA3-BBFA-4239-ADAE-5212AB33463F}" sibTransId="{E452D796-C9E0-46C5-BC82-0F8CCE53BB9E}"/>
    <dgm:cxn modelId="{384A43C7-29B3-4F0F-B6E0-8EC8A7AF22EA}" type="presOf" srcId="{AC361D89-AAD1-4547-96DB-118E4FE6A7B0}" destId="{789C0359-70E0-4B12-A6B1-BFF78D859A2D}" srcOrd="0" destOrd="0" presId="urn:microsoft.com/office/officeart/2005/8/layout/process5"/>
    <dgm:cxn modelId="{F74D28D7-1D3D-4A4B-855F-33F6CC224F6E}" type="presOf" srcId="{83495883-0FF7-4ECB-9AD2-07DBF5EB3AE3}" destId="{8E4032CA-6A83-4641-A45C-62166AEB6370}" srcOrd="0" destOrd="0" presId="urn:microsoft.com/office/officeart/2005/8/layout/process5"/>
    <dgm:cxn modelId="{9FB75BE4-1F01-450E-8496-DCC341636AE1}" srcId="{83495883-0FF7-4ECB-9AD2-07DBF5EB3AE3}" destId="{AC361D89-AAD1-4547-96DB-118E4FE6A7B0}" srcOrd="3" destOrd="0" parTransId="{2BD84514-A003-4F39-B5C9-7B3B65A6A191}" sibTransId="{5F6D6BBB-119D-48FD-86FC-EF7051E63D13}"/>
    <dgm:cxn modelId="{5E01ECF0-D7D8-4B79-BCEA-1CFFDE01992C}" srcId="{83495883-0FF7-4ECB-9AD2-07DBF5EB3AE3}" destId="{C360E304-1B4C-41DD-B3EA-CE404EAE57AF}" srcOrd="0" destOrd="0" parTransId="{BE06BC77-D914-482B-B20C-29B5D37926C5}" sibTransId="{39F172B5-8275-4996-AC49-951D33ADDBFE}"/>
    <dgm:cxn modelId="{0A809EFA-A241-43A6-86DB-991F6C9E9513}" type="presOf" srcId="{A9BAF147-CCC9-45E8-A0DA-E12D5D9C2675}" destId="{A9F5D2B4-4F99-4FC0-8B3B-FFEC2CD8DCC7}" srcOrd="0" destOrd="0" presId="urn:microsoft.com/office/officeart/2005/8/layout/process5"/>
    <dgm:cxn modelId="{C42F3237-D5FF-4192-9A8E-4FF859ABE880}" type="presParOf" srcId="{8E4032CA-6A83-4641-A45C-62166AEB6370}" destId="{80C6CE57-E7C7-488F-A11E-FFFA9286FC6C}" srcOrd="0" destOrd="0" presId="urn:microsoft.com/office/officeart/2005/8/layout/process5"/>
    <dgm:cxn modelId="{72FC6C06-9DC6-44E2-AD34-0F0EA64E5C63}" type="presParOf" srcId="{8E4032CA-6A83-4641-A45C-62166AEB6370}" destId="{A70A045B-0E95-407E-BA6C-703898A57FF7}" srcOrd="1" destOrd="0" presId="urn:microsoft.com/office/officeart/2005/8/layout/process5"/>
    <dgm:cxn modelId="{700EF3B0-00D2-4884-8003-25DA3688F316}" type="presParOf" srcId="{A70A045B-0E95-407E-BA6C-703898A57FF7}" destId="{CB5D95F1-846B-4F3D-8A31-455189862129}" srcOrd="0" destOrd="0" presId="urn:microsoft.com/office/officeart/2005/8/layout/process5"/>
    <dgm:cxn modelId="{2D92A73E-87CB-44D7-A40B-DDE036F6704E}" type="presParOf" srcId="{8E4032CA-6A83-4641-A45C-62166AEB6370}" destId="{C4A73136-5FB2-4FDA-8166-78F410FFA5C5}" srcOrd="2" destOrd="0" presId="urn:microsoft.com/office/officeart/2005/8/layout/process5"/>
    <dgm:cxn modelId="{FC34D3C6-E489-4EE6-B628-8D51BCA215BF}" type="presParOf" srcId="{8E4032CA-6A83-4641-A45C-62166AEB6370}" destId="{86E7F8AD-A75E-486D-A64B-60420A87673B}" srcOrd="3" destOrd="0" presId="urn:microsoft.com/office/officeart/2005/8/layout/process5"/>
    <dgm:cxn modelId="{5FE240A1-6634-471F-B334-A18FF3CD2162}" type="presParOf" srcId="{86E7F8AD-A75E-486D-A64B-60420A87673B}" destId="{E6C93E69-3B5E-474A-81CB-21C11DF1BAAA}" srcOrd="0" destOrd="0" presId="urn:microsoft.com/office/officeart/2005/8/layout/process5"/>
    <dgm:cxn modelId="{34F562AC-02A5-49CC-945C-961928F22EED}" type="presParOf" srcId="{8E4032CA-6A83-4641-A45C-62166AEB6370}" destId="{A9F5D2B4-4F99-4FC0-8B3B-FFEC2CD8DCC7}" srcOrd="4" destOrd="0" presId="urn:microsoft.com/office/officeart/2005/8/layout/process5"/>
    <dgm:cxn modelId="{0FA7C7C5-1E73-4237-BE66-41D6AC7A6A3F}" type="presParOf" srcId="{8E4032CA-6A83-4641-A45C-62166AEB6370}" destId="{83EAE6E6-E5CA-417B-8F88-BD93ACE19E2C}" srcOrd="5" destOrd="0" presId="urn:microsoft.com/office/officeart/2005/8/layout/process5"/>
    <dgm:cxn modelId="{134EB0FD-A5D2-406B-9E8E-131C344687EB}" type="presParOf" srcId="{83EAE6E6-E5CA-417B-8F88-BD93ACE19E2C}" destId="{618C611B-BC24-49B2-BA6A-7D026A2796C1}" srcOrd="0" destOrd="0" presId="urn:microsoft.com/office/officeart/2005/8/layout/process5"/>
    <dgm:cxn modelId="{BFE9671F-4DC0-4DE3-A2A3-4B5DA3CDA4AD}" type="presParOf" srcId="{8E4032CA-6A83-4641-A45C-62166AEB6370}" destId="{789C0359-70E0-4B12-A6B1-BFF78D859A2D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6CE57-E7C7-488F-A11E-FFFA9286FC6C}">
      <dsp:nvSpPr>
        <dsp:cNvPr id="0" name=""/>
        <dsp:cNvSpPr/>
      </dsp:nvSpPr>
      <dsp:spPr>
        <a:xfrm>
          <a:off x="1313970" y="1559"/>
          <a:ext cx="1975273" cy="1185163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200" kern="1200" dirty="0" err="1">
              <a:solidFill>
                <a:schemeClr val="bg1"/>
              </a:solidFill>
            </a:rPr>
            <a:t>Perkembangan</a:t>
          </a:r>
          <a:r>
            <a:rPr lang="en-ID" sz="2200" kern="1200" dirty="0">
              <a:solidFill>
                <a:schemeClr val="bg1"/>
              </a:solidFill>
            </a:rPr>
            <a:t> DSP</a:t>
          </a:r>
        </a:p>
      </dsp:txBody>
      <dsp:txXfrm>
        <a:off x="1348682" y="36271"/>
        <a:ext cx="1905849" cy="1115739"/>
      </dsp:txXfrm>
    </dsp:sp>
    <dsp:sp modelId="{A70A045B-0E95-407E-BA6C-703898A57FF7}">
      <dsp:nvSpPr>
        <dsp:cNvPr id="0" name=""/>
        <dsp:cNvSpPr/>
      </dsp:nvSpPr>
      <dsp:spPr>
        <a:xfrm>
          <a:off x="3463067" y="349207"/>
          <a:ext cx="418757" cy="4898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/>
        </a:p>
      </dsp:txBody>
      <dsp:txXfrm>
        <a:off x="3463067" y="447180"/>
        <a:ext cx="293130" cy="293921"/>
      </dsp:txXfrm>
    </dsp:sp>
    <dsp:sp modelId="{C4A73136-5FB2-4FDA-8166-78F410FFA5C5}">
      <dsp:nvSpPr>
        <dsp:cNvPr id="0" name=""/>
        <dsp:cNvSpPr/>
      </dsp:nvSpPr>
      <dsp:spPr>
        <a:xfrm>
          <a:off x="4079352" y="1559"/>
          <a:ext cx="1975273" cy="1185163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-320713"/>
            <a:satOff val="-13370"/>
            <a:lumOff val="264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200" kern="1200" dirty="0">
              <a:solidFill>
                <a:schemeClr val="tx1"/>
              </a:solidFill>
            </a:rPr>
            <a:t>Audio Equalization</a:t>
          </a:r>
        </a:p>
      </dsp:txBody>
      <dsp:txXfrm>
        <a:off x="4114064" y="36271"/>
        <a:ext cx="1905849" cy="1115739"/>
      </dsp:txXfrm>
    </dsp:sp>
    <dsp:sp modelId="{86E7F8AD-A75E-486D-A64B-60420A87673B}">
      <dsp:nvSpPr>
        <dsp:cNvPr id="0" name=""/>
        <dsp:cNvSpPr/>
      </dsp:nvSpPr>
      <dsp:spPr>
        <a:xfrm rot="5400000">
          <a:off x="4857610" y="1324992"/>
          <a:ext cx="418757" cy="4898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23786"/>
            <a:satOff val="-17508"/>
            <a:lumOff val="273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/>
        </a:p>
      </dsp:txBody>
      <dsp:txXfrm rot="-5400000">
        <a:off x="4920029" y="1360547"/>
        <a:ext cx="293921" cy="293130"/>
      </dsp:txXfrm>
    </dsp:sp>
    <dsp:sp modelId="{A9F5D2B4-4F99-4FC0-8B3B-FFEC2CD8DCC7}">
      <dsp:nvSpPr>
        <dsp:cNvPr id="0" name=""/>
        <dsp:cNvSpPr/>
      </dsp:nvSpPr>
      <dsp:spPr>
        <a:xfrm>
          <a:off x="4079352" y="1976832"/>
          <a:ext cx="1975273" cy="1185163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-641427"/>
            <a:satOff val="-26741"/>
            <a:lumOff val="528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200" kern="1200" dirty="0" err="1">
              <a:solidFill>
                <a:schemeClr val="tx1"/>
              </a:solidFill>
            </a:rPr>
            <a:t>Menggunakan</a:t>
          </a:r>
          <a:r>
            <a:rPr lang="en-ID" sz="2200" kern="1200" dirty="0">
              <a:solidFill>
                <a:schemeClr val="tx1"/>
              </a:solidFill>
            </a:rPr>
            <a:t> MATLAB</a:t>
          </a:r>
        </a:p>
      </dsp:txBody>
      <dsp:txXfrm>
        <a:off x="4114064" y="2011544"/>
        <a:ext cx="1905849" cy="1115739"/>
      </dsp:txXfrm>
    </dsp:sp>
    <dsp:sp modelId="{83EAE6E6-E5CA-417B-8F88-BD93ACE19E2C}">
      <dsp:nvSpPr>
        <dsp:cNvPr id="0" name=""/>
        <dsp:cNvSpPr/>
      </dsp:nvSpPr>
      <dsp:spPr>
        <a:xfrm rot="10800000">
          <a:off x="3486770" y="2324480"/>
          <a:ext cx="418757" cy="4898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23786"/>
            <a:satOff val="-17508"/>
            <a:lumOff val="273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/>
        </a:p>
      </dsp:txBody>
      <dsp:txXfrm rot="10800000">
        <a:off x="3612397" y="2422453"/>
        <a:ext cx="293130" cy="293921"/>
      </dsp:txXfrm>
    </dsp:sp>
    <dsp:sp modelId="{789C0359-70E0-4B12-A6B1-BFF78D859A2D}">
      <dsp:nvSpPr>
        <dsp:cNvPr id="0" name=""/>
        <dsp:cNvSpPr/>
      </dsp:nvSpPr>
      <dsp:spPr>
        <a:xfrm>
          <a:off x="1313970" y="1976832"/>
          <a:ext cx="1975273" cy="1185163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-320713"/>
            <a:satOff val="-13370"/>
            <a:lumOff val="264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200" kern="1200" dirty="0" err="1">
              <a:solidFill>
                <a:schemeClr val="tx1"/>
              </a:solidFill>
            </a:rPr>
            <a:t>Fungsi</a:t>
          </a:r>
          <a:r>
            <a:rPr lang="en-ID" sz="2200" kern="1200" dirty="0">
              <a:solidFill>
                <a:schemeClr val="tx1"/>
              </a:solidFill>
            </a:rPr>
            <a:t> Filter Butterworth</a:t>
          </a:r>
        </a:p>
      </dsp:txBody>
      <dsp:txXfrm>
        <a:off x="1348682" y="2011544"/>
        <a:ext cx="1905849" cy="1115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28-12-2018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28-12-2018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86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Setelah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abad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ke-20,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pengolahan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digital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telah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berkembang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satu metode yang paling banyak digunakan dalam 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DSP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 </a:t>
            </a:r>
            <a:r>
              <a:rPr lang="id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equalization</a:t>
            </a: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d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Equalization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sebuah efek yang memungkinkan penggunanya untuk mengontrol tanggapan frekuensi dari sinyal keluaran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D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ID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equalization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menyediakan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berbagai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bersih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pengolahan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digital (DSP),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MATLAB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menyediakan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berbagai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equalization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Alat-alat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menawarkan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sederhana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penggunanya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skrip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model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diimplementasikan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berbagai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berkaitan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bidang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berbeda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MATLAB,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pengkodean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lainnya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beberapa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pustaka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toolbox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nyaman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memfilter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Butterworth MATLAB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merancang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equalizer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5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konversi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digital,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melalui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sampler, quantizer dan coder. Pada sampler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terdapat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karakteristik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bersangkutan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equalization,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periode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sampling, 𝑇" dan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sampling, 𝐹",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Pada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sampling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umumnya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44100 Hz,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menghasilkan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direkonstruksi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sampai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22500 Hz,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rentang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terdengar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kebanyakan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D" b="0" dirty="0">
              <a:effectLst/>
            </a:endParaRPr>
          </a:p>
          <a:p>
            <a:pPr rtl="0"/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kenyataannya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pada domain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Domain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nyata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diberikan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interval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tertentu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Nilai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didapatkan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domain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Domain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ditemukan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Joseph Fourier,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menunjukkan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periode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direpresentasikan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hingga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sinusoidal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maupun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diskrit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matematika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domain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domain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Fourier [2].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Fourier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penting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mengekualisasi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pada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analisis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domain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kemungkinan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sukar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karakteristik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penting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berkaitan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D" b="0" dirty="0">
              <a:effectLst/>
            </a:endParaRPr>
          </a:p>
          <a:p>
            <a:br>
              <a:rPr lang="en-ID" dirty="0"/>
            </a:b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11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1200" dirty="0"/>
              <a:t>Filter </a:t>
            </a:r>
            <a:r>
              <a:rPr lang="id-ID" sz="1200" i="1" dirty="0"/>
              <a:t>lowpass </a:t>
            </a:r>
            <a:r>
              <a:rPr lang="id-ID" sz="1200" dirty="0"/>
              <a:t>hanya memperbolehkan frekuensi bawah yang melawati filter dan menolak frekuensi tinggi, Apabila frekuensi lebih rendah dari frekuensi </a:t>
            </a:r>
            <a:r>
              <a:rPr lang="id-ID" sz="1200" i="1" dirty="0"/>
              <a:t>cutoff</a:t>
            </a:r>
            <a:r>
              <a:rPr lang="id-ID" sz="1200" dirty="0"/>
              <a:t>, filter </a:t>
            </a:r>
            <a:r>
              <a:rPr lang="id-ID" sz="1200" i="1" dirty="0"/>
              <a:t>lowpass </a:t>
            </a:r>
            <a:r>
              <a:rPr lang="id-ID" sz="1200" dirty="0"/>
              <a:t>akan memperbolehkan frekuensi tersebut. </a:t>
            </a:r>
            <a:endParaRPr lang="en-ID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1200" dirty="0"/>
              <a:t>Filter </a:t>
            </a:r>
            <a:r>
              <a:rPr lang="id-ID" sz="1200" i="1" dirty="0"/>
              <a:t>high-pass </a:t>
            </a:r>
            <a:r>
              <a:rPr lang="id-ID" sz="1200" dirty="0"/>
              <a:t>bekerja dengan memperbolehkan frekuensi yang lebih tinggi dari frekuensi </a:t>
            </a:r>
            <a:r>
              <a:rPr lang="id-ID" sz="1200" i="1" dirty="0"/>
              <a:t>cut-off </a:t>
            </a:r>
            <a:r>
              <a:rPr lang="id-ID" sz="1200" dirty="0"/>
              <a:t>dan menolak frekuensi yang lebih rendah dari frekuensi </a:t>
            </a:r>
            <a:r>
              <a:rPr lang="id-ID" sz="1200" i="1" dirty="0"/>
              <a:t>cutoff</a:t>
            </a:r>
            <a:r>
              <a:rPr lang="id-ID" sz="1200" dirty="0"/>
              <a:t>.</a:t>
            </a:r>
            <a:endParaRPr lang="en-ID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1200" dirty="0"/>
              <a:t>Filter bandpass adalah filter yang menggabungkan cara kerja filter </a:t>
            </a:r>
            <a:r>
              <a:rPr lang="id-ID" sz="1200" i="1" dirty="0"/>
              <a:t>low pass </a:t>
            </a:r>
            <a:r>
              <a:rPr lang="id-ID" sz="1200" dirty="0"/>
              <a:t>dan filter </a:t>
            </a:r>
            <a:r>
              <a:rPr lang="id-ID" sz="1200" i="1" dirty="0"/>
              <a:t>high pass</a:t>
            </a:r>
            <a:r>
              <a:rPr lang="id-ID" sz="1200" dirty="0"/>
              <a:t>, dengan menggunakan frekuensi </a:t>
            </a:r>
            <a:r>
              <a:rPr lang="id-ID" sz="1200" i="1" dirty="0"/>
              <a:t>cut-off </a:t>
            </a:r>
            <a:r>
              <a:rPr lang="id-ID" sz="1200" dirty="0"/>
              <a:t> tinggi dan rendah. </a:t>
            </a:r>
            <a:endParaRPr lang="en-ID" sz="1200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149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diagram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diatas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ditunjukan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dibagi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enam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jalur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paralel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jalur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digabungkan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penguat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gain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meningkatkan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memotong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gain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diinginkan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Nilai gain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direferensikan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variabel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kode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MATLAB, dan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diubah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diinginkan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Jalur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keenam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berfungsi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jalur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kesatuan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maju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merekonstruksi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bagian-bagian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diubah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filter. Setelah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direkonstruksi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ditulis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ruang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vektor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dibuat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difilter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sampling. Data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kemudian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ditulis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dimainkan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audio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pengujian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verifikasi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endParaRPr lang="en-ID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MATLAB, '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audioread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vektor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sampel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dibuat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sampling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ditentukan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44100 Hz.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Fourier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merencanakan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magnitudo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normalisasi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Urutan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lima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dipilih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menyediakan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desain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memasukkan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cukup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sampel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sebelumnya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Perintah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desain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tinggi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meningkatkan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komputasi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dampak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signifikan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peningkatan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keakuratan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marginal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filter. </a:t>
            </a:r>
          </a:p>
          <a:p>
            <a:pPr rtl="0"/>
            <a:endParaRPr lang="en-ID" b="0" dirty="0">
              <a:effectLst/>
            </a:endParaRPr>
          </a:p>
          <a:p>
            <a:br>
              <a:rPr lang="en-ID" dirty="0"/>
            </a:b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465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 filter-filter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aktif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low-pass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band-pass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high-pass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berbagai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macam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bessel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butterworth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chebysev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pole.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Sedangkan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inverse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chebysev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elliptic. Pada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aktif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umumnya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kompleks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oleh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kami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sederhana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butterworth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chebysev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bessel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="0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bessel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butterworth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chebyshev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kelebihan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kekurangan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masing-masing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Pada filter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bessel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domain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berarti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artifak-artifak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ringing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terosilasi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muncul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apabila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diberikan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terosilasi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jauh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sedikit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Sedangkan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chebysev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cut-off frequency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tajam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dibanding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keduanya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Oleh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mengapa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kami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butterworth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diantara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keduanya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bessel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chebyshev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relatif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apabila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pada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equalizer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23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pula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filter-order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bernilai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perhitungan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Berarti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mencegah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terjadinya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ringing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dikarenakan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terlalu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tinggi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terlalu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rendah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menyebabkan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kurang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responsif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="0" dirty="0">
              <a:effectLst/>
            </a:endParaRPr>
          </a:p>
          <a:p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grafik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low-pass filter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dilihat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penurunan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atenuasi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setelah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𝜋rad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1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-300dB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terkurangi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magnitude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Hal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menunjukkan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low-pass filter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bekerja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magnitude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rendah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meneruskan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rendah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low-pass)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Grafik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band-pass filter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dilihat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penurunan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maginitude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rentang-rentang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tertentu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berada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rentang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teratuenasi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Filter-filter band-pass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meneruskan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rentang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tertentu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saja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Hal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dilihat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grafik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kedua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ketiga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keempat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61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dilihat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pula, pada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grafik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high-pass filter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peningkatan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logaritmik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berkesesuaian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peningkatan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semakin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meningkat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magnitude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dihasilkan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semakin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meningkat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pula. Pada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grafik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frekuensi-frekuensi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tinggi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saja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sinyalnya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diperbolehkan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teratuenasi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Nilai-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diatur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kembali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pengguna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kebutuhan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pengguna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Misalnya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apabila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terlalu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perlu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dikurangi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suara-suara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tajam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pengguna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sudah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disediakan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magnitude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frekuensi-frekuensi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tinggi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sebaliknya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apabila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pengguna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membutuhkan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suara-suara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tinggi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diakibatkan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ketidak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detailannya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tersebut.s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Setelah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ditentukan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terekualisasi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plot filter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berubah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menyesuaikan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perubahan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Penggabungan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filter-filter low-pass, band-pass dan high-pass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ditampilkan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plot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spike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diakibatkan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filter band-pass.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655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5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9" y="4333876"/>
            <a:ext cx="6904138" cy="1821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b="1" dirty="0"/>
              <a:t>RISTI DWI PUTRI</a:t>
            </a:r>
            <a:r>
              <a:rPr lang="en-ID" sz="2800" b="1" dirty="0"/>
              <a:t>			(</a:t>
            </a:r>
            <a:r>
              <a:rPr lang="id-ID" sz="2800" b="1" dirty="0"/>
              <a:t>1506669702</a:t>
            </a:r>
            <a:r>
              <a:rPr lang="en-ID" sz="2800" b="1" dirty="0"/>
              <a:t>)</a:t>
            </a:r>
            <a:endParaRPr lang="en-ID" sz="2800" dirty="0"/>
          </a:p>
          <a:p>
            <a:pPr marL="0" indent="0">
              <a:buNone/>
            </a:pPr>
            <a:r>
              <a:rPr lang="id-ID" sz="2800" b="1" dirty="0"/>
              <a:t>AKMAL DUTA SATRIA</a:t>
            </a:r>
            <a:r>
              <a:rPr lang="en-ID" sz="2800" b="1" dirty="0"/>
              <a:t>		(</a:t>
            </a:r>
            <a:r>
              <a:rPr lang="id-ID" sz="2800" b="1" dirty="0"/>
              <a:t>1506670130</a:t>
            </a:r>
            <a:r>
              <a:rPr lang="en-ID" sz="2800" b="1" dirty="0"/>
              <a:t>)</a:t>
            </a:r>
            <a:endParaRPr lang="en-ID" sz="2800" dirty="0"/>
          </a:p>
          <a:p>
            <a:pPr marL="0" indent="0">
              <a:buNone/>
            </a:pPr>
            <a:r>
              <a:rPr lang="id-ID" sz="2800" b="1" dirty="0"/>
              <a:t>EUFRAT TSAQIB QASTHARI</a:t>
            </a:r>
            <a:r>
              <a:rPr lang="en-ID" sz="2800" b="1" dirty="0"/>
              <a:t>	(</a:t>
            </a:r>
            <a:r>
              <a:rPr lang="id-ID" sz="2800" b="1" dirty="0"/>
              <a:t>1506740332</a:t>
            </a:r>
            <a:r>
              <a:rPr lang="en-ID" sz="2800" b="1" dirty="0"/>
              <a:t>)</a:t>
            </a:r>
            <a:endParaRPr lang="en-ID" sz="2800" dirty="0"/>
          </a:p>
          <a:p>
            <a:pPr lvl="0"/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 err="1"/>
              <a:t>Universitas</a:t>
            </a:r>
            <a:r>
              <a:rPr lang="en-IN" dirty="0"/>
              <a:t> Indonesia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626228-4304-4AFA-9D17-111F4E74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47" y="2212975"/>
            <a:ext cx="7842166" cy="1216025"/>
          </a:xfrm>
        </p:spPr>
        <p:txBody>
          <a:bodyPr>
            <a:noAutofit/>
          </a:bodyPr>
          <a:lstStyle/>
          <a:p>
            <a:r>
              <a:rPr lang="id-ID" sz="3600" dirty="0"/>
              <a:t>IMPLEMENTASI </a:t>
            </a:r>
            <a:r>
              <a:rPr lang="en-ID" sz="3600" i="1" dirty="0"/>
              <a:t>AUDIO</a:t>
            </a:r>
            <a:r>
              <a:rPr lang="id-ID" sz="3600" i="1" dirty="0"/>
              <a:t> EQUALIZER </a:t>
            </a:r>
            <a:r>
              <a:rPr lang="id-ID" sz="3600" dirty="0"/>
              <a:t>PADA MATLAB MENGGUNAKAN MANIPULASI ALGORITMA</a:t>
            </a:r>
            <a:endParaRPr lang="en-IN" sz="3600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5BC83E87-486A-4EFA-A726-FE6BED37EA9E}"/>
              </a:ext>
            </a:extLst>
          </p:cNvPr>
          <p:cNvSpPr txBox="1">
            <a:spLocks/>
          </p:cNvSpPr>
          <p:nvPr/>
        </p:nvSpPr>
        <p:spPr>
          <a:xfrm>
            <a:off x="234046" y="3357936"/>
            <a:ext cx="4996233" cy="736952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600" dirty="0" err="1"/>
              <a:t>Proyek</a:t>
            </a:r>
            <a:r>
              <a:rPr lang="en-ID" sz="1600" dirty="0"/>
              <a:t> </a:t>
            </a:r>
            <a:r>
              <a:rPr lang="en-ID" sz="1600" dirty="0" err="1"/>
              <a:t>Akhir</a:t>
            </a:r>
            <a:r>
              <a:rPr lang="en-ID" sz="1600" dirty="0"/>
              <a:t> Mata </a:t>
            </a:r>
            <a:r>
              <a:rPr lang="en-ID" sz="1600" dirty="0" err="1"/>
              <a:t>Kuliah</a:t>
            </a:r>
            <a:r>
              <a:rPr lang="en-ID" sz="1600" dirty="0"/>
              <a:t> </a:t>
            </a:r>
            <a:r>
              <a:rPr lang="en-ID" sz="1600" dirty="0" err="1"/>
              <a:t>Pengolahan</a:t>
            </a:r>
            <a:r>
              <a:rPr lang="en-ID" sz="1600" dirty="0"/>
              <a:t> </a:t>
            </a:r>
            <a:r>
              <a:rPr lang="en-ID" sz="1600" dirty="0" err="1"/>
              <a:t>Sinyal</a:t>
            </a:r>
            <a:r>
              <a:rPr lang="en-ID" sz="1600" dirty="0"/>
              <a:t> Digital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7DF31A-1209-490D-AC94-D00C3C12B623}"/>
              </a:ext>
            </a:extLst>
          </p:cNvPr>
          <p:cNvCxnSpPr>
            <a:cxnSpLocks/>
          </p:cNvCxnSpPr>
          <p:nvPr/>
        </p:nvCxnSpPr>
        <p:spPr>
          <a:xfrm>
            <a:off x="531378" y="3453063"/>
            <a:ext cx="7843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Music">
            <a:extLst>
              <a:ext uri="{FF2B5EF4-FFF2-40B4-BE49-F238E27FC236}">
                <a16:creationId xmlns:a16="http://schemas.microsoft.com/office/drawing/2014/main" id="{85FD70D0-4D58-4F42-B083-663A622CA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6954" y="1926194"/>
            <a:ext cx="1009892" cy="100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BCB41-1F1D-4FB5-91DA-2888BD87E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D" sz="2400" b="1" dirty="0"/>
              <a:t>Filter Butterworth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86E74-89FC-4AC3-93F1-99878FDD2D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 err="1"/>
              <a:t>Universitas</a:t>
            </a:r>
            <a:r>
              <a:rPr lang="en-IN" dirty="0"/>
              <a:t> Indonesia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3854-22E0-4248-AB41-42D570F917A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10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67D1C6-85A1-4EF4-889E-ED6092EB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Tinjauan</a:t>
            </a:r>
            <a:r>
              <a:rPr lang="en-ID" dirty="0"/>
              <a:t> </a:t>
            </a:r>
            <a:r>
              <a:rPr lang="en-ID" dirty="0" err="1"/>
              <a:t>Pustaka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5A25F-F20D-44A9-8B33-8DACAFAE77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10392860" cy="40838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800" dirty="0"/>
              <a:t>Filter </a:t>
            </a:r>
            <a:r>
              <a:rPr lang="en-ID" sz="2800" i="1" dirty="0" err="1"/>
              <a:t>butterworth</a:t>
            </a:r>
            <a:r>
              <a:rPr lang="en-ID" sz="2800" i="1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fungsi</a:t>
            </a:r>
            <a:r>
              <a:rPr lang="en-ID" sz="2800" dirty="0"/>
              <a:t> di MATLAB yang </a:t>
            </a:r>
            <a:r>
              <a:rPr lang="en-ID" sz="2800" dirty="0" err="1"/>
              <a:t>menggunakan</a:t>
            </a:r>
            <a:r>
              <a:rPr lang="en-ID" sz="2800" dirty="0"/>
              <a:t> lima </a:t>
            </a:r>
            <a:r>
              <a:rPr lang="en-ID" sz="2800" dirty="0" err="1"/>
              <a:t>langkah</a:t>
            </a:r>
            <a:r>
              <a:rPr lang="en-ID" sz="2800" dirty="0"/>
              <a:t> </a:t>
            </a:r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memfilter</a:t>
            </a:r>
            <a:r>
              <a:rPr lang="en-ID" sz="2800" dirty="0"/>
              <a:t> </a:t>
            </a:r>
            <a:r>
              <a:rPr lang="en-ID" sz="2800" dirty="0" err="1"/>
              <a:t>sebuah</a:t>
            </a:r>
            <a:r>
              <a:rPr lang="en-ID" sz="2800" dirty="0"/>
              <a:t> </a:t>
            </a:r>
            <a:r>
              <a:rPr lang="en-ID" sz="2800" dirty="0" err="1"/>
              <a:t>sinyal</a:t>
            </a:r>
            <a:r>
              <a:rPr lang="en-ID" sz="28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800" dirty="0"/>
              <a:t>Parameter input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i="1" dirty="0"/>
              <a:t>syntax </a:t>
            </a:r>
            <a:r>
              <a:rPr lang="en-ID" sz="2800" dirty="0"/>
              <a:t>Butterworth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desain</a:t>
            </a:r>
            <a:r>
              <a:rPr lang="en-ID" sz="2800" dirty="0"/>
              <a:t> filter </a:t>
            </a:r>
            <a:r>
              <a:rPr lang="en-ID" sz="2800" dirty="0" err="1"/>
              <a:t>dengan</a:t>
            </a:r>
            <a:r>
              <a:rPr lang="en-ID" sz="2800" dirty="0"/>
              <a:t> order, n, </a:t>
            </a:r>
            <a:r>
              <a:rPr lang="en-ID" sz="2800" dirty="0" err="1"/>
              <a:t>frekuensi</a:t>
            </a:r>
            <a:r>
              <a:rPr lang="en-ID" sz="2800" dirty="0"/>
              <a:t> </a:t>
            </a:r>
            <a:r>
              <a:rPr lang="en-ID" sz="2800" i="1" dirty="0"/>
              <a:t>Cut-off, </a:t>
            </a:r>
            <a:r>
              <a:rPr lang="en-ID" sz="2800" dirty="0"/>
              <a:t>n, dan </a:t>
            </a:r>
            <a:r>
              <a:rPr lang="en-ID" sz="2800" dirty="0" err="1"/>
              <a:t>satu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empat</a:t>
            </a:r>
            <a:r>
              <a:rPr lang="en-ID" sz="2800" dirty="0"/>
              <a:t> filter </a:t>
            </a:r>
            <a:r>
              <a:rPr lang="en-ID" sz="2800" dirty="0" err="1"/>
              <a:t>seperti</a:t>
            </a:r>
            <a:r>
              <a:rPr lang="en-ID" sz="2800" dirty="0"/>
              <a:t> yang </a:t>
            </a:r>
            <a:r>
              <a:rPr lang="en-ID" sz="2800" dirty="0" err="1"/>
              <a:t>telah</a:t>
            </a:r>
            <a:r>
              <a:rPr lang="en-ID" sz="2800" dirty="0"/>
              <a:t> </a:t>
            </a:r>
            <a:r>
              <a:rPr lang="en-ID" sz="2800" dirty="0" err="1"/>
              <a:t>disebutkan</a:t>
            </a:r>
            <a:r>
              <a:rPr lang="en-ID" sz="2800" dirty="0"/>
              <a:t> </a:t>
            </a:r>
            <a:r>
              <a:rPr lang="en-ID" sz="2800" dirty="0" err="1"/>
              <a:t>diatas</a:t>
            </a:r>
            <a:r>
              <a:rPr lang="en-ID" sz="28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800" dirty="0"/>
              <a:t>Filter </a:t>
            </a:r>
            <a:r>
              <a:rPr lang="en-ID" sz="2800" i="1" dirty="0"/>
              <a:t>low pass</a:t>
            </a:r>
            <a:r>
              <a:rPr lang="en-ID" sz="2800" dirty="0"/>
              <a:t> dan filter </a:t>
            </a:r>
            <a:r>
              <a:rPr lang="en-ID" sz="2800" i="1" dirty="0"/>
              <a:t>high pass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satu</a:t>
            </a:r>
            <a:r>
              <a:rPr lang="en-ID" sz="2800" dirty="0"/>
              <a:t> element </a:t>
            </a:r>
            <a:r>
              <a:rPr lang="en-ID" sz="2800" dirty="0" err="1"/>
              <a:t>vektor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frekuensi</a:t>
            </a:r>
            <a:r>
              <a:rPr lang="en-ID" sz="2800" dirty="0"/>
              <a:t> </a:t>
            </a:r>
            <a:r>
              <a:rPr lang="en-ID" sz="2800" dirty="0" err="1"/>
              <a:t>cutoff</a:t>
            </a:r>
            <a:r>
              <a:rPr lang="en-ID" sz="28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800" dirty="0" err="1"/>
              <a:t>Tetapi</a:t>
            </a:r>
            <a:r>
              <a:rPr lang="en-ID" sz="2800" dirty="0"/>
              <a:t>, bandpass dan </a:t>
            </a:r>
            <a:r>
              <a:rPr lang="en-ID" sz="2800" dirty="0" err="1"/>
              <a:t>bandstop</a:t>
            </a:r>
            <a:r>
              <a:rPr lang="en-ID" sz="2800" dirty="0"/>
              <a:t> filter </a:t>
            </a:r>
            <a:r>
              <a:rPr lang="en-ID" sz="2800" dirty="0" err="1"/>
              <a:t>membutuhkan</a:t>
            </a:r>
            <a:r>
              <a:rPr lang="en-ID" sz="2800" dirty="0"/>
              <a:t> </a:t>
            </a:r>
            <a:r>
              <a:rPr lang="en-ID" sz="2800" dirty="0" err="1"/>
              <a:t>vektor</a:t>
            </a:r>
            <a:r>
              <a:rPr lang="en-ID" sz="2800" dirty="0"/>
              <a:t> </a:t>
            </a:r>
            <a:r>
              <a:rPr lang="en-ID" sz="2800" dirty="0" err="1"/>
              <a:t>dua</a:t>
            </a:r>
            <a:r>
              <a:rPr lang="en-ID" sz="2800" dirty="0"/>
              <a:t> </a:t>
            </a:r>
            <a:r>
              <a:rPr lang="en-ID" sz="2800" dirty="0" err="1"/>
              <a:t>elemen</a:t>
            </a:r>
            <a:r>
              <a:rPr lang="en-ID" sz="2800" dirty="0"/>
              <a:t> </a:t>
            </a:r>
            <a:r>
              <a:rPr lang="en-ID" sz="2800" dirty="0" err="1"/>
              <a:t>karena</a:t>
            </a:r>
            <a:r>
              <a:rPr lang="en-ID" sz="2800" dirty="0"/>
              <a:t> filter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membutuhkan</a:t>
            </a:r>
            <a:r>
              <a:rPr lang="en-ID" sz="2800" dirty="0"/>
              <a:t> </a:t>
            </a:r>
            <a:r>
              <a:rPr lang="en-ID" sz="2800" dirty="0" err="1"/>
              <a:t>dua</a:t>
            </a:r>
            <a:r>
              <a:rPr lang="en-ID" sz="2800" dirty="0"/>
              <a:t> </a:t>
            </a:r>
            <a:r>
              <a:rPr lang="en-ID" sz="2800" dirty="0" err="1"/>
              <a:t>batas</a:t>
            </a:r>
            <a:r>
              <a:rPr lang="en-ID" sz="2800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36612-D10E-444E-827C-D8CD03F369C2}"/>
              </a:ext>
            </a:extLst>
          </p:cNvPr>
          <p:cNvSpPr txBox="1"/>
          <p:nvPr/>
        </p:nvSpPr>
        <p:spPr>
          <a:xfrm>
            <a:off x="10972801" y="136525"/>
            <a:ext cx="1219200" cy="6900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431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88B4-F4E5-4FC2-A088-D76F91486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1" y="2006084"/>
            <a:ext cx="5133294" cy="1616252"/>
          </a:xfrm>
        </p:spPr>
        <p:txBody>
          <a:bodyPr/>
          <a:lstStyle/>
          <a:p>
            <a:r>
              <a:rPr lang="en-ID" dirty="0"/>
              <a:t>METODE PENELITIAN</a:t>
            </a:r>
          </a:p>
        </p:txBody>
      </p:sp>
    </p:spTree>
    <p:extLst>
      <p:ext uri="{BB962C8B-B14F-4D97-AF65-F5344CB8AC3E}">
        <p14:creationId xmlns:p14="http://schemas.microsoft.com/office/powerpoint/2010/main" val="259746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BCB41-1F1D-4FB5-91DA-2888BD87E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D" b="1" dirty="0" err="1">
                <a:solidFill>
                  <a:schemeClr val="tx1"/>
                </a:solidFill>
              </a:rPr>
              <a:t>Rancangan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Sistem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86E74-89FC-4AC3-93F1-99878FDD2D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 err="1"/>
              <a:t>Universitas</a:t>
            </a:r>
            <a:r>
              <a:rPr lang="en-IN" dirty="0"/>
              <a:t> Indonesia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3854-22E0-4248-AB41-42D570F917A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12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67D1C6-85A1-4EF4-889E-ED6092EB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Penelitian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5A25F-F20D-44A9-8B33-8DACAFAE77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10392860" cy="40838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3200" dirty="0"/>
              <a:t>Desain </a:t>
            </a:r>
            <a:r>
              <a:rPr lang="en-ID" sz="3200" i="1" dirty="0"/>
              <a:t>audio equalizer </a:t>
            </a:r>
            <a:r>
              <a:rPr lang="id-ID" sz="3200" dirty="0"/>
              <a:t>ini menggunakan jenis filter ‘lowpass’, ‘highpass’, dan tiga ‘bandpass’ untuk menyamakan sinyal input. </a:t>
            </a:r>
            <a:endParaRPr lang="en-ID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3200" dirty="0"/>
              <a:t>Menggunakan MATLAB, vektor yang berisi data sampel dari input dibuat pada frekuensi sampling tertentu 44100 Hz. </a:t>
            </a:r>
            <a:endParaRPr lang="en-ID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3200" dirty="0"/>
              <a:t>Transformasi Fourier dari sinyal input dilakukan untuk merencanakan respon magnitudo normalisasi sinyal dengan frekuensi yang sesuai</a:t>
            </a:r>
            <a:r>
              <a:rPr lang="en-ID" sz="3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36612-D10E-444E-827C-D8CD03F369C2}"/>
              </a:ext>
            </a:extLst>
          </p:cNvPr>
          <p:cNvSpPr txBox="1"/>
          <p:nvPr/>
        </p:nvSpPr>
        <p:spPr>
          <a:xfrm>
            <a:off x="10972801" y="136525"/>
            <a:ext cx="1219200" cy="6900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7456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BCB41-1F1D-4FB5-91DA-2888BD87E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D" b="1" dirty="0" err="1">
                <a:solidFill>
                  <a:schemeClr val="tx1"/>
                </a:solidFill>
              </a:rPr>
              <a:t>Rancangan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Sistem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86E74-89FC-4AC3-93F1-99878FDD2D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 err="1"/>
              <a:t>Universitas</a:t>
            </a:r>
            <a:r>
              <a:rPr lang="en-IN" dirty="0"/>
              <a:t> Indonesia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3854-22E0-4248-AB41-42D570F917A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13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67D1C6-85A1-4EF4-889E-ED6092EB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Penelitian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5A25F-F20D-44A9-8B33-8DACAFAE77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10392860" cy="40838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/>
              <a:t>Frekuensi</a:t>
            </a:r>
            <a:r>
              <a:rPr lang="en-ID" sz="2800" dirty="0"/>
              <a:t> </a:t>
            </a:r>
            <a:r>
              <a:rPr lang="en-ID" sz="2800" dirty="0" err="1"/>
              <a:t>cutoff</a:t>
            </a:r>
            <a:r>
              <a:rPr lang="en-ID" sz="2800" dirty="0"/>
              <a:t> yang </a:t>
            </a:r>
            <a:r>
              <a:rPr lang="en-ID" sz="2800" dirty="0" err="1"/>
              <a:t>digunakan</a:t>
            </a:r>
            <a:r>
              <a:rPr lang="en-ID" sz="2800" dirty="0"/>
              <a:t> </a:t>
            </a:r>
            <a:r>
              <a:rPr lang="en-ID" sz="2800" dirty="0" err="1"/>
              <a:t>selama</a:t>
            </a:r>
            <a:r>
              <a:rPr lang="en-ID" sz="2800" dirty="0"/>
              <a:t> </a:t>
            </a:r>
            <a:r>
              <a:rPr lang="en-ID" sz="2800" dirty="0" err="1"/>
              <a:t>implementasi</a:t>
            </a:r>
            <a:r>
              <a:rPr lang="en-ID" sz="2800" dirty="0"/>
              <a:t> </a:t>
            </a:r>
            <a:r>
              <a:rPr lang="en-ID" sz="2800" dirty="0" err="1"/>
              <a:t>ditunjukkan</a:t>
            </a:r>
            <a:r>
              <a:rPr lang="en-ID" sz="2800" dirty="0"/>
              <a:t> pada </a:t>
            </a:r>
            <a:r>
              <a:rPr lang="en-ID" sz="2800" dirty="0" err="1"/>
              <a:t>Tabel</a:t>
            </a:r>
            <a:r>
              <a:rPr lang="en-ID" sz="2800" dirty="0"/>
              <a:t> 1.1.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sz="2800" dirty="0"/>
          </a:p>
          <a:p>
            <a:pPr algn="ctr"/>
            <a:r>
              <a:rPr lang="en-ID" dirty="0"/>
              <a:t>Tabel.1.1 range </a:t>
            </a:r>
            <a:r>
              <a:rPr lang="en-ID" dirty="0" err="1"/>
              <a:t>frekuensi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i="1" dirty="0"/>
              <a:t>audio equalizer</a:t>
            </a:r>
            <a:endParaRPr lang="en-ID" sz="2800" dirty="0"/>
          </a:p>
          <a:p>
            <a:br>
              <a:rPr lang="en-ID" sz="2800" dirty="0"/>
            </a:br>
            <a:endParaRPr lang="en-ID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36612-D10E-444E-827C-D8CD03F369C2}"/>
              </a:ext>
            </a:extLst>
          </p:cNvPr>
          <p:cNvSpPr txBox="1"/>
          <p:nvPr/>
        </p:nvSpPr>
        <p:spPr>
          <a:xfrm>
            <a:off x="10972801" y="136525"/>
            <a:ext cx="1219200" cy="6900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1030" name="Picture 6" descr="https://lh3.googleusercontent.com/fVFf8fo4eICRk5a0FOeetq4oxCAWBuzh1WRRKbcPmZh6IkRCbFzOfi_I4PxC1TUY2n3T5jZ1gGPw5bGmCeOh7rlLzmW8eluIaPF_jR99vskwoLOgV-UXm70LI93OwffreeftVcjUCE21PyV5Jw">
            <a:extLst>
              <a:ext uri="{FF2B5EF4-FFF2-40B4-BE49-F238E27FC236}">
                <a16:creationId xmlns:a16="http://schemas.microsoft.com/office/drawing/2014/main" id="{FAC489FB-3CCD-4BB6-A072-BE9B937EB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04" y="3007225"/>
            <a:ext cx="6183991" cy="208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0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BCB41-1F1D-4FB5-91DA-2888BD87E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D" b="1" dirty="0" err="1">
                <a:solidFill>
                  <a:schemeClr val="tx1"/>
                </a:solidFill>
              </a:rPr>
              <a:t>Rancangan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Pengolahan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Algoritma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86E74-89FC-4AC3-93F1-99878FDD2D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 err="1"/>
              <a:t>Universitas</a:t>
            </a:r>
            <a:r>
              <a:rPr lang="en-IN" dirty="0"/>
              <a:t> Indonesia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3854-22E0-4248-AB41-42D570F917A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14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67D1C6-85A1-4EF4-889E-ED6092EB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Penelitian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5A25F-F20D-44A9-8B33-8DACAFAE77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10392860" cy="4083888"/>
          </a:xfrm>
        </p:spPr>
        <p:txBody>
          <a:bodyPr/>
          <a:lstStyle/>
          <a:p>
            <a:endParaRPr lang="en-ID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36612-D10E-444E-827C-D8CD03F369C2}"/>
              </a:ext>
            </a:extLst>
          </p:cNvPr>
          <p:cNvSpPr txBox="1"/>
          <p:nvPr/>
        </p:nvSpPr>
        <p:spPr>
          <a:xfrm>
            <a:off x="10972801" y="136525"/>
            <a:ext cx="1219200" cy="6900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9" name="image8.jpg">
            <a:extLst>
              <a:ext uri="{FF2B5EF4-FFF2-40B4-BE49-F238E27FC236}">
                <a16:creationId xmlns:a16="http://schemas.microsoft.com/office/drawing/2014/main" id="{5CF159CB-5805-4A7B-A093-910759FAC6D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99375" y="1208279"/>
            <a:ext cx="1152525" cy="4391025"/>
          </a:xfrm>
          <a:prstGeom prst="rect">
            <a:avLst/>
          </a:prstGeom>
          <a:ln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AD0FCA-D667-4974-8E65-8A81DEDB011D}"/>
              </a:ext>
            </a:extLst>
          </p:cNvPr>
          <p:cNvSpPr/>
          <p:nvPr/>
        </p:nvSpPr>
        <p:spPr>
          <a:xfrm>
            <a:off x="5728244" y="5671460"/>
            <a:ext cx="450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 Flowchart </a:t>
            </a:r>
            <a:r>
              <a:rPr lang="en-ID" b="1" dirty="0" err="1"/>
              <a:t>Algoritma</a:t>
            </a:r>
            <a:r>
              <a:rPr lang="en-ID" b="1" dirty="0"/>
              <a:t> </a:t>
            </a:r>
            <a:r>
              <a:rPr lang="en-ID" b="1" dirty="0" err="1"/>
              <a:t>dari</a:t>
            </a:r>
            <a:r>
              <a:rPr lang="en-ID" b="1" dirty="0"/>
              <a:t>  Audio Equalization</a:t>
            </a:r>
            <a:endParaRPr lang="en-ID" sz="2400" dirty="0"/>
          </a:p>
        </p:txBody>
      </p:sp>
      <p:pic>
        <p:nvPicPr>
          <p:cNvPr id="2052" name="Picture 4" descr="https://lh6.googleusercontent.com/qziT-qhKpn8Ewhog3NzgjgK141WyTWM4sT3vhJTxIerdVaAzDZUn3-9HFwE3ETDvV99zFvfYCS0gYhXrL8FZyHIiUAoTN9R2OWTAPyTNzDsBVFYY9fsd9FsRXypX6qi40g7_gRJwJu95yJwl4Q">
            <a:extLst>
              <a:ext uri="{FF2B5EF4-FFF2-40B4-BE49-F238E27FC236}">
                <a16:creationId xmlns:a16="http://schemas.microsoft.com/office/drawing/2014/main" id="{A3029CE2-6962-4CCC-944A-4461B05B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26" y="2687343"/>
            <a:ext cx="5103813" cy="30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4A9251-B41E-4ACE-8BB6-E34CBB4939CE}"/>
              </a:ext>
            </a:extLst>
          </p:cNvPr>
          <p:cNvSpPr/>
          <p:nvPr/>
        </p:nvSpPr>
        <p:spPr>
          <a:xfrm>
            <a:off x="1794979" y="5738462"/>
            <a:ext cx="299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Blok Diagram </a:t>
            </a:r>
            <a:r>
              <a:rPr lang="pt-BR" b="1" i="1" dirty="0"/>
              <a:t>Audio</a:t>
            </a:r>
            <a:r>
              <a:rPr lang="pt-BR" b="1" dirty="0"/>
              <a:t> </a:t>
            </a:r>
            <a:r>
              <a:rPr lang="pt-BR" b="1" i="1" dirty="0"/>
              <a:t>Equalizer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65163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88B4-F4E5-4FC2-A088-D76F9148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D" dirty="0"/>
              <a:t>HASIL DAN PEMBAHASAN</a:t>
            </a:r>
          </a:p>
        </p:txBody>
      </p:sp>
    </p:spTree>
    <p:extLst>
      <p:ext uri="{BB962C8B-B14F-4D97-AF65-F5344CB8AC3E}">
        <p14:creationId xmlns:p14="http://schemas.microsoft.com/office/powerpoint/2010/main" val="199494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BCB41-1F1D-4FB5-91DA-2888BD87E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86E74-89FC-4AC3-93F1-99878FDD2D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 err="1"/>
              <a:t>Universitas</a:t>
            </a:r>
            <a:r>
              <a:rPr lang="en-IN" dirty="0"/>
              <a:t> Indonesia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3854-22E0-4248-AB41-42D570F917A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16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67D1C6-85A1-4EF4-889E-ED6092EB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Hasil dan </a:t>
            </a:r>
            <a:r>
              <a:rPr lang="en-ID" dirty="0" err="1"/>
              <a:t>Pembahasan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5A25F-F20D-44A9-8B33-8DACAFAE77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10392860" cy="4083888"/>
          </a:xfrm>
        </p:spPr>
        <p:txBody>
          <a:bodyPr/>
          <a:lstStyle/>
          <a:p>
            <a:r>
              <a:rPr lang="en-US" dirty="0"/>
              <a:t>Pada filter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lowpass dan </a:t>
            </a:r>
            <a:r>
              <a:rPr lang="en-US" i="1" dirty="0" err="1"/>
              <a:t>butterworth</a:t>
            </a:r>
            <a:r>
              <a:rPr lang="en-US" i="1" dirty="0"/>
              <a:t> </a:t>
            </a:r>
            <a:r>
              <a:rPr lang="en-US" dirty="0"/>
              <a:t>filter,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atenuasi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20dB pada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cutoff 250Hz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3,18 yang </a:t>
            </a:r>
            <a:r>
              <a:rPr lang="en-US" dirty="0" err="1"/>
              <a:t>berarti</a:t>
            </a:r>
            <a:r>
              <a:rPr lang="en-US" dirty="0"/>
              <a:t> order n-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filter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(</a:t>
            </a:r>
            <a:r>
              <a:rPr lang="en-US" dirty="0" err="1"/>
              <a:t>dinaikkan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integer </a:t>
            </a:r>
            <a:r>
              <a:rPr lang="en-US" dirty="0" err="1"/>
              <a:t>terdekat</a:t>
            </a:r>
            <a:r>
              <a:rPr lang="en-US" dirty="0"/>
              <a:t>).</a:t>
            </a:r>
          </a:p>
          <a:p>
            <a:r>
              <a:rPr lang="en-US" dirty="0"/>
              <a:t>Pada filter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filter bandpass di </a:t>
            </a:r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/>
              <a:t> 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atenuasi</a:t>
            </a:r>
            <a:r>
              <a:rPr lang="en-US" dirty="0"/>
              <a:t> stop band </a:t>
            </a:r>
            <a:r>
              <a:rPr lang="en-US" dirty="0" err="1"/>
              <a:t>sebesar</a:t>
            </a:r>
            <a:r>
              <a:rPr lang="en-US" dirty="0"/>
              <a:t> 5db dan pass band </a:t>
            </a:r>
            <a:r>
              <a:rPr lang="en-US" dirty="0" err="1"/>
              <a:t>sebesar</a:t>
            </a:r>
            <a:r>
              <a:rPr lang="en-US" dirty="0"/>
              <a:t> 25dB </a:t>
            </a:r>
            <a:r>
              <a:rPr lang="en-US" dirty="0" err="1"/>
              <a:t>maka</a:t>
            </a:r>
            <a:r>
              <a:rPr lang="en-US" dirty="0"/>
              <a:t> (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atenuasi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20dB)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 err="1"/>
              <a:t>sebesar</a:t>
            </a:r>
            <a:r>
              <a:rPr lang="en-US" dirty="0"/>
              <a:t> 3,59 yang </a:t>
            </a:r>
            <a:r>
              <a:rPr lang="en-US" dirty="0" err="1"/>
              <a:t>berarti</a:t>
            </a:r>
            <a:r>
              <a:rPr lang="en-US" dirty="0"/>
              <a:t> order n-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filter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pula. Filter bandpass yang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order n-</a:t>
            </a:r>
            <a:r>
              <a:rPr lang="en-US" dirty="0" err="1"/>
              <a:t>th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.</a:t>
            </a:r>
          </a:p>
          <a:p>
            <a:br>
              <a:rPr lang="en-US" dirty="0"/>
            </a:br>
            <a:br>
              <a:rPr lang="en-US" dirty="0"/>
            </a:b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36612-D10E-444E-827C-D8CD03F369C2}"/>
              </a:ext>
            </a:extLst>
          </p:cNvPr>
          <p:cNvSpPr txBox="1"/>
          <p:nvPr/>
        </p:nvSpPr>
        <p:spPr>
          <a:xfrm>
            <a:off x="10972801" y="136525"/>
            <a:ext cx="1219200" cy="6900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9871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BCB41-1F1D-4FB5-91DA-2888BD87E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86E74-89FC-4AC3-93F1-99878FDD2D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 err="1"/>
              <a:t>Universitas</a:t>
            </a:r>
            <a:r>
              <a:rPr lang="en-IN" dirty="0"/>
              <a:t> Indonesia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3854-22E0-4248-AB41-42D570F917A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17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67D1C6-85A1-4EF4-889E-ED6092EB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Hasil dan </a:t>
            </a:r>
            <a:r>
              <a:rPr lang="en-ID" dirty="0" err="1"/>
              <a:t>Pembahasan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5A25F-F20D-44A9-8B33-8DACAFAE77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10392860" cy="4083888"/>
          </a:xfrm>
        </p:spPr>
        <p:txBody>
          <a:bodyPr/>
          <a:lstStyle/>
          <a:p>
            <a:r>
              <a:rPr lang="en-US" dirty="0"/>
              <a:t>Pada filter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filter </a:t>
            </a:r>
            <a:r>
              <a:rPr lang="en-US" dirty="0" err="1"/>
              <a:t>highpass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 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w/</a:t>
            </a:r>
            <a:r>
              <a:rPr lang="en-US" dirty="0" err="1"/>
              <a:t>wc</a:t>
            </a:r>
            <a:r>
              <a:rPr lang="id-ID" dirty="0"/>
              <a:t> </a:t>
            </a:r>
            <a:r>
              <a:rPr lang="en-US" dirty="0" err="1"/>
              <a:t>dengan</a:t>
            </a:r>
            <a:r>
              <a:rPr lang="en-US" dirty="0"/>
              <a:t> -w/</a:t>
            </a:r>
            <a:r>
              <a:rPr lang="en-US" dirty="0" err="1"/>
              <a:t>wc</a:t>
            </a:r>
            <a:r>
              <a:rPr lang="id-ID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order n-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pula.</a:t>
            </a:r>
            <a:endParaRPr lang="id-ID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syarat-syarat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(degree) dan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atenuasinya</a:t>
            </a:r>
            <a:r>
              <a:rPr lang="en-US" dirty="0"/>
              <a:t> di </a:t>
            </a:r>
            <a:r>
              <a:rPr lang="en-US" dirty="0" err="1"/>
              <a:t>grafikkan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filter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36612-D10E-444E-827C-D8CD03F369C2}"/>
              </a:ext>
            </a:extLst>
          </p:cNvPr>
          <p:cNvSpPr txBox="1"/>
          <p:nvPr/>
        </p:nvSpPr>
        <p:spPr>
          <a:xfrm>
            <a:off x="10972801" y="136525"/>
            <a:ext cx="1219200" cy="6900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8011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BCB41-1F1D-4FB5-91DA-2888BD87E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86E74-89FC-4AC3-93F1-99878FDD2D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 err="1"/>
              <a:t>Universitas</a:t>
            </a:r>
            <a:r>
              <a:rPr lang="en-IN" dirty="0"/>
              <a:t> Indonesia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3854-22E0-4248-AB41-42D570F917A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18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67D1C6-85A1-4EF4-889E-ED6092EB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Hasil dan </a:t>
            </a:r>
            <a:r>
              <a:rPr lang="en-ID" dirty="0" err="1"/>
              <a:t>Pembahasan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24B11-F8FD-43C5-B11C-45475A287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783" y="2437735"/>
            <a:ext cx="3731617" cy="328978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5A25F-F20D-44A9-8B33-8DACAFAE77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10392860" cy="4083888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36612-D10E-444E-827C-D8CD03F369C2}"/>
              </a:ext>
            </a:extLst>
          </p:cNvPr>
          <p:cNvSpPr txBox="1"/>
          <p:nvPr/>
        </p:nvSpPr>
        <p:spPr>
          <a:xfrm>
            <a:off x="10972801" y="136525"/>
            <a:ext cx="1219200" cy="6900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7A46CD-6ED8-4D1D-A8B9-2CC5A325D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14" y="2543753"/>
            <a:ext cx="3395330" cy="31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3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BCB41-1F1D-4FB5-91DA-2888BD87E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86E74-89FC-4AC3-93F1-99878FDD2D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 err="1"/>
              <a:t>Universitas</a:t>
            </a:r>
            <a:r>
              <a:rPr lang="en-IN" dirty="0"/>
              <a:t> Indonesia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3854-22E0-4248-AB41-42D570F917A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19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67D1C6-85A1-4EF4-889E-ED6092EB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Hasil dan </a:t>
            </a:r>
            <a:r>
              <a:rPr lang="en-ID" dirty="0" err="1"/>
              <a:t>Pembahasan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FBD027-2EF4-4A08-9795-07EAE04FE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77" y="2624381"/>
            <a:ext cx="3607753" cy="3103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162405-483F-4045-B9F0-F53D4D094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479" y="2589055"/>
            <a:ext cx="3733019" cy="313846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5A25F-F20D-44A9-8B33-8DACAFAE77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10392860" cy="4083888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36612-D10E-444E-827C-D8CD03F369C2}"/>
              </a:ext>
            </a:extLst>
          </p:cNvPr>
          <p:cNvSpPr txBox="1"/>
          <p:nvPr/>
        </p:nvSpPr>
        <p:spPr>
          <a:xfrm>
            <a:off x="10972801" y="136525"/>
            <a:ext cx="1219200" cy="6900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0692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8DC7-68EB-4189-B2EE-396D1242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623" y="1129420"/>
            <a:ext cx="3057106" cy="726092"/>
          </a:xfrm>
        </p:spPr>
        <p:txBody>
          <a:bodyPr/>
          <a:lstStyle/>
          <a:p>
            <a:r>
              <a:rPr lang="en-ID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BDC2-837A-40F7-9D8D-3F815DC17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3238" y="2466474"/>
            <a:ext cx="7741119" cy="326210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Pendahuluan</a:t>
            </a:r>
            <a:endParaRPr lang="en-US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Tinjauan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Pustaka</a:t>
            </a:r>
            <a:endParaRPr lang="en-US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Metode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Penelitian</a:t>
            </a:r>
            <a:endParaRPr lang="en-US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Hasil dan </a:t>
            </a:r>
            <a:r>
              <a:rPr lang="en-US" sz="3200" dirty="0" err="1">
                <a:solidFill>
                  <a:schemeClr val="tx1"/>
                </a:solidFill>
              </a:rPr>
              <a:t>Pembahasan</a:t>
            </a:r>
            <a:endParaRPr lang="en-US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Kesimpulan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Referensi</a:t>
            </a:r>
            <a:endParaRPr lang="ru-RU" sz="3200" dirty="0">
              <a:solidFill>
                <a:schemeClr val="tx1"/>
              </a:solidFill>
            </a:endParaRPr>
          </a:p>
          <a:p>
            <a:endParaRPr lang="en-ID" dirty="0"/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771AF12A-E0D4-4B4C-8DFA-4BFAAC5F7B32}"/>
              </a:ext>
            </a:extLst>
          </p:cNvPr>
          <p:cNvSpPr txBox="1">
            <a:spLocks/>
          </p:cNvSpPr>
          <p:nvPr/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Universitas</a:t>
            </a:r>
            <a:r>
              <a:rPr lang="en-IN" dirty="0"/>
              <a:t> Indonesia</a:t>
            </a:r>
          </a:p>
        </p:txBody>
      </p:sp>
    </p:spTree>
    <p:extLst>
      <p:ext uri="{BB962C8B-B14F-4D97-AF65-F5344CB8AC3E}">
        <p14:creationId xmlns:p14="http://schemas.microsoft.com/office/powerpoint/2010/main" val="1427473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BCB41-1F1D-4FB5-91DA-2888BD87E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86E74-89FC-4AC3-93F1-99878FDD2D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 err="1"/>
              <a:t>Universitas</a:t>
            </a:r>
            <a:r>
              <a:rPr lang="en-IN" dirty="0"/>
              <a:t> Indonesia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3854-22E0-4248-AB41-42D570F917A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20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67D1C6-85A1-4EF4-889E-ED6092EB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Hasil dan </a:t>
            </a:r>
            <a:r>
              <a:rPr lang="en-ID" dirty="0" err="1"/>
              <a:t>Pembahasan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36612-D10E-444E-827C-D8CD03F369C2}"/>
              </a:ext>
            </a:extLst>
          </p:cNvPr>
          <p:cNvSpPr txBox="1"/>
          <p:nvPr/>
        </p:nvSpPr>
        <p:spPr>
          <a:xfrm>
            <a:off x="10972801" y="136525"/>
            <a:ext cx="1219200" cy="6900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6B6E0-F8CC-4D08-8107-9F9E8EC26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78" y="2242037"/>
            <a:ext cx="4554121" cy="38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13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88B4-F4E5-4FC2-A088-D76F9148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3071894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BCB41-1F1D-4FB5-91DA-2888BD87E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poin-poin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kami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br>
              <a:rPr lang="en-US" dirty="0"/>
            </a:b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86E74-89FC-4AC3-93F1-99878FDD2D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 err="1"/>
              <a:t>Universitas</a:t>
            </a:r>
            <a:r>
              <a:rPr lang="en-IN" dirty="0"/>
              <a:t> Indonesia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3854-22E0-4248-AB41-42D570F917A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22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67D1C6-85A1-4EF4-889E-ED6092EB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Kesimpulan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5A25F-F20D-44A9-8B33-8DACAFAE77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1985827"/>
            <a:ext cx="10405996" cy="4103823"/>
          </a:xfrm>
        </p:spPr>
        <p:txBody>
          <a:bodyPr/>
          <a:lstStyle/>
          <a:p>
            <a:pPr lvl="0"/>
            <a:endParaRPr lang="en-ID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dirty="0"/>
              <a:t>Equalizer dapat bekerja dengan menggunakan filter-filter </a:t>
            </a:r>
            <a:r>
              <a:rPr lang="en-ID" dirty="0" err="1"/>
              <a:t>pengolahan</a:t>
            </a:r>
            <a:r>
              <a:rPr lang="en-ID" dirty="0"/>
              <a:t> </a:t>
            </a:r>
            <a:r>
              <a:rPr lang="id-ID" dirty="0"/>
              <a:t>sinyal seperti bessel, butterworth dan chebysev.</a:t>
            </a:r>
            <a:endParaRPr lang="en-ID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dirty="0"/>
              <a:t>Filter butterworth dipilih karena sistemnya yang sederhana dan </a:t>
            </a:r>
            <a:r>
              <a:rPr lang="id-ID" i="1" dirty="0"/>
              <a:t>cut-off frequency </a:t>
            </a:r>
            <a:r>
              <a:rPr lang="id-ID" dirty="0"/>
              <a:t>yang tidak begitu tajam apabila dibandingkan dengan filter lainnya.</a:t>
            </a:r>
            <a:endParaRPr lang="en-ID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dirty="0"/>
              <a:t>Untuk mendapatkan hasil ekualisasi yang optimal, diperlukan perhitungan orde filter agar tidak terjadi artifak-artifak ringing pada sinyal dan mempercepat respons sinyal.</a:t>
            </a:r>
            <a:endParaRPr lang="en-ID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dirty="0"/>
              <a:t>Equalizer bekerja dengan mengatur slider lalu program akan menggabungkan nilai-nilai filter sehingga didapatkan filter utama pada sinyal suara.</a:t>
            </a:r>
            <a:endParaRPr lang="en-ID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36612-D10E-444E-827C-D8CD03F369C2}"/>
              </a:ext>
            </a:extLst>
          </p:cNvPr>
          <p:cNvSpPr txBox="1"/>
          <p:nvPr/>
        </p:nvSpPr>
        <p:spPr>
          <a:xfrm>
            <a:off x="10972801" y="136525"/>
            <a:ext cx="1219200" cy="6900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8501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36CF9E6-898B-4083-940B-8FBE2750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992" y="1749612"/>
            <a:ext cx="7457591" cy="4138864"/>
          </a:xfrm>
        </p:spPr>
        <p:txBody>
          <a:bodyPr>
            <a:normAutofit fontScale="32500" lnSpcReduction="20000"/>
          </a:bodyPr>
          <a:lstStyle/>
          <a:p>
            <a:pPr marL="0" indent="0">
              <a:buClr>
                <a:schemeClr val="accent2"/>
              </a:buClr>
              <a:buNone/>
            </a:pPr>
            <a:r>
              <a:rPr lang="en-IN" sz="6200" dirty="0"/>
              <a:t>Caruso, W. C., Fisk, B. C., Whaley, J. D., </a:t>
            </a:r>
            <a:r>
              <a:rPr lang="en-IN" sz="6200" dirty="0" err="1"/>
              <a:t>Alsaedi</a:t>
            </a:r>
            <a:r>
              <a:rPr lang="en-IN" sz="6200" dirty="0"/>
              <a:t>, S., &amp; </a:t>
            </a:r>
            <a:r>
              <a:rPr lang="en-IN" sz="6200" dirty="0" err="1"/>
              <a:t>McPheron</a:t>
            </a:r>
            <a:r>
              <a:rPr lang="en-IN" sz="6200" dirty="0"/>
              <a:t>, B. D. 	Implementation of a Multi-band Equalizer in MATLAB and 	Simulink Using Algorithm Manipulation.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IN" sz="6200" dirty="0"/>
              <a:t>College of Saint Benedict &amp; Saint Johns University. [online] </a:t>
            </a:r>
            <a:r>
              <a:rPr lang="en-IN" sz="6200" dirty="0" err="1"/>
              <a:t>Tersedia</a:t>
            </a:r>
            <a:r>
              <a:rPr lang="en-IN" sz="6200" dirty="0"/>
              <a:t> di: 	http://www.physics.csbsju.edu/217/digital_filter.pdf [</a:t>
            </a:r>
            <a:r>
              <a:rPr lang="en-IN" sz="6200" dirty="0" err="1"/>
              <a:t>Diakses</a:t>
            </a:r>
            <a:r>
              <a:rPr lang="en-IN" sz="6200" dirty="0"/>
              <a:t> 	21 November 2018]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IN" sz="6200" dirty="0"/>
              <a:t>Dick </a:t>
            </a:r>
            <a:r>
              <a:rPr lang="en-IN" sz="6200" dirty="0" err="1"/>
              <a:t>Blanford</a:t>
            </a:r>
            <a:r>
              <a:rPr lang="en-IN" sz="6200" dirty="0"/>
              <a:t>, John Parr. (2013). Introduction to Digital Signal 	Processing. First Edition. Upper Saddle River: </a:t>
            </a:r>
            <a:r>
              <a:rPr lang="en-IN" sz="6200" dirty="0" err="1"/>
              <a:t>Pearson,Print</a:t>
            </a:r>
            <a:r>
              <a:rPr lang="en-IN" sz="6200" dirty="0"/>
              <a:t>.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IN" sz="6200" dirty="0" err="1"/>
              <a:t>Mathworks</a:t>
            </a:r>
            <a:r>
              <a:rPr lang="en-IN" sz="6200" dirty="0"/>
              <a:t>. [online] </a:t>
            </a:r>
            <a:r>
              <a:rPr lang="en-IN" sz="6200" dirty="0" err="1"/>
              <a:t>Tersedia</a:t>
            </a:r>
            <a:r>
              <a:rPr lang="en-IN" sz="6200" dirty="0"/>
              <a:t> di: 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IN" sz="6200" dirty="0"/>
              <a:t>	http://www.mathworks.com/help/signal/ref/butter.html 	[</a:t>
            </a:r>
            <a:r>
              <a:rPr lang="en-IN" sz="6200" dirty="0" err="1"/>
              <a:t>diakses</a:t>
            </a:r>
            <a:r>
              <a:rPr lang="en-IN" sz="6200" dirty="0"/>
              <a:t> 21 November 2018]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IN" sz="6200" dirty="0"/>
              <a:t>Richard, Oliver and Jean-Marc Jot. (2015). Efficient Multi-Band Digital 	Audio Graphic Equalizer with Accurate Frequency Response 	Control, AES 139th Convention.</a:t>
            </a:r>
          </a:p>
          <a:p>
            <a:endParaRPr lang="en-ID" dirty="0"/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66173"/>
            <a:ext cx="7342622" cy="1215566"/>
          </a:xfrm>
        </p:spPr>
        <p:txBody>
          <a:bodyPr/>
          <a:lstStyle/>
          <a:p>
            <a:r>
              <a:rPr lang="en-ZA" dirty="0" err="1"/>
              <a:t>Referensi</a:t>
            </a:r>
            <a:endParaRPr lang="en-IN" b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CFD801F-137C-4C86-AF67-9399C9B89E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 err="1"/>
              <a:t>Universitas</a:t>
            </a:r>
            <a:r>
              <a:rPr lang="en-IN" dirty="0"/>
              <a:t> Indonesia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88B4-F4E5-4FC2-A088-D76F9148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PENDAHULUAN</a:t>
            </a:r>
          </a:p>
        </p:txBody>
      </p:sp>
    </p:spTree>
    <p:extLst>
      <p:ext uri="{BB962C8B-B14F-4D97-AF65-F5344CB8AC3E}">
        <p14:creationId xmlns:p14="http://schemas.microsoft.com/office/powerpoint/2010/main" val="218437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BCB41-1F1D-4FB5-91DA-2888BD87E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D" sz="2400" b="1" dirty="0" err="1"/>
              <a:t>Latar</a:t>
            </a:r>
            <a:r>
              <a:rPr lang="en-ID" sz="2400" b="1" dirty="0"/>
              <a:t> </a:t>
            </a:r>
            <a:r>
              <a:rPr lang="en-ID" sz="2400" b="1" dirty="0" err="1"/>
              <a:t>Belakang</a:t>
            </a:r>
            <a:endParaRPr lang="en-ID" sz="24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86E74-89FC-4AC3-93F1-99878FDD2D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 err="1"/>
              <a:t>Universitas</a:t>
            </a:r>
            <a:r>
              <a:rPr lang="en-IN" dirty="0"/>
              <a:t> Indonesia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3854-22E0-4248-AB41-42D570F917A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4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67D1C6-85A1-4EF4-889E-ED6092EB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Pendahuluan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5A25F-F20D-44A9-8B33-8DACAFAE77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10392860" cy="40838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36612-D10E-444E-827C-D8CD03F369C2}"/>
              </a:ext>
            </a:extLst>
          </p:cNvPr>
          <p:cNvSpPr txBox="1"/>
          <p:nvPr/>
        </p:nvSpPr>
        <p:spPr>
          <a:xfrm>
            <a:off x="10972801" y="136525"/>
            <a:ext cx="1219200" cy="6900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F540728-7B74-4D78-8984-6FC3B28D4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382352"/>
              </p:ext>
            </p:extLst>
          </p:nvPr>
        </p:nvGraphicFramePr>
        <p:xfrm>
          <a:off x="2043946" y="2317513"/>
          <a:ext cx="7368596" cy="3163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046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BCB41-1F1D-4FB5-91DA-2888BD87E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D" sz="2400" b="1" dirty="0" err="1">
                <a:solidFill>
                  <a:schemeClr val="tx1"/>
                </a:solidFill>
              </a:rPr>
              <a:t>Perumusan</a:t>
            </a:r>
            <a:r>
              <a:rPr lang="en-ID" sz="2400" b="1" dirty="0">
                <a:solidFill>
                  <a:schemeClr val="tx1"/>
                </a:solidFill>
              </a:rPr>
              <a:t> </a:t>
            </a:r>
            <a:r>
              <a:rPr lang="en-ID" sz="2400" b="1" dirty="0" err="1">
                <a:solidFill>
                  <a:schemeClr val="tx1"/>
                </a:solidFill>
              </a:rPr>
              <a:t>Masalah</a:t>
            </a:r>
            <a:endParaRPr lang="en-ID" sz="2400" b="1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86E74-89FC-4AC3-93F1-99878FDD2D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 err="1"/>
              <a:t>Universitas</a:t>
            </a:r>
            <a:r>
              <a:rPr lang="en-IN" dirty="0"/>
              <a:t> Indonesia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3854-22E0-4248-AB41-42D570F917A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5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67D1C6-85A1-4EF4-889E-ED6092EB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Pendahuluan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5A25F-F20D-44A9-8B33-8DACAFAE77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10392860" cy="40838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ID" sz="3200" dirty="0"/>
          </a:p>
          <a:p>
            <a:pPr marL="457200" indent="-457200">
              <a:buFont typeface="+mj-lt"/>
              <a:buAutoNum type="arabicPeriod"/>
            </a:pPr>
            <a:r>
              <a:rPr lang="en-ID" sz="2800" dirty="0" err="1"/>
              <a:t>Bagaimana</a:t>
            </a:r>
            <a:r>
              <a:rPr lang="en-ID" sz="2800" dirty="0"/>
              <a:t> </a:t>
            </a:r>
            <a:r>
              <a:rPr lang="en-ID" sz="2800" dirty="0" err="1"/>
              <a:t>cara</a:t>
            </a:r>
            <a:r>
              <a:rPr lang="en-ID" sz="2800" dirty="0"/>
              <a:t> </a:t>
            </a:r>
            <a:r>
              <a:rPr lang="en-ID" sz="2800" dirty="0" err="1"/>
              <a:t>mengimplementasikan</a:t>
            </a:r>
            <a:r>
              <a:rPr lang="en-ID" sz="2800" dirty="0"/>
              <a:t> </a:t>
            </a:r>
            <a:r>
              <a:rPr lang="en-ID" sz="2800" i="1" dirty="0"/>
              <a:t>multi-band equalizer </a:t>
            </a:r>
            <a:r>
              <a:rPr lang="en-ID" sz="2800" dirty="0"/>
              <a:t>pada </a:t>
            </a:r>
            <a:r>
              <a:rPr lang="en-ID" sz="2800" dirty="0" err="1"/>
              <a:t>matlab</a:t>
            </a:r>
            <a:r>
              <a:rPr lang="en-ID" sz="2800" dirty="0"/>
              <a:t>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manipulasi</a:t>
            </a:r>
            <a:r>
              <a:rPr lang="en-ID" sz="2800" dirty="0"/>
              <a:t> </a:t>
            </a:r>
            <a:r>
              <a:rPr lang="en-ID" sz="2800" dirty="0" err="1"/>
              <a:t>algoritma</a:t>
            </a:r>
            <a:r>
              <a:rPr lang="en-ID" sz="28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800" dirty="0" err="1"/>
              <a:t>Bagaimana</a:t>
            </a:r>
            <a:r>
              <a:rPr lang="en-ID" sz="2800" dirty="0"/>
              <a:t> audio yang </a:t>
            </a:r>
            <a:r>
              <a:rPr lang="en-ID" sz="2800" dirty="0" err="1"/>
              <a:t>dihasilkan</a:t>
            </a:r>
            <a:r>
              <a:rPr lang="en-ID" sz="2800" dirty="0"/>
              <a:t> </a:t>
            </a:r>
            <a:r>
              <a:rPr lang="en-ID" sz="2800" dirty="0" err="1"/>
              <a:t>setelah</a:t>
            </a:r>
            <a:r>
              <a:rPr lang="en-ID" sz="2800" dirty="0"/>
              <a:t> </a:t>
            </a:r>
            <a:r>
              <a:rPr lang="en-ID" sz="2800" dirty="0" err="1"/>
              <a:t>dilakukan</a:t>
            </a:r>
            <a:r>
              <a:rPr lang="en-ID" sz="2800" dirty="0"/>
              <a:t> </a:t>
            </a:r>
            <a:r>
              <a:rPr lang="en-ID" sz="2800" i="1" dirty="0"/>
              <a:t>equalization?</a:t>
            </a:r>
            <a:endParaRPr lang="en-ID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36612-D10E-444E-827C-D8CD03F369C2}"/>
              </a:ext>
            </a:extLst>
          </p:cNvPr>
          <p:cNvSpPr txBox="1"/>
          <p:nvPr/>
        </p:nvSpPr>
        <p:spPr>
          <a:xfrm>
            <a:off x="10972801" y="136525"/>
            <a:ext cx="1219200" cy="6900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5502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BCB41-1F1D-4FB5-91DA-2888BD87E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D" sz="2400" b="1" dirty="0" err="1">
                <a:solidFill>
                  <a:schemeClr val="tx1"/>
                </a:solidFill>
              </a:rPr>
              <a:t>Tujuan</a:t>
            </a:r>
            <a:endParaRPr lang="en-ID" sz="2400" b="1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86E74-89FC-4AC3-93F1-99878FDD2D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 err="1"/>
              <a:t>Universitas</a:t>
            </a:r>
            <a:r>
              <a:rPr lang="en-IN" dirty="0"/>
              <a:t> Indonesia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3854-22E0-4248-AB41-42D570F917A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6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67D1C6-85A1-4EF4-889E-ED6092EB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Pendahuluan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5A25F-F20D-44A9-8B33-8DACAFAE77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10392860" cy="4083888"/>
          </a:xfrm>
        </p:spPr>
        <p:txBody>
          <a:bodyPr/>
          <a:lstStyle/>
          <a:p>
            <a:endParaRPr lang="en-ID" sz="2800" dirty="0"/>
          </a:p>
          <a:p>
            <a:pPr marL="514350" lvl="0" indent="-514350">
              <a:buFont typeface="+mj-lt"/>
              <a:buAutoNum type="arabicParenR"/>
            </a:pPr>
            <a:r>
              <a:rPr lang="id-ID" sz="2800" dirty="0"/>
              <a:t>Mengimplementasikan berbagai filter pada proses pengolahan sinyal digital.</a:t>
            </a:r>
            <a:endParaRPr lang="en-ID" sz="2800" dirty="0"/>
          </a:p>
          <a:p>
            <a:pPr marL="514350" lvl="0" indent="-514350">
              <a:buFont typeface="+mj-lt"/>
              <a:buAutoNum type="arabicParenR"/>
            </a:pPr>
            <a:r>
              <a:rPr lang="id-ID" sz="2800" dirty="0"/>
              <a:t>Mempelajari dan memahami salah satu aplikasi pengolahan sinyal dalam kehidupan sehari-hari.</a:t>
            </a:r>
            <a:endParaRPr lang="en-ID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36612-D10E-444E-827C-D8CD03F369C2}"/>
              </a:ext>
            </a:extLst>
          </p:cNvPr>
          <p:cNvSpPr txBox="1"/>
          <p:nvPr/>
        </p:nvSpPr>
        <p:spPr>
          <a:xfrm>
            <a:off x="10972801" y="136525"/>
            <a:ext cx="1219200" cy="6900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007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88B4-F4E5-4FC2-A088-D76F9148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TINJAUAN PUSTAKA</a:t>
            </a:r>
          </a:p>
        </p:txBody>
      </p:sp>
    </p:spTree>
    <p:extLst>
      <p:ext uri="{BB962C8B-B14F-4D97-AF65-F5344CB8AC3E}">
        <p14:creationId xmlns:p14="http://schemas.microsoft.com/office/powerpoint/2010/main" val="239780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BCB41-1F1D-4FB5-91DA-2888BD87E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D" sz="2400" b="1" dirty="0" err="1"/>
              <a:t>Transformasi</a:t>
            </a:r>
            <a:r>
              <a:rPr lang="en-ID" sz="2400" b="1" dirty="0"/>
              <a:t> Fourier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86E74-89FC-4AC3-93F1-99878FDD2D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 err="1"/>
              <a:t>Universitas</a:t>
            </a:r>
            <a:r>
              <a:rPr lang="en-IN" dirty="0"/>
              <a:t> Indonesia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3854-22E0-4248-AB41-42D570F917A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67D1C6-85A1-4EF4-889E-ED6092EB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Tinjauan</a:t>
            </a:r>
            <a:r>
              <a:rPr lang="en-ID" dirty="0"/>
              <a:t> </a:t>
            </a:r>
            <a:r>
              <a:rPr lang="en-ID" dirty="0" err="1"/>
              <a:t>Pustaka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5A25F-F20D-44A9-8B33-8DACAFAE77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10392860" cy="40838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3200" dirty="0"/>
              <a:t>Pada frekuensi sampling sinyal suara yang umumnya digunakan adalah 44100 Hz</a:t>
            </a:r>
            <a:endParaRPr lang="en-ID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3200" dirty="0"/>
              <a:t>T</a:t>
            </a:r>
            <a:r>
              <a:rPr lang="id-ID" sz="3200" dirty="0"/>
              <a:t>ransformasi antara domain waktu dan domain frekuensi adalah transformasi Fourier</a:t>
            </a:r>
            <a:endParaRPr lang="en-ID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3200" dirty="0"/>
              <a:t>Transformasi Fourier penting untuk mengekualisasi suara, pada analisis sinyal pada domain waktu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36612-D10E-444E-827C-D8CD03F369C2}"/>
              </a:ext>
            </a:extLst>
          </p:cNvPr>
          <p:cNvSpPr txBox="1"/>
          <p:nvPr/>
        </p:nvSpPr>
        <p:spPr>
          <a:xfrm>
            <a:off x="10972801" y="136525"/>
            <a:ext cx="1219200" cy="6900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020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BCB41-1F1D-4FB5-91DA-2888BD87E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D" sz="2400" b="1" dirty="0" err="1"/>
              <a:t>Tipe</a:t>
            </a:r>
            <a:r>
              <a:rPr lang="en-ID" sz="2400" b="1" dirty="0"/>
              <a:t> – </a:t>
            </a:r>
            <a:r>
              <a:rPr lang="en-ID" sz="2400" b="1" dirty="0" err="1"/>
              <a:t>tipe</a:t>
            </a:r>
            <a:r>
              <a:rPr lang="en-ID" sz="2400" b="1" dirty="0"/>
              <a:t> Filter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86E74-89FC-4AC3-93F1-99878FDD2D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 err="1"/>
              <a:t>Universitas</a:t>
            </a:r>
            <a:r>
              <a:rPr lang="en-IN" dirty="0"/>
              <a:t> Indonesia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3854-22E0-4248-AB41-42D570F917A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67D1C6-85A1-4EF4-889E-ED6092EB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ID" dirty="0" err="1"/>
              <a:t>Tinjauan</a:t>
            </a:r>
            <a:r>
              <a:rPr lang="en-ID" dirty="0"/>
              <a:t> </a:t>
            </a:r>
            <a:r>
              <a:rPr lang="en-ID" dirty="0" err="1"/>
              <a:t>Pustaka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5A25F-F20D-44A9-8B33-8DACAFAE77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10392860" cy="40838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D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 dirty="0"/>
              <a:t>Filter </a:t>
            </a:r>
            <a:r>
              <a:rPr lang="id-ID" sz="2800" i="1" dirty="0"/>
              <a:t>lowpass </a:t>
            </a:r>
            <a:r>
              <a:rPr lang="id-ID" sz="2800" dirty="0"/>
              <a:t>hanya memperbolehkan frekuensi bawah yang mel</a:t>
            </a:r>
            <a:r>
              <a:rPr lang="en-ID" sz="2800" dirty="0"/>
              <a:t>e</a:t>
            </a:r>
            <a:r>
              <a:rPr lang="id-ID" sz="2800" dirty="0"/>
              <a:t>wati filter dan menolak frekuensi tinggi</a:t>
            </a:r>
            <a:r>
              <a:rPr lang="en-ID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 dirty="0"/>
              <a:t>Filter </a:t>
            </a:r>
            <a:r>
              <a:rPr lang="id-ID" sz="2800" i="1" dirty="0"/>
              <a:t>high-pass </a:t>
            </a:r>
            <a:r>
              <a:rPr lang="id-ID" sz="2800" dirty="0"/>
              <a:t>bekerja dengan memperbolehkan frekuensi yang lebih tinggi dari frekuensi </a:t>
            </a:r>
            <a:r>
              <a:rPr lang="id-ID" sz="2800" i="1" dirty="0"/>
              <a:t>cut-off </a:t>
            </a:r>
            <a:r>
              <a:rPr lang="id-ID" sz="2800" dirty="0"/>
              <a:t>dan menolak frekuensi yang lebih rendah dari frekuensi </a:t>
            </a:r>
            <a:r>
              <a:rPr lang="id-ID" sz="2800" i="1" dirty="0"/>
              <a:t>cutoff</a:t>
            </a:r>
            <a:r>
              <a:rPr lang="id-ID" sz="2800" dirty="0"/>
              <a:t>.</a:t>
            </a:r>
            <a:endParaRPr lang="en-ID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 dirty="0"/>
              <a:t>Filter bandpass adalah filter yang menggabungkan cara kerja filter </a:t>
            </a:r>
            <a:r>
              <a:rPr lang="id-ID" sz="2800" i="1" dirty="0"/>
              <a:t>low pass </a:t>
            </a:r>
            <a:r>
              <a:rPr lang="id-ID" sz="2800" dirty="0"/>
              <a:t>dan filter </a:t>
            </a:r>
            <a:r>
              <a:rPr lang="id-ID" sz="2800" i="1" dirty="0"/>
              <a:t>high pass</a:t>
            </a:r>
            <a:r>
              <a:rPr lang="id-ID" sz="2800" dirty="0"/>
              <a:t>, dengan menggunakan frekuensi </a:t>
            </a:r>
            <a:r>
              <a:rPr lang="id-ID" sz="2800" i="1" dirty="0"/>
              <a:t>cut-off </a:t>
            </a:r>
            <a:r>
              <a:rPr lang="id-ID" sz="2800" dirty="0"/>
              <a:t> tinggi dan rendah. </a:t>
            </a:r>
            <a:endParaRPr lang="en-ID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36612-D10E-444E-827C-D8CD03F369C2}"/>
              </a:ext>
            </a:extLst>
          </p:cNvPr>
          <p:cNvSpPr txBox="1"/>
          <p:nvPr/>
        </p:nvSpPr>
        <p:spPr>
          <a:xfrm>
            <a:off x="10972801" y="136525"/>
            <a:ext cx="1219200" cy="6900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906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E989BABB-6CAC-4B7A-BEDD-AC8E941209AD}" vid="{8EB46C3B-1734-4DB1-861E-420A63F4C2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purl.org/dc/terms/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purl.org/dc/elements/1.1/"/>
    <ds:schemaRef ds:uri="fb0879af-3eba-417a-a55a-ffe6dcd6ca77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1487</Words>
  <Application>Microsoft Office PowerPoint</Application>
  <PresentationFormat>Widescreen</PresentationFormat>
  <Paragraphs>171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IMPLEMENTASI AUDIO EQUALIZER PADA MATLAB MENGGUNAKAN MANIPULASI ALGORITMA</vt:lpstr>
      <vt:lpstr>OUTLINE</vt:lpstr>
      <vt:lpstr>PENDAHULUAN</vt:lpstr>
      <vt:lpstr>Pendahuluan</vt:lpstr>
      <vt:lpstr>Pendahuluan</vt:lpstr>
      <vt:lpstr>Pendahuluan</vt:lpstr>
      <vt:lpstr>TINJAUAN PUSTAKA</vt:lpstr>
      <vt:lpstr>Tinjauan Pustaka</vt:lpstr>
      <vt:lpstr>Tinjauan Pustaka</vt:lpstr>
      <vt:lpstr>Tinjauan Pustaka</vt:lpstr>
      <vt:lpstr>METODE PENELITIAN</vt:lpstr>
      <vt:lpstr>Metode Penelitian</vt:lpstr>
      <vt:lpstr>Metode Penelitian</vt:lpstr>
      <vt:lpstr>Metode Penelitian</vt:lpstr>
      <vt:lpstr>HASIL DAN PEMBAHASAN</vt:lpstr>
      <vt:lpstr>Hasil dan Pembahasan</vt:lpstr>
      <vt:lpstr>Hasil dan Pembahasan</vt:lpstr>
      <vt:lpstr>Hasil dan Pembahasan</vt:lpstr>
      <vt:lpstr>Hasil dan Pembahasan</vt:lpstr>
      <vt:lpstr>Hasil dan Pembahasan</vt:lpstr>
      <vt:lpstr>KESIMPULAN</vt:lpstr>
      <vt:lpstr>Kesimpulan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2018-12-25T14:17:22Z</dcterms:created>
  <dcterms:modified xsi:type="dcterms:W3CDTF">2018-12-28T02:13:01Z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