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9" r:id="rId13"/>
    <p:sldId id="283" r:id="rId14"/>
    <p:sldId id="280" r:id="rId15"/>
    <p:sldId id="284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0741" autoAdjust="0"/>
  </p:normalViewPr>
  <p:slideViewPr>
    <p:cSldViewPr>
      <p:cViewPr varScale="1">
        <p:scale>
          <a:sx n="82" d="100"/>
          <a:sy n="82" d="100"/>
        </p:scale>
        <p:origin x="19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5D8A3-CE95-4890-8BF4-D22B0FFE7DA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E273-BAF8-4A12-B04E-C778024F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EEG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mengukur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fluktuasi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tegangan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dihasilkan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arus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ion di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neuron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otak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id-ID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E273-BAF8-4A12-B04E-C778024FE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rgbClr val="153B63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153B63"/>
                </a:soli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448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4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6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401E7C0-3330-4CA4-8DE4-5347E46F36F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2291923-1168-460C-B002-0C7BCDFE30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0462"/>
            <a:ext cx="9144000" cy="249713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 Narrow" pitchFamily="34" charset="0"/>
                <a:ea typeface="Arial Unicode MS" pitchFamily="34" charset="-128"/>
              </a:rPr>
              <a:t>APLIKASI </a:t>
            </a:r>
            <a:r>
              <a:rPr lang="en-US" sz="3200" b="1" i="1" dirty="0">
                <a:solidFill>
                  <a:srgbClr val="002060"/>
                </a:solidFill>
                <a:latin typeface="Arial Narrow" pitchFamily="34" charset="0"/>
                <a:ea typeface="Arial Unicode MS" pitchFamily="34" charset="-128"/>
              </a:rPr>
              <a:t>CONVOLUTIONAL NEURAL NETWORK </a:t>
            </a:r>
            <a:r>
              <a:rPr lang="en-US" sz="3200" b="1" dirty="0">
                <a:solidFill>
                  <a:srgbClr val="002060"/>
                </a:solidFill>
                <a:latin typeface="Arial Narrow" pitchFamily="34" charset="0"/>
                <a:ea typeface="Arial Unicode MS" pitchFamily="34" charset="-128"/>
              </a:rPr>
              <a:t>UNTUK MEMPREDIKSI KELAINAN DAUN BAYAM PADA </a:t>
            </a:r>
            <a:r>
              <a:rPr lang="en-US" sz="3200" b="1">
                <a:solidFill>
                  <a:srgbClr val="002060"/>
                </a:solidFill>
                <a:latin typeface="Arial Narrow" pitchFamily="34" charset="0"/>
                <a:ea typeface="Arial Unicode MS" pitchFamily="34" charset="-128"/>
              </a:rPr>
              <a:t>CITRA VNIR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962400"/>
            <a:ext cx="4419600" cy="5969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Eufrat Tsaqib Qasthari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002060"/>
                </a:solidFill>
                <a:latin typeface="ArialRoundedMT" pitchFamily="2" charset="0"/>
              </a:rPr>
              <a:t>Pebimbing</a:t>
            </a: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: Dr. Adhi </a:t>
            </a:r>
            <a:r>
              <a:rPr lang="en-US" sz="1600" dirty="0" err="1">
                <a:solidFill>
                  <a:srgbClr val="002060"/>
                </a:solidFill>
                <a:latin typeface="ArialRoundedMT" pitchFamily="2" charset="0"/>
              </a:rPr>
              <a:t>Harmoko</a:t>
            </a: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RoundedMT" pitchFamily="2" charset="0"/>
              </a:rPr>
              <a:t>Saputro</a:t>
            </a: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ArialRoundedMT" pitchFamily="2" charset="0"/>
              </a:rPr>
              <a:t>S.Si</a:t>
            </a: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., </a:t>
            </a:r>
            <a:r>
              <a:rPr lang="en-US" sz="1600" dirty="0" err="1">
                <a:solidFill>
                  <a:srgbClr val="002060"/>
                </a:solidFill>
                <a:latin typeface="ArialRoundedMT" pitchFamily="2" charset="0"/>
              </a:rPr>
              <a:t>M.Kom</a:t>
            </a:r>
            <a:r>
              <a:rPr lang="en-US" sz="1600" dirty="0">
                <a:solidFill>
                  <a:srgbClr val="002060"/>
                </a:solidFill>
                <a:latin typeface="ArialRoundedM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1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Tinjauan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Pustaka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8300" y="1356341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srgbClr val="153B63"/>
              </a:solidFill>
              <a:latin typeface="ArialRoundedMT" pitchFamily="2" charset="0"/>
            </a:endParaRPr>
          </a:p>
          <a:p>
            <a:pPr algn="ctr" defTabSz="457200"/>
            <a:r>
              <a:rPr lang="en-US" b="1" i="1" dirty="0">
                <a:solidFill>
                  <a:srgbClr val="153B63"/>
                </a:solidFill>
                <a:latin typeface="ArialRoundedMT" pitchFamily="2" charset="0"/>
              </a:rPr>
              <a:t>Hardware</a:t>
            </a:r>
          </a:p>
          <a:p>
            <a:pPr algn="ctr" defTabSz="457200"/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NVIDIA Tesla P100</a:t>
            </a:r>
            <a:endParaRPr lang="en-US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33925" y="2472839"/>
            <a:ext cx="4044950" cy="3268663"/>
          </a:xfrm>
        </p:spPr>
        <p:txBody>
          <a:bodyPr numCol="1">
            <a:noAutofit/>
          </a:bodyPr>
          <a:lstStyle/>
          <a:p>
            <a:pPr marL="0" lvl="1" indent="0">
              <a:buNone/>
            </a:pPr>
            <a:r>
              <a:rPr lang="en-US" sz="1800" b="1" dirty="0">
                <a:solidFill>
                  <a:srgbClr val="153B63"/>
                </a:solidFill>
                <a:latin typeface="ArialRoundedMT" pitchFamily="2" charset="0"/>
              </a:rPr>
              <a:t>Specification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GPU Architecture NVIDIA Pascal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NVIDIA CUDA® Cores 3584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Double-Precision Performance 4.7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TeraFLOPS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Single-Precision Performance 9.3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TeraFLOPS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Half-Precision Performance 18.7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TeraFLOPS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GPU Memory 16GB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CoWoS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HBM2 at 732 GB/s or 12GB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CoWoS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HBM2 at 549 GB/s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 Interface PCIe Gen3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 Power Consumption 250 W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ECC Yes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Thermal Solution Passive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Form Factor PCIe Full Height/Length </a:t>
            </a:r>
          </a:p>
          <a:p>
            <a:pPr marL="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APIs CUDA,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DirectCompute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OpenCL™,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OpenACC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96F5F-0B91-4F14-B8B6-129505C45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8" y="3075329"/>
            <a:ext cx="4245166" cy="15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Metodologi</a:t>
            </a:r>
            <a:r>
              <a:rPr lang="en-US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Desain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7BF17-A3AE-440A-86A8-ED23BEA4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Metodologi</a:t>
            </a:r>
            <a:r>
              <a:rPr lang="en-US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Waktu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Tempat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pic>
        <p:nvPicPr>
          <p:cNvPr id="7" name="Picture 6" descr="C:\Users\Gin\Pictures\aaa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43" y="1564528"/>
            <a:ext cx="6624735" cy="37289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781944" y="5517232"/>
            <a:ext cx="6303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Lab Bio Imaging Physics,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Fisika</a:t>
            </a:r>
            <a:endParaRPr lang="en-US" dirty="0"/>
          </a:p>
          <a:p>
            <a:pPr algn="ctr"/>
            <a:r>
              <a:rPr lang="en-US" dirty="0" err="1"/>
              <a:t>Gedung</a:t>
            </a:r>
            <a:r>
              <a:rPr lang="en-US" dirty="0"/>
              <a:t> F,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pPr algn="ctr"/>
            <a:r>
              <a:rPr lang="en-US" dirty="0" err="1"/>
              <a:t>Universitas</a:t>
            </a:r>
            <a:r>
              <a:rPr lang="en-US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2855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47" y="1988840"/>
            <a:ext cx="8659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Permodelan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Convolutional Neural Network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yang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Specim</a:t>
            </a:r>
            <a:r>
              <a:rPr lang="en-US" sz="2400" dirty="0"/>
              <a:t> FX10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spektrum</a:t>
            </a:r>
            <a:r>
              <a:rPr lang="en-US" sz="2400" dirty="0"/>
              <a:t> 400-100 nm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diolah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NVIDIA Tesla P100 </a:t>
            </a:r>
            <a:r>
              <a:rPr lang="en-US" sz="2400" dirty="0" err="1"/>
              <a:t>dengan</a:t>
            </a:r>
            <a:r>
              <a:rPr lang="en-US" sz="2400" dirty="0"/>
              <a:t> input training 400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100 </a:t>
            </a:r>
            <a:r>
              <a:rPr lang="en-US" sz="2400" dirty="0" err="1"/>
              <a:t>gambar</a:t>
            </a:r>
            <a:r>
              <a:rPr lang="en-US" sz="2400" dirty="0"/>
              <a:t> test</a:t>
            </a:r>
            <a:r>
              <a:rPr lang="id-ID" sz="2400" dirty="0"/>
              <a:t>.</a:t>
            </a:r>
            <a:endParaRPr lang="en-US" sz="2400" i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Metodologi</a:t>
            </a:r>
            <a:r>
              <a:rPr lang="en-US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Pengambilan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233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47" y="1988840"/>
            <a:ext cx="8659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Menggunakan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input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gambar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persegi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lebar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panjang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sampai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512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piksel</a:t>
            </a:r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Menggunakan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layer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sampai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50 layer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campuran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beberapa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fungsi</a:t>
            </a:r>
            <a:r>
              <a:rPr lang="en-ID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D" sz="2400" dirty="0" err="1">
                <a:solidFill>
                  <a:srgbClr val="002060"/>
                </a:solidFill>
                <a:latin typeface="Arial Rounded MT Bold" pitchFamily="34" charset="0"/>
              </a:rPr>
              <a:t>aktivasi</a:t>
            </a:r>
            <a:endParaRPr lang="en-US" sz="2400" i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Metodologi</a:t>
            </a:r>
            <a:r>
              <a:rPr lang="en-US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Pengolahan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143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850" y="3962400"/>
            <a:ext cx="7480300" cy="488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RoundedMT" pitchFamily="2" charset="0"/>
              </a:rPr>
              <a:t>*Supported by Ministry of Research, Technology, and Higher Education of the Republic of Indonesia,</a:t>
            </a:r>
            <a:br>
              <a:rPr lang="en-US" sz="1600" b="1" dirty="0">
                <a:latin typeface="ArialRoundedMT" pitchFamily="2" charset="0"/>
              </a:rPr>
            </a:br>
            <a:endParaRPr lang="en-US" sz="1600" b="1" dirty="0">
              <a:latin typeface="ArialRoundedMT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23300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47" y="1356341"/>
            <a:ext cx="865990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Thomas </a:t>
            </a:r>
            <a:r>
              <a:rPr lang="en-US" sz="1600" dirty="0" err="1"/>
              <a:t>H.Budynzski</a:t>
            </a:r>
            <a:r>
              <a:rPr lang="en-US" sz="1600" dirty="0"/>
              <a:t>, Helen </a:t>
            </a:r>
            <a:r>
              <a:rPr lang="en-US" sz="1600" dirty="0" err="1"/>
              <a:t>Kogan</a:t>
            </a:r>
            <a:r>
              <a:rPr lang="en-US" sz="1600" dirty="0"/>
              <a:t> </a:t>
            </a:r>
            <a:r>
              <a:rPr lang="en-US" sz="1600" dirty="0" err="1"/>
              <a:t>Budynzski</a:t>
            </a:r>
            <a:r>
              <a:rPr lang="en-US" sz="1600" dirty="0"/>
              <a:t>, et al. </a:t>
            </a:r>
            <a:r>
              <a:rPr lang="en-US" sz="1600" i="1" dirty="0"/>
              <a:t>Introduction to Quantitative EEG and </a:t>
            </a:r>
            <a:r>
              <a:rPr lang="en-US" sz="1600" i="1" dirty="0" err="1"/>
              <a:t>Neurofeedback</a:t>
            </a:r>
            <a:r>
              <a:rPr lang="en-US" sz="1600" i="1" dirty="0"/>
              <a:t>:</a:t>
            </a:r>
            <a:r>
              <a:rPr lang="en-US" sz="1600" dirty="0"/>
              <a:t> </a:t>
            </a:r>
            <a:r>
              <a:rPr lang="en-US" sz="1600" i="1" dirty="0"/>
              <a:t>Advanced Theory and Applications.</a:t>
            </a:r>
            <a:r>
              <a:rPr lang="en-US" sz="1600" dirty="0"/>
              <a:t> Elsevier Inc.2008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L. O. H. Z. </a:t>
            </a:r>
            <a:r>
              <a:rPr lang="en-US" sz="1600" dirty="0" err="1"/>
              <a:t>Toresano</a:t>
            </a:r>
            <a:r>
              <a:rPr lang="en-US" sz="1600" dirty="0"/>
              <a:t>, S. K. </a:t>
            </a:r>
            <a:r>
              <a:rPr lang="en-US" sz="1600" dirty="0" err="1"/>
              <a:t>Wijaya</a:t>
            </a:r>
            <a:r>
              <a:rPr lang="en-US" sz="1600" dirty="0"/>
              <a:t>, </a:t>
            </a:r>
            <a:r>
              <a:rPr lang="en-US" sz="1600" dirty="0" err="1"/>
              <a:t>Prawito</a:t>
            </a:r>
            <a:r>
              <a:rPr lang="en-US" sz="1600" dirty="0"/>
              <a:t>, A. </a:t>
            </a:r>
            <a:r>
              <a:rPr lang="en-US" sz="1600" dirty="0" err="1"/>
              <a:t>Sudarmaji</a:t>
            </a:r>
            <a:r>
              <a:rPr lang="en-US" sz="1600" dirty="0"/>
              <a:t>, A. </a:t>
            </a:r>
            <a:r>
              <a:rPr lang="en-US" sz="1600" dirty="0" err="1"/>
              <a:t>Syakura</a:t>
            </a:r>
            <a:r>
              <a:rPr lang="en-US" sz="1600" dirty="0"/>
              <a:t>, and C. </a:t>
            </a:r>
            <a:r>
              <a:rPr lang="en-US" sz="1600" dirty="0" err="1"/>
              <a:t>Badri</a:t>
            </a:r>
            <a:r>
              <a:rPr lang="en-US" sz="1600" dirty="0"/>
              <a:t>, “Data acquisition instrument for EEG based on embedded system,” </a:t>
            </a:r>
            <a:r>
              <a:rPr lang="en-US" sz="1600" i="1" dirty="0"/>
              <a:t>AIP (American Inst. Physics) Conf. Proc. -</a:t>
            </a:r>
            <a:r>
              <a:rPr lang="en-US" sz="1600" dirty="0"/>
              <a:t> </a:t>
            </a:r>
            <a:r>
              <a:rPr lang="en-US" sz="1600" i="1" dirty="0"/>
              <a:t>Biomed. Eng. Recent </a:t>
            </a:r>
            <a:r>
              <a:rPr lang="en-US" sz="1600" i="1" dirty="0" err="1"/>
              <a:t>Prog.Biomater</a:t>
            </a:r>
            <a:r>
              <a:rPr lang="en-US" sz="1600" i="1" dirty="0"/>
              <a:t>. Drugs Dev. Med. </a:t>
            </a:r>
            <a:r>
              <a:rPr lang="en-US" sz="1600" i="1" dirty="0" err="1"/>
              <a:t>Devices</a:t>
            </a:r>
            <a:r>
              <a:rPr lang="en-US" sz="1600" dirty="0" err="1"/>
              <a:t>,vol</a:t>
            </a:r>
            <a:r>
              <a:rPr lang="en-US" sz="1600" dirty="0"/>
              <a:t>. 1817, pp. 40009-1–7, 2017.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Texas Instrument, “Low-Noise , 8-Channel , 24-Bit Analog Front-End for </a:t>
            </a:r>
            <a:r>
              <a:rPr lang="en-US" sz="1600" dirty="0" err="1"/>
              <a:t>Biopotential</a:t>
            </a:r>
            <a:r>
              <a:rPr lang="en-US" sz="1600" dirty="0"/>
              <a:t> Measurements ADS1299,” no. August, 2012.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J. Chen, X. Li, X. </a:t>
            </a:r>
            <a:r>
              <a:rPr lang="en-US" sz="1600" dirty="0" err="1"/>
              <a:t>Mi</a:t>
            </a:r>
            <a:r>
              <a:rPr lang="en-US" sz="1600" dirty="0"/>
              <a:t> and S. Pan, "A high precision EEG acquisition system based on the </a:t>
            </a:r>
            <a:r>
              <a:rPr lang="en-US" sz="1600" dirty="0" err="1"/>
              <a:t>CompactPCI</a:t>
            </a:r>
            <a:r>
              <a:rPr lang="en-US" sz="1600" dirty="0"/>
              <a:t> platform," </a:t>
            </a:r>
            <a:r>
              <a:rPr lang="en-US" sz="1600" i="1" dirty="0"/>
              <a:t>2014 7th International Conference on Biomedical Engineering and Informatics</a:t>
            </a:r>
            <a:r>
              <a:rPr lang="en-US" sz="1600" dirty="0"/>
              <a:t>, Dalian, 2014, pp. 511-516.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M. O'Sullivan </a:t>
            </a:r>
            <a:r>
              <a:rPr lang="en-US" sz="1600" i="1" dirty="0"/>
              <a:t>et al</a:t>
            </a:r>
            <a:r>
              <a:rPr lang="en-US" sz="1600" dirty="0"/>
              <a:t>., "Comparison of electrode technologies for dry and portable EEG acquisition," </a:t>
            </a:r>
            <a:r>
              <a:rPr lang="en-US" sz="1600" i="1" dirty="0"/>
              <a:t>2017 7th IEEE International Workshop on Advances in Sensors and Interfaces (IWASI)</a:t>
            </a:r>
            <a:r>
              <a:rPr lang="en-US" sz="1600" dirty="0"/>
              <a:t>, </a:t>
            </a:r>
            <a:r>
              <a:rPr lang="en-US" sz="1600" dirty="0" err="1"/>
              <a:t>Vieste</a:t>
            </a:r>
            <a:r>
              <a:rPr lang="en-US" sz="1600" dirty="0"/>
              <a:t>, 2017, pp. 15-20.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/>
              <a:t>R. </a:t>
            </a:r>
            <a:r>
              <a:rPr lang="en-US" sz="1600" dirty="0" err="1"/>
              <a:t>Arif</a:t>
            </a:r>
            <a:r>
              <a:rPr lang="en-US" sz="1600" dirty="0"/>
              <a:t>, S. K. </a:t>
            </a:r>
            <a:r>
              <a:rPr lang="en-US" sz="1600" dirty="0" err="1"/>
              <a:t>Wijaya</a:t>
            </a:r>
            <a:r>
              <a:rPr lang="en-US" sz="1600" dirty="0"/>
              <a:t>, </a:t>
            </a:r>
            <a:r>
              <a:rPr lang="en-US" sz="1600" dirty="0" err="1"/>
              <a:t>Prawito</a:t>
            </a:r>
            <a:r>
              <a:rPr lang="en-US" sz="1600" dirty="0"/>
              <a:t> and H. S. </a:t>
            </a:r>
            <a:r>
              <a:rPr lang="en-US" sz="1600" dirty="0" err="1"/>
              <a:t>Gani</a:t>
            </a:r>
            <a:r>
              <a:rPr lang="en-US" sz="1600" dirty="0"/>
              <a:t>, "Design of EEG data acquisition system based on Raspberry Pi 3 for acute ischemic stroke identification," </a:t>
            </a:r>
            <a:r>
              <a:rPr lang="en-US" sz="1600" i="1" dirty="0"/>
              <a:t>2018 International Conference on Signals and Systems (</a:t>
            </a:r>
            <a:r>
              <a:rPr lang="en-US" sz="1600" i="1" dirty="0" err="1"/>
              <a:t>ICSigSys</a:t>
            </a:r>
            <a:r>
              <a:rPr lang="en-US" sz="1600" i="1" dirty="0"/>
              <a:t>)</a:t>
            </a:r>
            <a:r>
              <a:rPr lang="en-US" sz="1600" dirty="0"/>
              <a:t>, Bali, 2018, pp. 271-275.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Referensi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i="1" dirty="0">
                <a:solidFill>
                  <a:srgbClr val="153B63"/>
                </a:solidFill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413" y="1810916"/>
            <a:ext cx="8179174" cy="4786435"/>
          </a:xfrm>
        </p:spPr>
        <p:txBody>
          <a:bodyPr numCol="2">
            <a:normAutofit/>
          </a:bodyPr>
          <a:lstStyle/>
          <a:p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Pendahuluan</a:t>
            </a:r>
            <a:endParaRPr lang="en-US" sz="1800" b="1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Latar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Belakang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Tujuan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Ruang</a:t>
            </a:r>
            <a:r>
              <a:rPr lang="en-US" sz="1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Lingkup</a:t>
            </a:r>
            <a:r>
              <a:rPr lang="en-US" sz="1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800" b="1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Kebaruan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Batasan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Desain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Tinjauan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Pustaka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Metodologi</a:t>
            </a:r>
            <a:r>
              <a:rPr lang="en-US" sz="1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800" b="1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800" b="1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Desain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Waktu</a:t>
            </a:r>
            <a:r>
              <a:rPr lang="en-ID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ID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tempat</a:t>
            </a:r>
            <a:r>
              <a:rPr lang="en-ID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lvl="1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Metode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Pengambilan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Data</a:t>
            </a:r>
          </a:p>
          <a:p>
            <a:pPr lvl="1"/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Metode</a:t>
            </a:r>
            <a:r>
              <a:rPr lang="en-ID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1600" dirty="0" err="1">
                <a:solidFill>
                  <a:srgbClr val="153B63"/>
                </a:solidFill>
                <a:latin typeface="ArialRoundedMT" pitchFamily="2" charset="0"/>
              </a:rPr>
              <a:t>Pengolahan</a:t>
            </a:r>
            <a:r>
              <a:rPr lang="en-ID" sz="1600" dirty="0">
                <a:solidFill>
                  <a:srgbClr val="153B63"/>
                </a:solidFill>
                <a:latin typeface="ArialRoundedMT" pitchFamily="2" charset="0"/>
              </a:rPr>
              <a:t> Data</a:t>
            </a: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47" y="1988840"/>
            <a:ext cx="86599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Convolutional Neural Network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model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matematis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jaringan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syaraf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tiruan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terkonvolusi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Citra Hyperspectral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citra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gambar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memiliki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jumlah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layer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tertentu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Arial Rounded MT Bold" pitchFamily="34" charset="0"/>
              <a:cs typeface="Helvetica" panose="020B0604020202020204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Model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dapat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variasikan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beberapa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jumlah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lapisan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(layer)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lalu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konvolusikan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pada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jumlah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area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piksel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tertentu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10 Layer, 128x128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piksel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30 Layer, 256x256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piksel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 50 Layer, 512x512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piksel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  <a:cs typeface="Helvetica" panose="020B0604020202020204" pitchFamily="34" charset="0"/>
              </a:rPr>
              <a:t>.</a:t>
            </a:r>
            <a:endParaRPr lang="id-ID" sz="2400" b="1" dirty="0">
              <a:solidFill>
                <a:srgbClr val="002060"/>
              </a:solidFill>
              <a:latin typeface="Arial Rounded MT Bold" pitchFamily="34" charset="0"/>
              <a:cs typeface="Helvetica" panose="020B0604020202020204" pitchFamily="34" charset="0"/>
            </a:endParaRPr>
          </a:p>
          <a:p>
            <a:pPr algn="just"/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algn="just"/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Pendahuluan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Latar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Belakang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Pendahuluan</a:t>
            </a:r>
            <a:endParaRPr lang="en-US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lvl="1" indent="0" algn="ctr">
              <a:buNone/>
            </a:pPr>
            <a:endParaRPr lang="en-US" sz="1600" b="1" dirty="0">
              <a:solidFill>
                <a:srgbClr val="153B63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2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Tujuan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3789040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457200"/>
            <a:r>
              <a:rPr lang="en-US" sz="1600" b="1" dirty="0" err="1">
                <a:solidFill>
                  <a:srgbClr val="153B63"/>
                </a:solidFill>
                <a:latin typeface="ArialRoundedMT" pitchFamily="2" charset="0"/>
              </a:rPr>
              <a:t>Sasaran</a:t>
            </a:r>
            <a:endParaRPr lang="en-US" sz="1600" b="1" dirty="0">
              <a:solidFill>
                <a:srgbClr val="153B63"/>
              </a:solidFill>
              <a:latin typeface="ArialRoundedMT" pitchFamily="2" charset="0"/>
            </a:endParaRPr>
          </a:p>
          <a:p>
            <a:pPr marL="0" lvl="1" algn="ctr" defTabSz="457200"/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Performa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dibawah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100ms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dengan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satu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buah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GPU NVIDIA Tesla P100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akurasi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prediksi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diatas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95%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dengan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menggunakan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400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gambar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training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100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gambar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tes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01640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ctr" defTabSz="457200"/>
            <a:r>
              <a:rPr lang="en-US" b="1" dirty="0">
                <a:solidFill>
                  <a:srgbClr val="153B63"/>
                </a:solidFill>
                <a:latin typeface="ArialRoundedMT" pitchFamily="2" charset="0"/>
              </a:rPr>
              <a:t>Model Convolutional Neural Network</a:t>
            </a:r>
          </a:p>
          <a:p>
            <a:pPr marL="0" lvl="1" algn="ctr" defTabSz="457200"/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dengan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prediksi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paling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tepat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kinerja</a:t>
            </a:r>
            <a:r>
              <a:rPr lang="en-US" sz="16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600" dirty="0" err="1">
                <a:solidFill>
                  <a:srgbClr val="153B63"/>
                </a:solidFill>
                <a:latin typeface="ArialRoundedMT" pitchFamily="2" charset="0"/>
              </a:rPr>
              <a:t>terbaik</a:t>
            </a:r>
            <a:endParaRPr lang="en-US" sz="1600" i="1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9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5"/>
            <a:ext cx="7886700" cy="4351338"/>
          </a:xfrm>
        </p:spPr>
        <p:txBody>
          <a:bodyPr numCol="1">
            <a:noAutofit/>
          </a:bodyPr>
          <a:lstStyle/>
          <a:p>
            <a:pPr marL="0" lvl="1" indent="0" algn="ctr">
              <a:buNone/>
            </a:pPr>
            <a:endParaRPr lang="en-US" sz="2800" b="1" dirty="0">
              <a:solidFill>
                <a:srgbClr val="153B63"/>
              </a:solidFill>
              <a:latin typeface="ArialRoundedMT" pitchFamily="2" charset="0"/>
            </a:endParaRPr>
          </a:p>
          <a:p>
            <a:pPr marL="457200" lvl="1" indent="-457200" algn="just"/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Model Convolutional Neural Network</a:t>
            </a:r>
          </a:p>
          <a:p>
            <a:pPr marL="457200" lvl="1" indent="-457200" algn="just"/>
            <a:r>
              <a:rPr lang="en-ID" sz="2800" b="1" dirty="0" err="1">
                <a:solidFill>
                  <a:srgbClr val="153B63"/>
                </a:solidFill>
                <a:latin typeface="ArialRoundedMT" pitchFamily="2" charset="0"/>
              </a:rPr>
              <a:t>Sampai</a:t>
            </a:r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 50 Layer </a:t>
            </a:r>
            <a:r>
              <a:rPr lang="en-ID" sz="2800" b="1" dirty="0" err="1">
                <a:solidFill>
                  <a:srgbClr val="153B63"/>
                </a:solidFill>
                <a:latin typeface="ArialRoundedMT" pitchFamily="2" charset="0"/>
              </a:rPr>
              <a:t>dengan</a:t>
            </a:r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2800" b="1" dirty="0" err="1">
                <a:solidFill>
                  <a:srgbClr val="153B63"/>
                </a:solidFill>
                <a:latin typeface="ArialRoundedMT" pitchFamily="2" charset="0"/>
              </a:rPr>
              <a:t>pemrosesan</a:t>
            </a:r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2800" b="1" dirty="0" err="1">
                <a:solidFill>
                  <a:srgbClr val="153B63"/>
                </a:solidFill>
                <a:latin typeface="ArialRoundedMT" pitchFamily="2" charset="0"/>
              </a:rPr>
              <a:t>menggunakan</a:t>
            </a:r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 GPU NVIDIA Tesla P100</a:t>
            </a:r>
          </a:p>
          <a:p>
            <a:pPr marL="457200" lvl="1" indent="-457200" algn="just"/>
            <a:r>
              <a:rPr lang="en-ID" sz="2800" b="1" dirty="0" err="1">
                <a:solidFill>
                  <a:srgbClr val="153B63"/>
                </a:solidFill>
                <a:latin typeface="ArialRoundedMT" pitchFamily="2" charset="0"/>
              </a:rPr>
              <a:t>Memodifikasi</a:t>
            </a:r>
            <a:r>
              <a:rPr lang="en-ID" sz="2800" b="1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ID" sz="2800" b="1" i="1" dirty="0">
                <a:solidFill>
                  <a:srgbClr val="153B63"/>
                </a:solidFill>
                <a:latin typeface="ArialRoundedMT" pitchFamily="2" charset="0"/>
              </a:rPr>
              <a:t>Hyperparameters</a:t>
            </a:r>
            <a:endParaRPr lang="en-ID" sz="2800" b="1" dirty="0">
              <a:solidFill>
                <a:srgbClr val="153B63"/>
              </a:solidFill>
              <a:latin typeface="ArialRoundedMT" pitchFamily="2" charset="0"/>
            </a:endParaRPr>
          </a:p>
          <a:p>
            <a:pPr marL="457200" lvl="1" indent="-457200" algn="just"/>
            <a:endParaRPr lang="en-US" sz="2800" b="1" i="1" dirty="0">
              <a:solidFill>
                <a:srgbClr val="153B63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300" b="1" dirty="0">
              <a:solidFill>
                <a:srgbClr val="FF0000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300" b="1" dirty="0">
              <a:solidFill>
                <a:srgbClr val="FF0000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300" dirty="0">
              <a:solidFill>
                <a:srgbClr val="FF0000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300" dirty="0">
              <a:solidFill>
                <a:srgbClr val="FF0000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300" dirty="0">
              <a:solidFill>
                <a:srgbClr val="FF0000"/>
              </a:solidFill>
              <a:latin typeface="ArialRoundedMT" pitchFamily="2" charset="0"/>
            </a:endParaRPr>
          </a:p>
          <a:p>
            <a:pPr marL="0" lvl="1" indent="0" algn="just">
              <a:buNone/>
            </a:pPr>
            <a:endParaRPr lang="en-US" sz="16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165" y="956231"/>
            <a:ext cx="423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Kebaruan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7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5"/>
            <a:ext cx="7886700" cy="4351338"/>
          </a:xfrm>
        </p:spPr>
        <p:txBody>
          <a:bodyPr numCol="1">
            <a:noAutofit/>
          </a:bodyPr>
          <a:lstStyle/>
          <a:p>
            <a:pPr marL="0" lvl="1" indent="0" algn="just">
              <a:buNone/>
            </a:pPr>
            <a:endParaRPr lang="en-US" sz="1300" dirty="0">
              <a:solidFill>
                <a:srgbClr val="FF0000"/>
              </a:solidFill>
              <a:latin typeface="ArialRoundedMT" pitchFamily="2" charset="0"/>
            </a:endParaRPr>
          </a:p>
          <a:p>
            <a:pPr lvl="0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GPU yang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hanya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sampai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satu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buah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NVIDIA Tesla P100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memory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sampa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16 GB.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Spektrum hyperspectral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berkisar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pada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650nm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sampai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950nm.</a:t>
            </a:r>
          </a:p>
          <a:p>
            <a:pPr lvl="0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Layer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maksimum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dibatasi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sampai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50 layer.</a:t>
            </a:r>
          </a:p>
          <a:p>
            <a:pPr lvl="0"/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165" y="956231"/>
            <a:ext cx="423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Batasan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9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165" y="956231"/>
            <a:ext cx="423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Desain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Penelitian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88"/>
          <a:stretch/>
        </p:blipFill>
        <p:spPr>
          <a:xfrm>
            <a:off x="1100673" y="2312573"/>
            <a:ext cx="6942654" cy="111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D004C-FEEC-43B5-B536-9B707B37E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1"/>
          <a:stretch/>
        </p:blipFill>
        <p:spPr>
          <a:xfrm>
            <a:off x="1115191" y="3388688"/>
            <a:ext cx="6942654" cy="20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5120" y="1752469"/>
            <a:ext cx="609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srgbClr val="153B63"/>
              </a:solidFill>
              <a:latin typeface="ArialRoundedMT" pitchFamily="2" charset="0"/>
            </a:endParaRPr>
          </a:p>
          <a:p>
            <a:pPr algn="ctr" defTabSz="457200"/>
            <a:r>
              <a:rPr lang="en-US" b="1" i="1" dirty="0">
                <a:solidFill>
                  <a:srgbClr val="153B63"/>
                </a:solidFill>
                <a:latin typeface="ArialRoundedMT" pitchFamily="2" charset="0"/>
              </a:rPr>
              <a:t>Hardware</a:t>
            </a:r>
          </a:p>
          <a:p>
            <a:pPr algn="ctr" defTabSz="457200"/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1x NVIDIA Tesla P100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kamera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Specim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FX10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1900" y="4546600"/>
            <a:ext cx="668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b="1" dirty="0">
              <a:solidFill>
                <a:srgbClr val="153B63"/>
              </a:solidFill>
              <a:latin typeface="ArialRoundedMT" pitchFamily="2" charset="0"/>
            </a:endParaRPr>
          </a:p>
          <a:p>
            <a:pPr algn="ctr" defTabSz="457200"/>
            <a:r>
              <a:rPr lang="en-US" b="1" i="1" dirty="0">
                <a:solidFill>
                  <a:srgbClr val="153B63"/>
                </a:solidFill>
                <a:latin typeface="ArialRoundedMT" pitchFamily="2" charset="0"/>
              </a:rPr>
              <a:t>Software</a:t>
            </a:r>
          </a:p>
          <a:p>
            <a:pPr algn="ctr" defTabSz="457200"/>
            <a:r>
              <a:rPr lang="en-US" sz="1400" i="1" dirty="0">
                <a:solidFill>
                  <a:srgbClr val="153B63"/>
                </a:solidFill>
                <a:latin typeface="ArialRoundedMT" pitchFamily="2" charset="0"/>
              </a:rPr>
              <a:t>Neural Network, Image Processing </a:t>
            </a:r>
            <a:r>
              <a:rPr lang="en-US" sz="1400" i="1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400" i="1" dirty="0">
                <a:solidFill>
                  <a:srgbClr val="153B63"/>
                </a:solidFill>
                <a:latin typeface="ArialRoundedMT" pitchFamily="2" charset="0"/>
              </a:rPr>
              <a:t> lain-lain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4572000" y="2614243"/>
            <a:ext cx="0" cy="1932357"/>
          </a:xfrm>
          <a:prstGeom prst="straightConnector1">
            <a:avLst/>
          </a:prstGeom>
          <a:ln>
            <a:solidFill>
              <a:srgbClr val="153B63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3946" y="3287370"/>
            <a:ext cx="378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Protokol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Komunikasi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,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Definisi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Fungsi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,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dan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1400" dirty="0" err="1">
                <a:solidFill>
                  <a:srgbClr val="153B63"/>
                </a:solidFill>
                <a:latin typeface="ArialRoundedMT" pitchFamily="2" charset="0"/>
              </a:rPr>
              <a:t>Integrasi</a:t>
            </a:r>
            <a:r>
              <a:rPr lang="en-US" sz="1400" dirty="0">
                <a:solidFill>
                  <a:srgbClr val="153B63"/>
                </a:solidFill>
                <a:latin typeface="ArialRoundedMT" pitchFamily="2" charset="0"/>
              </a:rPr>
              <a:t> Python/C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6165" y="956231"/>
            <a:ext cx="4239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Tinjauan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Pustaka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97450" y="956231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Tinjauan</a:t>
            </a:r>
            <a:r>
              <a:rPr lang="en-US" sz="2000" dirty="0">
                <a:solidFill>
                  <a:srgbClr val="153B63"/>
                </a:solidFill>
                <a:latin typeface="ArialRoundedMT" pitchFamily="2" charset="0"/>
              </a:rPr>
              <a:t> </a:t>
            </a:r>
            <a:r>
              <a:rPr lang="en-US" sz="2000" dirty="0" err="1">
                <a:solidFill>
                  <a:srgbClr val="153B63"/>
                </a:solidFill>
                <a:latin typeface="ArialRoundedMT" pitchFamily="2" charset="0"/>
              </a:rPr>
              <a:t>Pustaka</a:t>
            </a:r>
            <a:endParaRPr lang="en-US" sz="20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8300" y="1356341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US" dirty="0">
              <a:solidFill>
                <a:srgbClr val="153B63"/>
              </a:solidFill>
              <a:latin typeface="ArialRoundedMT" pitchFamily="2" charset="0"/>
            </a:endParaRPr>
          </a:p>
          <a:p>
            <a:pPr algn="ctr" defTabSz="457200"/>
            <a:r>
              <a:rPr lang="en-US" b="1" i="1" dirty="0">
                <a:solidFill>
                  <a:srgbClr val="153B63"/>
                </a:solidFill>
                <a:latin typeface="ArialRoundedMT" pitchFamily="2" charset="0"/>
              </a:rPr>
              <a:t>Hardware</a:t>
            </a:r>
          </a:p>
          <a:p>
            <a:pPr algn="ctr" defTabSz="457200"/>
            <a:r>
              <a:rPr lang="en-US" sz="1400" i="1" dirty="0" err="1">
                <a:solidFill>
                  <a:srgbClr val="153B63"/>
                </a:solidFill>
                <a:latin typeface="ArialRoundedMT" pitchFamily="2" charset="0"/>
              </a:rPr>
              <a:t>Specim</a:t>
            </a:r>
            <a:r>
              <a:rPr lang="en-US" sz="1400" i="1" dirty="0">
                <a:solidFill>
                  <a:srgbClr val="153B63"/>
                </a:solidFill>
                <a:latin typeface="ArialRoundedMT" pitchFamily="2" charset="0"/>
              </a:rPr>
              <a:t> FX10</a:t>
            </a:r>
            <a:endParaRPr lang="en-US" sz="14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6293" y="2385893"/>
            <a:ext cx="4044950" cy="3268663"/>
          </a:xfrm>
        </p:spPr>
        <p:txBody>
          <a:bodyPr numCol="1">
            <a:noAutofit/>
          </a:bodyPr>
          <a:lstStyle/>
          <a:p>
            <a:pPr marL="0" lvl="1" indent="0">
              <a:buNone/>
            </a:pPr>
            <a:r>
              <a:rPr lang="en-US" sz="1800" b="1" dirty="0">
                <a:solidFill>
                  <a:srgbClr val="153B63"/>
                </a:solidFill>
                <a:latin typeface="ArialRoundedMT" pitchFamily="2" charset="0"/>
              </a:rPr>
              <a:t>Specification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Spectral Range 400-1000 nm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Spectral Bands 224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Spectral FWHM 5.5 nm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Spatial Sampling 1024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Frame Rate 330 FPS full frame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9900 FPS with 1 band selected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FOV 38 ̊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F-number F/1.7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Camera SNR (Peak) 600:1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Camera Interface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CameraLink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GigE Vision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Dimensions 150 x 85 x 71 mm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Weight 1.26 kg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Integrated shutter and order blocking filter</a:t>
            </a:r>
            <a:br>
              <a:rPr lang="en-US" dirty="0"/>
            </a:br>
            <a:endParaRPr lang="en-US" sz="1200" dirty="0">
              <a:solidFill>
                <a:srgbClr val="153B63"/>
              </a:solidFill>
              <a:latin typeface="ArialRoundedMT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Ruang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Lingkup</a:t>
            </a:r>
            <a:r>
              <a:rPr lang="en-US" sz="4000" dirty="0">
                <a:solidFill>
                  <a:srgbClr val="153B63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solidFill>
                  <a:srgbClr val="153B63"/>
                </a:solidFill>
                <a:latin typeface="Arial Rounded MT Bold" panose="020F0704030504030204" pitchFamily="34" charset="0"/>
              </a:rPr>
              <a:t>Penelitian</a:t>
            </a:r>
            <a:endParaRPr lang="en-US" sz="4000" dirty="0">
              <a:solidFill>
                <a:srgbClr val="153B6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2D904-E174-4403-9351-3EF17F28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2" y="2424352"/>
            <a:ext cx="3662477" cy="25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774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Arial Rounded MT Bold</vt:lpstr>
      <vt:lpstr>Arial Unicode MS</vt:lpstr>
      <vt:lpstr>ArialRoundedMT</vt:lpstr>
      <vt:lpstr>Calibri</vt:lpstr>
      <vt:lpstr>Calibri Light</vt:lpstr>
      <vt:lpstr>Helvetica</vt:lpstr>
      <vt:lpstr>1_Office Theme</vt:lpstr>
      <vt:lpstr>APLIKASI CONVOLUTIONAL NEURAL NETWORK UNTUK MEMPREDIKSI KELAINAN DAUN BAYAM PADA CITRA VNIR</vt:lpstr>
      <vt:lpstr>Outline</vt:lpstr>
      <vt:lpstr>Pendahuluan</vt:lpstr>
      <vt:lpstr>Pendahuluan</vt:lpstr>
      <vt:lpstr>Ruang Lingkup Penelitian</vt:lpstr>
      <vt:lpstr>Ruang Lingkup Penelitian</vt:lpstr>
      <vt:lpstr>Ruang Lingkup Penelitian</vt:lpstr>
      <vt:lpstr>Ruang Lingkup Penelitian</vt:lpstr>
      <vt:lpstr>Ruang Lingkup Penelitian</vt:lpstr>
      <vt:lpstr>Ruang Lingkup Penelitian</vt:lpstr>
      <vt:lpstr>Metodologi Penelitian</vt:lpstr>
      <vt:lpstr>Metodologi Penelitian</vt:lpstr>
      <vt:lpstr>Metodologi Penelitian</vt:lpstr>
      <vt:lpstr>Metodologi Penelitian</vt:lpstr>
      <vt:lpstr>Acknowledgements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AKUSISI DATA ELEKTROENSEFALOGRAFI (EEG) BERBASIS RASPBERRY PI3 MODEL B</dc:title>
  <dc:creator>Windows User</dc:creator>
  <cp:lastModifiedBy>Eufrat Tsaqib Qasthari</cp:lastModifiedBy>
  <cp:revision>97</cp:revision>
  <dcterms:created xsi:type="dcterms:W3CDTF">2018-09-27T08:31:12Z</dcterms:created>
  <dcterms:modified xsi:type="dcterms:W3CDTF">2018-11-01T05:21:58Z</dcterms:modified>
</cp:coreProperties>
</file>