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Jelaskan rancangan eksperimen yang dilakukan untuk menguji kinerja sistem yang diusulkan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Jelaskan preparasi sample (jika ada)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Jelaskan data pembanding (jika ada)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Jelaskan variasi data yang dilakukan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merupakan jumlah sampel,  merupakan nilai prediksi,  merupakan nilai referensi, dan  merupakan nilai rata-rata.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1937983" y="271401"/>
            <a:ext cx="10110386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1956955" y="1714660"/>
            <a:ext cx="10110386" cy="4761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158" y="130340"/>
            <a:ext cx="1025618" cy="135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02" y="6508218"/>
            <a:ext cx="1658886" cy="28495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>
            <a:off x="1937983" y="6550924"/>
            <a:ext cx="3382777" cy="238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320760" y="6550924"/>
            <a:ext cx="3382777" cy="2388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703537" y="6550924"/>
            <a:ext cx="3382777" cy="238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1" name="Google Shape;10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2" name="Google Shape;1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2" name="Google Shape;1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3" name="Google Shape;1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2" name="Google Shape;12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3" name="Google Shape;1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9" name="Google Shape;129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0" lang="en-US" sz="7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0" lang="en-US" sz="7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5" name="Google Shape;13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5" name="Google Shape;14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4" name="Google Shape;154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5" name="Google Shape;155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6" name="Google Shape;156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idx="12" type="sldNum"/>
          </p:nvPr>
        </p:nvSpPr>
        <p:spPr>
          <a:xfrm>
            <a:off x="10729455" y="5936187"/>
            <a:ext cx="11541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0" name="Google Shape;16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1" name="Google Shape;1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6" name="Google Shape;166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8" name="Google Shape;168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12" type="sldNum"/>
          </p:nvPr>
        </p:nvSpPr>
        <p:spPr>
          <a:xfrm>
            <a:off x="10729455" y="5936187"/>
            <a:ext cx="11541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8" name="Google Shape;1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79" name="Google Shape;1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2" type="sldNum"/>
          </p:nvPr>
        </p:nvSpPr>
        <p:spPr>
          <a:xfrm>
            <a:off x="10729455" y="5936187"/>
            <a:ext cx="11541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2062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8981089" y="2590078"/>
            <a:ext cx="1014833" cy="1660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ctrTitle"/>
          </p:nvPr>
        </p:nvSpPr>
        <p:spPr>
          <a:xfrm>
            <a:off x="680322" y="2590078"/>
            <a:ext cx="8144134" cy="166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680322" y="5493425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>
            <a:off x="9995922" y="2590078"/>
            <a:ext cx="1014833" cy="1660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1014337" y="2590078"/>
            <a:ext cx="1014833" cy="1660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7578" y="308863"/>
            <a:ext cx="1611519" cy="213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82340" y="6087196"/>
            <a:ext cx="3050006" cy="52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4" name="Google Shape;3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gradFill>
            <a:gsLst>
              <a:gs pos="0">
                <a:srgbClr val="474C74"/>
              </a:gs>
              <a:gs pos="50000">
                <a:srgbClr val="001E64"/>
              </a:gs>
              <a:gs pos="100000">
                <a:srgbClr val="00185C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-1" y="6619164"/>
            <a:ext cx="12188820" cy="23883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2" name="Google Shape;4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3" name="Google Shape;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10729455" y="5936187"/>
            <a:ext cx="11541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3" name="Google Shape;5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4" name="Google Shape;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10729455" y="5936187"/>
            <a:ext cx="11541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937983" y="271401"/>
            <a:ext cx="10110386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7" name="Google Shape;6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158" y="130340"/>
            <a:ext cx="1025618" cy="135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02" y="6508218"/>
            <a:ext cx="1658886" cy="2849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1937983" y="6550924"/>
            <a:ext cx="3382777" cy="238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320760" y="6550924"/>
            <a:ext cx="3382777" cy="2388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8703537" y="6550924"/>
            <a:ext cx="3382777" cy="238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3" name="Google Shape;7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10729455" y="5936187"/>
            <a:ext cx="11541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9" name="Google Shape;7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0" name="Google Shape;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2" type="sldNum"/>
          </p:nvPr>
        </p:nvSpPr>
        <p:spPr>
          <a:xfrm>
            <a:off x="10729455" y="5936187"/>
            <a:ext cx="11541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0" name="Google Shape;9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1" name="Google Shape;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10729455" y="5936187"/>
            <a:ext cx="11541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  <a:defRPr b="0" i="0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729455" y="5936187"/>
            <a:ext cx="11541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1937983" y="271401"/>
            <a:ext cx="10110386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Blok Diagram Pengolahan Citra</a:t>
            </a: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49030"/>
            <a:ext cx="7000471" cy="3996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196095"/>
            <a:ext cx="6835578" cy="390214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2358004" y="1748919"/>
            <a:ext cx="12954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SVM/ANN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8371351" y="1748919"/>
            <a:ext cx="12954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1937983" y="271401"/>
            <a:ext cx="10110386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Segmentasi Gambar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172979" y="3083440"/>
            <a:ext cx="1818167" cy="6911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Citra Daun Bisbul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Terkoreksi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3080983" y="1910315"/>
            <a:ext cx="1818167" cy="6911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Watershed Segmentation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5186916" y="1910315"/>
            <a:ext cx="1818167" cy="6911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Averaging</a:t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7516133" y="3072806"/>
            <a:ext cx="1818167" cy="6911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3080982" y="3083441"/>
            <a:ext cx="1818167" cy="6911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Max Spectral Segmentation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3080981" y="4120116"/>
            <a:ext cx="1818167" cy="691117"/>
          </a:xfrm>
          <a:prstGeom prst="rect">
            <a:avLst/>
          </a:prstGeom>
          <a:gradFill>
            <a:gsLst>
              <a:gs pos="0">
                <a:srgbClr val="FAE4D7"/>
              </a:gs>
              <a:gs pos="100000">
                <a:srgbClr val="F7C19F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DNN Segmentation</a:t>
            </a:r>
            <a:endParaRPr/>
          </a:p>
        </p:txBody>
      </p:sp>
      <p:cxnSp>
        <p:nvCxnSpPr>
          <p:cNvPr id="215" name="Google Shape;215;p20"/>
          <p:cNvCxnSpPr>
            <a:stCxn id="210" idx="3"/>
            <a:endCxn id="211" idx="1"/>
          </p:cNvCxnSpPr>
          <p:nvPr/>
        </p:nvCxnSpPr>
        <p:spPr>
          <a:xfrm>
            <a:off x="4899150" y="2255874"/>
            <a:ext cx="287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20"/>
          <p:cNvCxnSpPr>
            <a:stCxn id="213" idx="3"/>
            <a:endCxn id="212" idx="1"/>
          </p:cNvCxnSpPr>
          <p:nvPr/>
        </p:nvCxnSpPr>
        <p:spPr>
          <a:xfrm flipH="1" rot="10800000">
            <a:off x="4899149" y="3418500"/>
            <a:ext cx="2616900" cy="1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p20"/>
          <p:cNvCxnSpPr>
            <a:stCxn id="214" idx="3"/>
            <a:endCxn id="212" idx="1"/>
          </p:cNvCxnSpPr>
          <p:nvPr/>
        </p:nvCxnSpPr>
        <p:spPr>
          <a:xfrm flipH="1" rot="10800000">
            <a:off x="4899148" y="3418375"/>
            <a:ext cx="2616900" cy="1047300"/>
          </a:xfrm>
          <a:prstGeom prst="bentConnector3">
            <a:avLst>
              <a:gd fmla="val 9022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p20"/>
          <p:cNvCxnSpPr>
            <a:stCxn id="211" idx="3"/>
            <a:endCxn id="212" idx="1"/>
          </p:cNvCxnSpPr>
          <p:nvPr/>
        </p:nvCxnSpPr>
        <p:spPr>
          <a:xfrm>
            <a:off x="7005083" y="2255874"/>
            <a:ext cx="510900" cy="11625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20"/>
          <p:cNvCxnSpPr>
            <a:stCxn id="209" idx="3"/>
            <a:endCxn id="213" idx="1"/>
          </p:cNvCxnSpPr>
          <p:nvPr/>
        </p:nvCxnSpPr>
        <p:spPr>
          <a:xfrm>
            <a:off x="1991146" y="3428999"/>
            <a:ext cx="1089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20"/>
          <p:cNvCxnSpPr>
            <a:stCxn id="209" idx="3"/>
            <a:endCxn id="210" idx="1"/>
          </p:cNvCxnSpPr>
          <p:nvPr/>
        </p:nvCxnSpPr>
        <p:spPr>
          <a:xfrm flipH="1" rot="10800000">
            <a:off x="1991146" y="2255999"/>
            <a:ext cx="1089900" cy="117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p20"/>
          <p:cNvCxnSpPr>
            <a:stCxn id="209" idx="3"/>
            <a:endCxn id="214" idx="1"/>
          </p:cNvCxnSpPr>
          <p:nvPr/>
        </p:nvCxnSpPr>
        <p:spPr>
          <a:xfrm>
            <a:off x="1991146" y="3428999"/>
            <a:ext cx="1089900" cy="103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20"/>
          <p:cNvSpPr txBox="1"/>
          <p:nvPr/>
        </p:nvSpPr>
        <p:spPr>
          <a:xfrm>
            <a:off x="10036736" y="2451403"/>
            <a:ext cx="14034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Daun Bisbul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10036736" y="3240276"/>
            <a:ext cx="14034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Daun Lain</a:t>
            </a:r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10036736" y="4022572"/>
            <a:ext cx="14034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Teflon</a:t>
            </a:r>
            <a:endParaRPr/>
          </a:p>
        </p:txBody>
      </p:sp>
      <p:cxnSp>
        <p:nvCxnSpPr>
          <p:cNvPr id="225" name="Google Shape;225;p20"/>
          <p:cNvCxnSpPr>
            <a:stCxn id="212" idx="3"/>
            <a:endCxn id="222" idx="1"/>
          </p:cNvCxnSpPr>
          <p:nvPr/>
        </p:nvCxnSpPr>
        <p:spPr>
          <a:xfrm flipH="1" rot="10800000">
            <a:off x="9334300" y="2635965"/>
            <a:ext cx="702300" cy="78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" name="Google Shape;226;p20"/>
          <p:cNvCxnSpPr>
            <a:stCxn id="212" idx="3"/>
            <a:endCxn id="224" idx="1"/>
          </p:cNvCxnSpPr>
          <p:nvPr/>
        </p:nvCxnSpPr>
        <p:spPr>
          <a:xfrm>
            <a:off x="9334300" y="3418365"/>
            <a:ext cx="702300" cy="78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p20"/>
          <p:cNvCxnSpPr>
            <a:stCxn id="212" idx="3"/>
            <a:endCxn id="223" idx="1"/>
          </p:cNvCxnSpPr>
          <p:nvPr/>
        </p:nvCxnSpPr>
        <p:spPr>
          <a:xfrm>
            <a:off x="9334300" y="3418365"/>
            <a:ext cx="702300" cy="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" name="Google Shape;228;p20"/>
          <p:cNvSpPr/>
          <p:nvPr/>
        </p:nvSpPr>
        <p:spPr>
          <a:xfrm>
            <a:off x="3080981" y="5270204"/>
            <a:ext cx="1818167" cy="6911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SAE (Stacked Auto Encoder)</a:t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1073199" y="5270204"/>
            <a:ext cx="1818167" cy="6911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 Dense Layer</a:t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5088763" y="5270203"/>
            <a:ext cx="1818167" cy="6911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/>
          </a:p>
        </p:txBody>
      </p:sp>
      <p:cxnSp>
        <p:nvCxnSpPr>
          <p:cNvPr id="231" name="Google Shape;231;p20"/>
          <p:cNvCxnSpPr>
            <a:stCxn id="214" idx="2"/>
            <a:endCxn id="229" idx="0"/>
          </p:cNvCxnSpPr>
          <p:nvPr/>
        </p:nvCxnSpPr>
        <p:spPr>
          <a:xfrm rot="5400000">
            <a:off x="2756615" y="4036783"/>
            <a:ext cx="459000" cy="200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20"/>
          <p:cNvCxnSpPr>
            <a:stCxn id="214" idx="2"/>
          </p:cNvCxnSpPr>
          <p:nvPr/>
        </p:nvCxnSpPr>
        <p:spPr>
          <a:xfrm flipH="1" rot="-5400000">
            <a:off x="3760865" y="5040433"/>
            <a:ext cx="459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p20"/>
          <p:cNvCxnSpPr>
            <a:stCxn id="214" idx="2"/>
            <a:endCxn id="230" idx="0"/>
          </p:cNvCxnSpPr>
          <p:nvPr/>
        </p:nvCxnSpPr>
        <p:spPr>
          <a:xfrm flipH="1" rot="-5400000">
            <a:off x="4764515" y="4036783"/>
            <a:ext cx="459000" cy="200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1937983" y="271401"/>
            <a:ext cx="10110386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Prediksi Kandungan</a:t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172980" y="2955849"/>
            <a:ext cx="1258874" cy="94629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Bisbul Spectral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6347241" y="2578048"/>
            <a:ext cx="1818167" cy="691117"/>
          </a:xfrm>
          <a:prstGeom prst="rect">
            <a:avLst/>
          </a:prstGeom>
          <a:gradFill>
            <a:gsLst>
              <a:gs pos="0">
                <a:srgbClr val="FAE4D7"/>
              </a:gs>
              <a:gs pos="100000">
                <a:srgbClr val="F7C19F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6401983" y="3661011"/>
            <a:ext cx="1818167" cy="691117"/>
          </a:xfrm>
          <a:prstGeom prst="rect">
            <a:avLst/>
          </a:prstGeom>
          <a:gradFill>
            <a:gsLst>
              <a:gs pos="0">
                <a:srgbClr val="FAE4D7"/>
              </a:gs>
              <a:gs pos="100000">
                <a:srgbClr val="F7C19F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/>
          </a:p>
        </p:txBody>
      </p:sp>
      <p:cxnSp>
        <p:nvCxnSpPr>
          <p:cNvPr id="242" name="Google Shape;242;p21"/>
          <p:cNvCxnSpPr>
            <a:stCxn id="240" idx="3"/>
          </p:cNvCxnSpPr>
          <p:nvPr/>
        </p:nvCxnSpPr>
        <p:spPr>
          <a:xfrm>
            <a:off x="8165408" y="2923607"/>
            <a:ext cx="1994100" cy="545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21"/>
          <p:cNvCxnSpPr>
            <a:stCxn id="241" idx="3"/>
          </p:cNvCxnSpPr>
          <p:nvPr/>
        </p:nvCxnSpPr>
        <p:spPr>
          <a:xfrm flipH="1" rot="10800000">
            <a:off x="8220150" y="3468969"/>
            <a:ext cx="1939200" cy="537600"/>
          </a:xfrm>
          <a:prstGeom prst="bentConnector3">
            <a:avLst>
              <a:gd fmla="val 4890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" name="Google Shape;244;p21"/>
          <p:cNvSpPr txBox="1"/>
          <p:nvPr/>
        </p:nvSpPr>
        <p:spPr>
          <a:xfrm>
            <a:off x="10297633" y="3015184"/>
            <a:ext cx="16799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Kandungan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(mg/100 gram sampel)</a:t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1918884" y="2959611"/>
            <a:ext cx="1645189" cy="9462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 (PCA)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971852" y="2937666"/>
            <a:ext cx="1818167" cy="9826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(Variance Threshold)</a:t>
            </a:r>
            <a:endParaRPr/>
          </a:p>
        </p:txBody>
      </p:sp>
      <p:cxnSp>
        <p:nvCxnSpPr>
          <p:cNvPr id="247" name="Google Shape;247;p21"/>
          <p:cNvCxnSpPr>
            <a:stCxn id="239" idx="3"/>
            <a:endCxn id="245" idx="1"/>
          </p:cNvCxnSpPr>
          <p:nvPr/>
        </p:nvCxnSpPr>
        <p:spPr>
          <a:xfrm>
            <a:off x="1431854" y="3428997"/>
            <a:ext cx="486900" cy="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21"/>
          <p:cNvCxnSpPr>
            <a:stCxn id="245" idx="3"/>
            <a:endCxn id="246" idx="1"/>
          </p:cNvCxnSpPr>
          <p:nvPr/>
        </p:nvCxnSpPr>
        <p:spPr>
          <a:xfrm flipH="1" rot="10800000">
            <a:off x="3564073" y="3428859"/>
            <a:ext cx="407700" cy="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p21"/>
          <p:cNvCxnSpPr>
            <a:stCxn id="246" idx="3"/>
            <a:endCxn id="240" idx="1"/>
          </p:cNvCxnSpPr>
          <p:nvPr/>
        </p:nvCxnSpPr>
        <p:spPr>
          <a:xfrm flipH="1" rot="10800000">
            <a:off x="5790019" y="2923498"/>
            <a:ext cx="557100" cy="50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21"/>
          <p:cNvCxnSpPr>
            <a:stCxn id="246" idx="3"/>
            <a:endCxn id="241" idx="1"/>
          </p:cNvCxnSpPr>
          <p:nvPr/>
        </p:nvCxnSpPr>
        <p:spPr>
          <a:xfrm>
            <a:off x="5790019" y="3428998"/>
            <a:ext cx="612000" cy="577500"/>
          </a:xfrm>
          <a:prstGeom prst="bentConnector3">
            <a:avLst>
              <a:gd fmla="val 4652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1937983" y="271401"/>
            <a:ext cx="10110386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Desain Eksperimen dan Uji Coba</a:t>
            </a:r>
            <a:endParaRPr/>
          </a:p>
        </p:txBody>
      </p:sp>
      <p:grpSp>
        <p:nvGrpSpPr>
          <p:cNvPr id="257" name="Google Shape;257;p22"/>
          <p:cNvGrpSpPr/>
          <p:nvPr/>
        </p:nvGrpSpPr>
        <p:grpSpPr>
          <a:xfrm>
            <a:off x="0" y="1588136"/>
            <a:ext cx="6822753" cy="4371135"/>
            <a:chOff x="-125892" y="-57957"/>
            <a:chExt cx="5039995" cy="3228975"/>
          </a:xfrm>
        </p:grpSpPr>
        <p:sp>
          <p:nvSpPr>
            <p:cNvPr id="258" name="Google Shape;258;p22"/>
            <p:cNvSpPr/>
            <p:nvPr/>
          </p:nvSpPr>
          <p:spPr>
            <a:xfrm>
              <a:off x="-125892" y="-57957"/>
              <a:ext cx="5039995" cy="322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951525" y="199050"/>
              <a:ext cx="1333500" cy="3048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Citra Daun Bisbul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915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951525" y="762000"/>
              <a:ext cx="3087075" cy="3048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Train/Test Split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989625" y="1960540"/>
              <a:ext cx="1333500" cy="3048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Evaluasi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2676526" y="1960540"/>
              <a:ext cx="1362074" cy="3048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Pembuatan Model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3" name="Google Shape;263;p22"/>
            <p:cNvCxnSpPr>
              <a:stCxn id="259" idx="2"/>
            </p:cNvCxnSpPr>
            <p:nvPr/>
          </p:nvCxnSpPr>
          <p:spPr>
            <a:xfrm>
              <a:off x="1618275" y="503850"/>
              <a:ext cx="0" cy="25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4" name="Google Shape;264;p22"/>
            <p:cNvSpPr/>
            <p:nvPr/>
          </p:nvSpPr>
          <p:spPr>
            <a:xfrm>
              <a:off x="2685075" y="189525"/>
              <a:ext cx="1333500" cy="3048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Referensi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5" name="Google Shape;265;p22"/>
            <p:cNvCxnSpPr/>
            <p:nvPr/>
          </p:nvCxnSpPr>
          <p:spPr>
            <a:xfrm>
              <a:off x="3361350" y="484800"/>
              <a:ext cx="5080" cy="26767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6" name="Google Shape;266;p22"/>
            <p:cNvSpPr/>
            <p:nvPr/>
          </p:nvSpPr>
          <p:spPr>
            <a:xfrm>
              <a:off x="971549" y="2589825"/>
              <a:ext cx="1381125" cy="3048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Parameter Evaluasi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22"/>
            <p:cNvCxnSpPr>
              <a:endCxn id="268" idx="0"/>
            </p:cNvCxnSpPr>
            <p:nvPr/>
          </p:nvCxnSpPr>
          <p:spPr>
            <a:xfrm flipH="1">
              <a:off x="1656375" y="1066950"/>
              <a:ext cx="5700" cy="275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8" name="Google Shape;268;p22"/>
            <p:cNvSpPr/>
            <p:nvPr/>
          </p:nvSpPr>
          <p:spPr>
            <a:xfrm>
              <a:off x="989625" y="1342050"/>
              <a:ext cx="1333500" cy="3048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 Data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2685075" y="1342050"/>
              <a:ext cx="1333500" cy="3048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Train Data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0" name="Google Shape;270;p22"/>
            <p:cNvCxnSpPr>
              <a:endCxn id="269" idx="0"/>
            </p:cNvCxnSpPr>
            <p:nvPr/>
          </p:nvCxnSpPr>
          <p:spPr>
            <a:xfrm>
              <a:off x="3351825" y="1076250"/>
              <a:ext cx="0" cy="265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1" name="Google Shape;271;p22"/>
            <p:cNvCxnSpPr>
              <a:stCxn id="268" idx="2"/>
              <a:endCxn id="261" idx="0"/>
            </p:cNvCxnSpPr>
            <p:nvPr/>
          </p:nvCxnSpPr>
          <p:spPr>
            <a:xfrm>
              <a:off x="1656375" y="1646850"/>
              <a:ext cx="0" cy="313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2" name="Google Shape;272;p22"/>
            <p:cNvCxnSpPr>
              <a:stCxn id="269" idx="2"/>
              <a:endCxn id="262" idx="0"/>
            </p:cNvCxnSpPr>
            <p:nvPr/>
          </p:nvCxnSpPr>
          <p:spPr>
            <a:xfrm>
              <a:off x="3351825" y="1646850"/>
              <a:ext cx="5700" cy="313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3" name="Google Shape;273;p22"/>
            <p:cNvCxnSpPr>
              <a:stCxn id="262" idx="1"/>
              <a:endCxn id="261" idx="3"/>
            </p:cNvCxnSpPr>
            <p:nvPr/>
          </p:nvCxnSpPr>
          <p:spPr>
            <a:xfrm rot="10800000">
              <a:off x="2323126" y="2112940"/>
              <a:ext cx="353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4" name="Google Shape;274;p22"/>
            <p:cNvSpPr/>
            <p:nvPr/>
          </p:nvSpPr>
          <p:spPr>
            <a:xfrm>
              <a:off x="742950" y="828675"/>
              <a:ext cx="114300" cy="1343025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2"/>
            <p:cNvSpPr txBox="1"/>
            <p:nvPr/>
          </p:nvSpPr>
          <p:spPr>
            <a:xfrm rot="-5400000">
              <a:off x="153204" y="1370794"/>
              <a:ext cx="808016" cy="3714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Validasi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6" name="Google Shape;276;p22"/>
            <p:cNvCxnSpPr>
              <a:stCxn id="261" idx="2"/>
              <a:endCxn id="266" idx="0"/>
            </p:cNvCxnSpPr>
            <p:nvPr/>
          </p:nvCxnSpPr>
          <p:spPr>
            <a:xfrm>
              <a:off x="1656375" y="2265340"/>
              <a:ext cx="5700" cy="324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descr="Hasil gambar untuk k-fold cross validation" id="277" name="Google Shape;2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1435" y="1894456"/>
            <a:ext cx="5870184" cy="398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 txBox="1"/>
          <p:nvPr/>
        </p:nvSpPr>
        <p:spPr>
          <a:xfrm>
            <a:off x="7195062" y="1423342"/>
            <a:ext cx="34829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Evaluasi Cross-valudation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2154636" y="1454531"/>
            <a:ext cx="34829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Rancangan Eksperimen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/>
          <p:nvPr>
            <p:ph type="title"/>
          </p:nvPr>
        </p:nvSpPr>
        <p:spPr>
          <a:xfrm>
            <a:off x="2037805" y="574764"/>
            <a:ext cx="7994469" cy="956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Metode Segmentasi</a:t>
            </a:r>
            <a:endParaRPr/>
          </a:p>
        </p:txBody>
      </p:sp>
      <p:pic>
        <p:nvPicPr>
          <p:cNvPr id="285" name="Google Shape;2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91" y="1907076"/>
            <a:ext cx="3603619" cy="3504209"/>
          </a:xfrm>
          <a:prstGeom prst="rect">
            <a:avLst/>
          </a:prstGeom>
          <a:noFill/>
          <a:ln>
            <a:noFill/>
          </a:ln>
        </p:spPr>
      </p:pic>
      <p:sp>
        <p:nvSpPr>
          <p:cNvPr descr="blob:https://web.whatsapp.com/0cf7d99f-10bb-4a6c-9555-97a1876ab796" id="286" name="Google Shape;286;p2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blob:https://web.whatsapp.com/0cf7d99f-10bb-4a6c-9555-97a1876ab796" id="287" name="Google Shape;287;p23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8009" y="2161193"/>
            <a:ext cx="3365753" cy="179863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3"/>
          <p:cNvSpPr txBox="1"/>
          <p:nvPr/>
        </p:nvSpPr>
        <p:spPr>
          <a:xfrm>
            <a:off x="174251" y="1446715"/>
            <a:ext cx="4198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Pengambilan Sampel Bounding Box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5201963" y="1428786"/>
            <a:ext cx="30410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Segmentasi Watershed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93199" y="1882698"/>
            <a:ext cx="2006141" cy="45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3"/>
          <p:cNvSpPr txBox="1"/>
          <p:nvPr/>
        </p:nvSpPr>
        <p:spPr>
          <a:xfrm>
            <a:off x="9101094" y="1028676"/>
            <a:ext cx="30410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Segmentasi Hasil Klasifikasi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4981040" y="1761083"/>
            <a:ext cx="34829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penentuan daerah uji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8880171" y="1358465"/>
            <a:ext cx="34829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 Pixel/Region Mapping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23"/>
          <p:cNvCxnSpPr/>
          <p:nvPr/>
        </p:nvCxnSpPr>
        <p:spPr>
          <a:xfrm>
            <a:off x="3885064" y="3002296"/>
            <a:ext cx="82140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6" name="Google Shape;296;p23"/>
          <p:cNvCxnSpPr/>
          <p:nvPr/>
        </p:nvCxnSpPr>
        <p:spPr>
          <a:xfrm>
            <a:off x="8426317" y="2970039"/>
            <a:ext cx="82140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/>
          <p:nvPr>
            <p:ph type="title"/>
          </p:nvPr>
        </p:nvSpPr>
        <p:spPr>
          <a:xfrm>
            <a:off x="2037805" y="574764"/>
            <a:ext cx="7994469" cy="956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mbria"/>
              <a:buNone/>
            </a:pPr>
            <a:r>
              <a:rPr lang="en-US" sz="3959"/>
              <a:t>Metode Model Algoritma Klasifikasi Model SAE (</a:t>
            </a:r>
            <a:r>
              <a:rPr i="1" lang="en-US" sz="3959"/>
              <a:t>Stacked Autoencoder</a:t>
            </a:r>
            <a:r>
              <a:rPr lang="en-US" sz="3959"/>
              <a:t>)</a:t>
            </a:r>
            <a:endParaRPr sz="3959"/>
          </a:p>
        </p:txBody>
      </p:sp>
      <p:pic>
        <p:nvPicPr>
          <p:cNvPr id="302" name="Google Shape;3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208" y="2327161"/>
            <a:ext cx="7274965" cy="258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1011" y="2327161"/>
            <a:ext cx="3505201" cy="271043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4"/>
          <p:cNvSpPr txBox="1"/>
          <p:nvPr/>
        </p:nvSpPr>
        <p:spPr>
          <a:xfrm>
            <a:off x="3268455" y="1921847"/>
            <a:ext cx="17545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SAE-LR</a:t>
            </a:r>
            <a:endParaRPr/>
          </a:p>
        </p:txBody>
      </p:sp>
      <p:sp>
        <p:nvSpPr>
          <p:cNvPr id="305" name="Google Shape;305;p24"/>
          <p:cNvSpPr txBox="1"/>
          <p:nvPr/>
        </p:nvSpPr>
        <p:spPr>
          <a:xfrm>
            <a:off x="7871011" y="1927051"/>
            <a:ext cx="2649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Lapisan Autoencoder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/>
          <p:nvPr>
            <p:ph type="title"/>
          </p:nvPr>
        </p:nvSpPr>
        <p:spPr>
          <a:xfrm>
            <a:off x="2037805" y="574764"/>
            <a:ext cx="7994469" cy="956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mbria"/>
              <a:buNone/>
            </a:pPr>
            <a:r>
              <a:rPr lang="en-US" sz="3959"/>
              <a:t>Metode Model Algoritma Klasifikasi Model CNN (</a:t>
            </a:r>
            <a:r>
              <a:rPr i="1" lang="en-US" sz="3959"/>
              <a:t>Convolutional Neural Networks</a:t>
            </a:r>
            <a:r>
              <a:rPr lang="en-US" sz="3959"/>
              <a:t>)</a:t>
            </a:r>
            <a:endParaRPr sz="3959"/>
          </a:p>
        </p:txBody>
      </p:sp>
      <p:sp>
        <p:nvSpPr>
          <p:cNvPr id="311" name="Google Shape;311;p25"/>
          <p:cNvSpPr txBox="1"/>
          <p:nvPr/>
        </p:nvSpPr>
        <p:spPr>
          <a:xfrm>
            <a:off x="6095999" y="2767316"/>
            <a:ext cx="56263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2D-CNN (Filter konvolusi yang bergerak secara spasial 2-dimensi)</a:t>
            </a:r>
            <a:endParaRPr/>
          </a:p>
        </p:txBody>
      </p:sp>
      <p:sp>
        <p:nvSpPr>
          <p:cNvPr id="312" name="Google Shape;312;p25"/>
          <p:cNvSpPr txBox="1"/>
          <p:nvPr/>
        </p:nvSpPr>
        <p:spPr>
          <a:xfrm>
            <a:off x="0" y="4626082"/>
            <a:ext cx="41096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3D-CNN (Filter konvolusi yang bergerak secara spasial-spectral 3-dimensi)</a:t>
            </a:r>
            <a:endParaRPr/>
          </a:p>
        </p:txBody>
      </p:sp>
      <p:pic>
        <p:nvPicPr>
          <p:cNvPr id="313" name="Google Shape;3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2221"/>
            <a:ext cx="5933635" cy="174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9953" y="4355654"/>
            <a:ext cx="7697937" cy="174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/>
          <p:nvPr>
            <p:ph type="title"/>
          </p:nvPr>
        </p:nvSpPr>
        <p:spPr>
          <a:xfrm>
            <a:off x="1937983" y="271401"/>
            <a:ext cx="10110386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Metode Evaluasi</a:t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6"/>
          <p:cNvSpPr/>
          <p:nvPr/>
        </p:nvSpPr>
        <p:spPr>
          <a:xfrm>
            <a:off x="6417424" y="3823854"/>
            <a:ext cx="25295786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435" y="1586382"/>
            <a:ext cx="3902664" cy="120276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/>
          <p:nvPr/>
        </p:nvSpPr>
        <p:spPr>
          <a:xfrm>
            <a:off x="690562" y="3034147"/>
            <a:ext cx="18112834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841" y="2559610"/>
            <a:ext cx="6451673" cy="90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5636" y="1306889"/>
            <a:ext cx="3019922" cy="1039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1329" y="2369165"/>
            <a:ext cx="3810236" cy="119215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6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0" y="9525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37983" y="3939056"/>
            <a:ext cx="3779221" cy="257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21297" y="3929286"/>
            <a:ext cx="392430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6"/>
          <p:cNvSpPr txBox="1"/>
          <p:nvPr/>
        </p:nvSpPr>
        <p:spPr>
          <a:xfrm>
            <a:off x="2944676" y="3509466"/>
            <a:ext cx="23856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vs Epoch</a:t>
            </a:r>
            <a:endParaRPr/>
          </a:p>
        </p:txBody>
      </p:sp>
      <p:sp>
        <p:nvSpPr>
          <p:cNvPr id="333" name="Google Shape;333;p26"/>
          <p:cNvSpPr txBox="1"/>
          <p:nvPr/>
        </p:nvSpPr>
        <p:spPr>
          <a:xfrm>
            <a:off x="6616131" y="3493947"/>
            <a:ext cx="23856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vs Epoch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Custom 1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002060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