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3"/>
  </p:notesMasterIdLst>
  <p:handoutMasterIdLst>
    <p:handoutMasterId r:id="rId24"/>
  </p:handoutMasterIdLst>
  <p:sldIdLst>
    <p:sldId id="256" r:id="rId10"/>
    <p:sldId id="260" r:id="rId11"/>
    <p:sldId id="269" r:id="rId12"/>
    <p:sldId id="274" r:id="rId13"/>
    <p:sldId id="280" r:id="rId14"/>
    <p:sldId id="271" r:id="rId15"/>
    <p:sldId id="278" r:id="rId16"/>
    <p:sldId id="276" r:id="rId17"/>
    <p:sldId id="277" r:id="rId18"/>
    <p:sldId id="281" r:id="rId19"/>
    <p:sldId id="272" r:id="rId20"/>
    <p:sldId id="273" r:id="rId21"/>
    <p:sldId id="268" r:id="rId2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1382" y="96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06.03.2018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06.03.2018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586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261B-B87B-42F4-BD41-6AFBF31BB8F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AEFA-AA5A-4CC8-AE9B-E803AC0D99E7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9506-912F-4594-A6E9-700947313082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D3F-2A9B-44DF-8FD0-0B7073467EB4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D2EC-F3AB-426B-B2FD-B78AE4CC09A6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5156-4410-4494-AA24-4C8503F4C8D2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6E3C-1A1E-451D-8259-98178F376C9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248F-0869-4FBC-87D8-913D8606E39F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BE53-2905-4848-BEBC-D7E6B18B316F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D0E8-2FB5-4232-81D5-163EEF70335F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728E-0FE9-45C3-80E1-C33795C7C399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D669-D04D-4217-BB60-C28867FDFC74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8532-03D2-48AA-9C58-C2E913262CB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953A-4FB6-4B05-A39C-DA70B40129B8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1E1-9905-47F2-A604-B3DA05FA8214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4E7-CF81-49E5-8C0B-5F367C4BF062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BC20-1CBA-46E5-85B3-025D5F3F7335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DD56-2BFC-4C1D-BBAD-4D276A622070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03EC-CA19-4783-BDBD-BA0ED7BF5934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ADD0-DE09-4B75-80C5-480A91C177EF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443B-77C3-4C18-A331-257AEA6C397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23BC-2F7B-4C2E-AB78-8BB8A7435710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BA29-1E1D-450F-A102-25660F6BF2D0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2788-00B5-4E96-A8BD-2E84D8627962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4F94-7FC4-405D-BEFB-B0836B487FB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523B-9985-4EC8-8291-0AD21B47260D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A35A-AB26-41D0-8D38-0B848D779BB6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5E05-43D3-4526-A4BF-88B719A9CC9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3EB9-F6CC-4AFB-9114-8FBF701F78EB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974-90DA-47F2-9BDD-6294BB679E90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6BC6-B5B0-4F91-B807-52352E91EA67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F12-532A-42FE-8079-8FF745BEED05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175-3164-40AC-B464-487DFFA66135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7B91-0CE9-43E8-BF40-FE74D42667E6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BCA-6AF9-4547-A847-8A6E76236AA2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81C-E5AE-4D8B-9C0A-0E9AA2C24DED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8AB-C7F5-4683-AFA6-9CFF32AAD612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A869-1168-44F2-B9DD-005063752B7C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752600"/>
            <a:ext cx="8496300" cy="44815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0347-88A4-41D8-B662-B2700236D884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8496300" cy="750886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3E69-264E-483F-8A79-D20D72BA71E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BCEE-905E-4A26-8340-F7731CF9A6EC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BB7B-D08D-4A5B-8A34-D89A2A5EC1CD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630B-D7AA-449F-AFEC-F1D68C20A13E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F33C-0C0D-493F-B6D9-E3F53D7722D8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22CB-8B39-4B8F-85F6-A0D3053AEBB8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4366-5AD3-46EF-A152-A79B3F031FE8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2008-A5F8-4BAC-837A-F050B44BD8EE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E00F-F3AF-4706-87CC-EC1025E1A40C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C5A-3A88-485D-8F15-484F07C58D08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0633-45F9-44E1-B9E9-C89C8DF8CBEE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CD2-847E-45FD-A146-6A2276237203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9CF7-F349-4C81-A25C-92EEBEEF2FE6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35B4-791C-44E3-9339-CFC1A72CC951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7001-9474-4014-94D1-D5477CA8A9D0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5056-8A56-4A89-A85F-E103DAC6A95F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168D-C572-4D70-BA63-F04E5DC6D43D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43AB-A522-4BDA-A0C0-E953D55DF03B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51D5-A21E-45BD-9889-EFBBDD8C20C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E913-C9F2-45AC-A2CB-08E74B5D9739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54CE-DDC4-4667-8C08-D82244499408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BD3A-60BC-4823-843E-9D4C7B4AE9CD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0674-C348-4794-865A-126B6F719B82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365A-C239-411F-AC56-87AD8BD19AA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1B2-52C9-4EA6-92F1-EB8E753B1ABA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5AD7-79AF-4D24-A722-69BA0D17F9D6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5BB-0778-4D94-BFF5-9C2BCCCA9A06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88E-FE0B-4158-9294-37053ACB8CE0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30A-6B4B-45D0-88EF-BB12F1C88108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6242-0423-487D-9A6E-153019B69C11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DEDA-2C24-48D0-B055-F0ECBDC1129E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0597-4A64-45C0-B846-08F9CBD10B5F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8A9C-947A-4F5E-A867-5CEEDFC93C45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505250" y="6308726"/>
            <a:ext cx="80348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fld id="{1FB1829F-6A31-4184-9C0D-CC32B744FFF2}" type="datetime1">
              <a:rPr lang="en-US" smtClean="0"/>
              <a:pPr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141786" y="6308726"/>
            <a:ext cx="413034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Analysis of Fish Guidance Structures in downstream migration</a:t>
            </a:r>
            <a:endParaRPr lang="en-GB" sz="11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81172" y="6308726"/>
            <a:ext cx="41187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fld id="{D1FFD222-3C9F-4A2B-B91F-0603517CF54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331254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12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344504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12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6C07D638-8BC9-4C78-8DBA-3DFBD3F4C1D8}"/>
              </a:ext>
            </a:extLst>
          </p:cNvPr>
          <p:cNvSpPr txBox="1">
            <a:spLocks/>
          </p:cNvSpPr>
          <p:nvPr userDrawn="1"/>
        </p:nvSpPr>
        <p:spPr>
          <a:xfrm>
            <a:off x="318753" y="6317844"/>
            <a:ext cx="2530405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050" dirty="0"/>
              <a:t>Beck, Elliot; Fuentes, </a:t>
            </a:r>
            <a:r>
              <a:rPr lang="es-ES" sz="1050" dirty="0" err="1"/>
              <a:t>Eufemiano</a:t>
            </a:r>
            <a:r>
              <a:rPr lang="es-ES" sz="1050" dirty="0"/>
              <a:t>; Park, Jun</a:t>
            </a:r>
            <a:endParaRPr lang="en-GB" sz="1050" dirty="0"/>
          </a:p>
        </p:txBody>
      </p:sp>
      <p:sp>
        <p:nvSpPr>
          <p:cNvPr id="32" name="Textfeld 17">
            <a:extLst>
              <a:ext uri="{FF2B5EF4-FFF2-40B4-BE49-F238E27FC236}">
                <a16:creationId xmlns:a16="http://schemas.microsoft.com/office/drawing/2014/main" id="{9C70CF28-20C2-49B9-A1F6-3B00DB89AF2B}"/>
              </a:ext>
            </a:extLst>
          </p:cNvPr>
          <p:cNvSpPr txBox="1"/>
          <p:nvPr userDrawn="1"/>
        </p:nvSpPr>
        <p:spPr>
          <a:xfrm>
            <a:off x="2994794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1200" dirty="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C1B1F-9696-4A04-9ECD-5A6D2F13A66B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058A013-DE17-45C3-B6E4-30CADDF40F86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CDE3FC0-D868-4111-8FE4-8372EF5E4B52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4F2FCE6-009A-45AA-9C28-674481BD27FE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A0CECE1-A042-48E2-B90C-FEF4F300D899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9DCA91A-AD02-41F9-B47A-0B92453B2F9C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45B6557-8D6C-4924-9512-D850AA1FF398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73F9552-30DB-48EA-B805-76C48FBE8CDC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9: Beck, Elliot; Fuentes, </a:t>
            </a:r>
            <a:r>
              <a:rPr lang="en-GB" dirty="0" err="1"/>
              <a:t>Eufemiano</a:t>
            </a:r>
            <a:r>
              <a:rPr lang="en-GB"/>
              <a:t>; Park, Jun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3230-6D41-426E-AF55-52487F6158E4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Fish Guidance Structures in downstream migration</a:t>
            </a:r>
            <a:endParaRPr lang="en-GB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parameters can affect the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Flow conditions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Light conditions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Water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dirty="0"/>
              <a:t>Natural schooling behaviour of fish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biologist decides how many fish must go together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Only 3 fish can be released together simultaneously</a:t>
            </a:r>
          </a:p>
          <a:p>
            <a:endParaRPr lang="en-GB" sz="1200" dirty="0"/>
          </a:p>
          <a:p>
            <a:r>
              <a:rPr lang="en-GB" dirty="0"/>
              <a:t>Need to include a control treatment, but status quo is unknown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375-9C7B-433C-A772-11C6B8DE8D87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B2BAB-33C1-4337-A099-4AD0E0A52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56" y="3212979"/>
            <a:ext cx="1905000" cy="10350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5261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GB" dirty="0"/>
              <a:t>Consider different models</a:t>
            </a:r>
          </a:p>
          <a:p>
            <a:pPr marL="722313" lvl="1" indent="-457200">
              <a:buFont typeface="Arial" panose="020B0604020202020204" pitchFamily="34" charset="0"/>
              <a:buChar char="•"/>
            </a:pPr>
            <a:r>
              <a:rPr lang="en-GB" dirty="0"/>
              <a:t>Mixed-Effects models, Bayesian models, Logistic Regression, …</a:t>
            </a:r>
          </a:p>
          <a:p>
            <a:pPr marL="722313" lvl="1" indent="-4572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Place assumptions on the parameter values</a:t>
            </a:r>
          </a:p>
          <a:p>
            <a:pPr marL="457200" indent="-457200">
              <a:buFont typeface="+mj-lt"/>
              <a:buAutoNum type="arabicParenR"/>
            </a:pPr>
            <a:endParaRPr lang="en-GB" sz="1400" dirty="0"/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Run simulations</a:t>
            </a:r>
          </a:p>
          <a:p>
            <a:pPr marL="457200" indent="-457200">
              <a:buFont typeface="+mj-lt"/>
              <a:buAutoNum type="arabicParenR"/>
            </a:pPr>
            <a:endParaRPr lang="en-GB" sz="1400" dirty="0"/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Compute required sample sizes for given power</a:t>
            </a:r>
          </a:p>
          <a:p>
            <a:pPr marL="457200" indent="-457200">
              <a:buFont typeface="+mj-lt"/>
              <a:buAutoNum type="arabicParenR"/>
            </a:pPr>
            <a:endParaRPr lang="en-GB" sz="1400" dirty="0"/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Present to the clients different models with their corresponding required sample sizes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0BD9-CBB2-4A29-A58B-07583A495DC9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How we plan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3776938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models do you think we could use?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Would you model the schooling behaviour as a random effect or as a proportion observation?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 you have additional comments/ideas?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4D-67D1-474D-BAFC-2AA1CED4E42B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Discussion</a:t>
            </a:r>
          </a:p>
        </p:txBody>
      </p:sp>
    </p:spTree>
    <p:extLst>
      <p:ext uri="{BB962C8B-B14F-4D97-AF65-F5344CB8AC3E}">
        <p14:creationId xmlns:p14="http://schemas.microsoft.com/office/powerpoint/2010/main" val="2400818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90CE-8E79-40E4-BC1A-23D0D759690F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72C87-8726-4CA8-881B-9ADFDA69D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46" y="1809750"/>
            <a:ext cx="3245307" cy="4259466"/>
          </a:xfrm>
          <a:prstGeom prst="rect">
            <a:avLst/>
          </a:prstGeom>
        </p:spPr>
      </p:pic>
      <p:sp>
        <p:nvSpPr>
          <p:cNvPr id="7" name="Titel 9">
            <a:extLst>
              <a:ext uri="{FF2B5EF4-FFF2-40B4-BE49-F238E27FC236}">
                <a16:creationId xmlns:a16="http://schemas.microsoft.com/office/drawing/2014/main" id="{11F2FBDD-F17E-4836-9CF6-4995A87049A3}"/>
              </a:ext>
            </a:extLst>
          </p:cNvPr>
          <p:cNvSpPr txBox="1">
            <a:spLocks/>
          </p:cNvSpPr>
          <p:nvPr/>
        </p:nvSpPr>
        <p:spPr>
          <a:xfrm>
            <a:off x="323850" y="849314"/>
            <a:ext cx="8496300" cy="750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0977272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GB" dirty="0"/>
              <a:t>Introduction to the topic</a:t>
            </a:r>
          </a:p>
          <a:p>
            <a:pPr marL="457200" indent="-457200">
              <a:buFont typeface="+mj-lt"/>
              <a:buAutoNum type="arabicParenR"/>
            </a:pPr>
            <a:endParaRPr lang="en-GB" dirty="0"/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The problem (what the client wants)</a:t>
            </a:r>
          </a:p>
          <a:p>
            <a:pPr marL="457200" indent="-457200">
              <a:buFont typeface="+mj-lt"/>
              <a:buAutoNum type="arabicParenR"/>
            </a:pPr>
            <a:endParaRPr lang="en-GB" dirty="0"/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How we plan to solve the problem</a:t>
            </a:r>
          </a:p>
          <a:p>
            <a:pPr marL="457200" indent="-457200">
              <a:buFont typeface="+mj-lt"/>
              <a:buAutoNum type="arabicParenR"/>
            </a:pPr>
            <a:endParaRPr lang="en-GB" dirty="0"/>
          </a:p>
          <a:p>
            <a:pPr marL="457200" indent="-457200">
              <a:buFont typeface="+mj-lt"/>
              <a:buAutoNum type="arabicParenR"/>
            </a:pPr>
            <a:r>
              <a:rPr lang="en-GB" dirty="0"/>
              <a:t>Discussion</a:t>
            </a:r>
          </a:p>
          <a:p>
            <a:pPr marL="457200" indent="-457200">
              <a:buFont typeface="+mj-lt"/>
              <a:buAutoNum type="arabicParenR"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72DC-EE13-4447-AC92-F14FA3C6C9BF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Fish Guidance Structures?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993-D940-455B-9420-D3C8BA6562DE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to the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4CF48-BAB0-427D-BF0F-DDBAB83E5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262332"/>
            <a:ext cx="5867400" cy="39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73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Fish Guidance Structures?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993-D940-455B-9420-D3C8BA6562DE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to the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9D066-F6BF-4D02-824A-26DD5F715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" y="2373818"/>
            <a:ext cx="8420997" cy="38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38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Fish Guidance Structures?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993-D940-455B-9420-D3C8BA6562DE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to the topic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75EA1-3D3F-49EE-AAA3-396E3DB2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38" y="2209800"/>
            <a:ext cx="6599524" cy="3720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F52A6-D94B-4ACF-9748-E2743895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5992261"/>
            <a:ext cx="7239000" cy="2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630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clients are 2 PhD students at ETHZ D-BAUG</a:t>
            </a:r>
          </a:p>
          <a:p>
            <a:endParaRPr lang="en-GB" sz="800" dirty="0"/>
          </a:p>
          <a:p>
            <a:r>
              <a:rPr lang="en-GB" dirty="0"/>
              <a:t>They want to conduct an experiment, they don’t have any data yet.</a:t>
            </a:r>
          </a:p>
          <a:p>
            <a:endParaRPr lang="en-GB" sz="800" dirty="0"/>
          </a:p>
          <a:p>
            <a:r>
              <a:rPr lang="en-GB" dirty="0"/>
              <a:t>They want to quantify the </a:t>
            </a:r>
            <a:r>
              <a:rPr lang="en-GB" b="1" dirty="0"/>
              <a:t>fish guidance efficiency</a:t>
            </a:r>
            <a:r>
              <a:rPr lang="en-GB" dirty="0"/>
              <a:t> for different rack and bypass configurations.</a:t>
            </a:r>
          </a:p>
          <a:p>
            <a:endParaRPr lang="en-GB" sz="800" dirty="0"/>
          </a:p>
          <a:p>
            <a:r>
              <a:rPr lang="en-GB" dirty="0"/>
              <a:t>Three possible 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fish swims through the bypass (success)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fish swims through the guidance structure (failure)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fish refuses to swim through the bypass or the structure (failure)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375-9C7B-433C-A772-11C6B8DE8D87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to the topic</a:t>
            </a:r>
          </a:p>
        </p:txBody>
      </p:sp>
    </p:spTree>
    <p:extLst>
      <p:ext uri="{BB962C8B-B14F-4D97-AF65-F5344CB8AC3E}">
        <p14:creationId xmlns:p14="http://schemas.microsoft.com/office/powerpoint/2010/main" val="187391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375-9C7B-433C-A772-11C6B8DE8D87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to the topic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DDFA07-B2EC-4121-AAA2-A39336FF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0" y="2145504"/>
            <a:ext cx="8696248" cy="3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031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will the experiment be conducted?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2 different guidance structures (vertical and horizontal)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3 different bypass configurations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 total 6 possible configurations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Maximum of 3 fish simultaneously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When and where will the experiment take place?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Autumn 2018 and Spring 2019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Laboratory of Hydraulics, Hydrology and Glaciology (ETH </a:t>
            </a:r>
            <a:r>
              <a:rPr lang="en-GB" dirty="0" err="1"/>
              <a:t>Hönggerberg</a:t>
            </a:r>
            <a:r>
              <a:rPr lang="en-GB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993-D940-455B-9420-D3C8BA6562DE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to the topic</a:t>
            </a:r>
          </a:p>
        </p:txBody>
      </p:sp>
    </p:spTree>
    <p:extLst>
      <p:ext uri="{BB962C8B-B14F-4D97-AF65-F5344CB8AC3E}">
        <p14:creationId xmlns:p14="http://schemas.microsoft.com/office/powerpoint/2010/main" val="4292317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Live-fish experiments are extremely time consuming</a:t>
            </a:r>
          </a:p>
          <a:p>
            <a:endParaRPr lang="en-GB" sz="1200" dirty="0"/>
          </a:p>
          <a:p>
            <a:r>
              <a:rPr lang="en-GB" b="1" dirty="0"/>
              <a:t>Objective</a:t>
            </a:r>
            <a:r>
              <a:rPr lang="en-GB" dirty="0"/>
              <a:t>: to obtain the </a:t>
            </a:r>
            <a:r>
              <a:rPr lang="en-GB" u="sng" dirty="0"/>
              <a:t>smallest number of fish</a:t>
            </a:r>
            <a:r>
              <a:rPr lang="en-GB" dirty="0"/>
              <a:t> (sample size) such that the results are significant</a:t>
            </a:r>
          </a:p>
          <a:p>
            <a:endParaRPr lang="en-GB" sz="1200" dirty="0"/>
          </a:p>
          <a:p>
            <a:r>
              <a:rPr lang="en-GB" b="1" dirty="0" err="1"/>
              <a:t>Tradeoffs</a:t>
            </a:r>
            <a:endParaRPr lang="en-GB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higher the </a:t>
            </a:r>
            <a:r>
              <a:rPr lang="en-GB" u="sng" dirty="0"/>
              <a:t>precision</a:t>
            </a:r>
            <a:r>
              <a:rPr lang="en-GB" dirty="0"/>
              <a:t> to detect differences, the larger the required sample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more </a:t>
            </a:r>
            <a:r>
              <a:rPr lang="en-GB" u="sng" dirty="0"/>
              <a:t>parameters</a:t>
            </a:r>
            <a:r>
              <a:rPr lang="en-GB" dirty="0"/>
              <a:t> included in the model, the larger the required sample size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375-9C7B-433C-A772-11C6B8DE8D87}" type="datetime1">
              <a:rPr lang="en-US" smtClean="0"/>
              <a:t>06-Mar-18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Fish Guidance Structures in downstream migration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The problem</a:t>
            </a:r>
          </a:p>
        </p:txBody>
      </p:sp>
    </p:spTree>
    <p:extLst>
      <p:ext uri="{BB962C8B-B14F-4D97-AF65-F5344CB8AC3E}">
        <p14:creationId xmlns:p14="http://schemas.microsoft.com/office/powerpoint/2010/main" val="568191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349</TotalTime>
  <Words>559</Words>
  <Application>Microsoft Office PowerPoint</Application>
  <PresentationFormat>On-screen Show (4:3)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Analysis of Fish Guidance Structures in downstream migration</vt:lpstr>
      <vt:lpstr>Index</vt:lpstr>
      <vt:lpstr>1. Introduction to the topic</vt:lpstr>
      <vt:lpstr>1. Introduction to the topic</vt:lpstr>
      <vt:lpstr>1. Introduction to the topic</vt:lpstr>
      <vt:lpstr>1. Introduction to the topic</vt:lpstr>
      <vt:lpstr>1. Introduction to the topic</vt:lpstr>
      <vt:lpstr>1. Introduction to the topic</vt:lpstr>
      <vt:lpstr>2. The problem</vt:lpstr>
      <vt:lpstr>2. The problem</vt:lpstr>
      <vt:lpstr>3. How we plan to solve the problem</vt:lpstr>
      <vt:lpstr>4. Discussion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downstream migration in Central European rivers</dc:title>
  <dc:creator>Eufe</dc:creator>
  <cp:lastModifiedBy>Eufe</cp:lastModifiedBy>
  <cp:revision>31</cp:revision>
  <cp:lastPrinted>2013-06-08T11:22:51Z</cp:lastPrinted>
  <dcterms:created xsi:type="dcterms:W3CDTF">2018-03-01T14:27:42Z</dcterms:created>
  <dcterms:modified xsi:type="dcterms:W3CDTF">2018-03-06T09:10:16Z</dcterms:modified>
</cp:coreProperties>
</file>