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1"/>
  </p:notesMasterIdLst>
  <p:handoutMasterIdLst>
    <p:handoutMasterId r:id="rId32"/>
  </p:handoutMasterIdLst>
  <p:sldIdLst>
    <p:sldId id="256" r:id="rId10"/>
    <p:sldId id="260" r:id="rId11"/>
    <p:sldId id="269" r:id="rId12"/>
    <p:sldId id="274" r:id="rId13"/>
    <p:sldId id="278" r:id="rId14"/>
    <p:sldId id="276" r:id="rId15"/>
    <p:sldId id="282" r:id="rId16"/>
    <p:sldId id="277" r:id="rId17"/>
    <p:sldId id="284" r:id="rId18"/>
    <p:sldId id="283" r:id="rId19"/>
    <p:sldId id="295" r:id="rId20"/>
    <p:sldId id="292" r:id="rId21"/>
    <p:sldId id="293" r:id="rId22"/>
    <p:sldId id="294" r:id="rId23"/>
    <p:sldId id="286" r:id="rId24"/>
    <p:sldId id="287" r:id="rId25"/>
    <p:sldId id="297" r:id="rId26"/>
    <p:sldId id="288" r:id="rId27"/>
    <p:sldId id="289" r:id="rId28"/>
    <p:sldId id="296" r:id="rId29"/>
    <p:sldId id="268" r:id="rId3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25B00"/>
    <a:srgbClr val="B84A00"/>
    <a:srgbClr val="EBEBFF"/>
    <a:srgbClr val="D6FF85"/>
    <a:srgbClr val="E0C0A0"/>
    <a:srgbClr val="B6793C"/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5" autoAdjust="0"/>
    <p:restoredTop sz="94660"/>
  </p:normalViewPr>
  <p:slideViewPr>
    <p:cSldViewPr snapToObjects="1">
      <p:cViewPr varScale="1">
        <p:scale>
          <a:sx n="94" d="100"/>
          <a:sy n="94" d="100"/>
        </p:scale>
        <p:origin x="1792" y="18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23.05.18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23.05.18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58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261B-B87B-42F4-BD41-6AFBF31BB8F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AEFA-AA5A-4CC8-AE9B-E803AC0D99E7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506-912F-4594-A6E9-70094731308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D3F-2A9B-44DF-8FD0-0B7073467EB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D2EC-F3AB-426B-B2FD-B78AE4CC09A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156-4410-4494-AA24-4C8503F4C8D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6E3C-1A1E-451D-8259-98178F376C9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248F-0869-4FBC-87D8-913D8606E39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BE53-2905-4848-BEBC-D7E6B18B316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D0E8-2FB5-4232-81D5-163EEF70335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728E-0FE9-45C3-80E1-C33795C7C399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D669-D04D-4217-BB60-C28867FDFC7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8532-03D2-48AA-9C58-C2E913262CB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953A-4FB6-4B05-A39C-DA70B40129B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1E1-9905-47F2-A604-B3DA05FA821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4E7-CF81-49E5-8C0B-5F367C4BF06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BC20-1CBA-46E5-85B3-025D5F3F7335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DD56-2BFC-4C1D-BBAD-4D276A62207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03EC-CA19-4783-BDBD-BA0ED7BF593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ADD0-DE09-4B75-80C5-480A91C177E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43B-77C3-4C18-A331-257AEA6C397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3BC-2F7B-4C2E-AB78-8BB8A743571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BA29-1E1D-450F-A102-25660F6BF2D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2788-00B5-4E96-A8BD-2E84D862796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4F94-7FC4-405D-BEFB-B0836B487FB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523B-9985-4EC8-8291-0AD21B47260D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A35A-AB26-41D0-8D38-0B848D779BB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5E05-43D3-4526-A4BF-88B719A9CC9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3EB9-F6CC-4AFB-9114-8FBF701F78EB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974-90DA-47F2-9BDD-6294BB679E9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BC6-B5B0-4F91-B807-52352E91EA67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F12-532A-42FE-8079-8FF745BEED05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175-3164-40AC-B464-487DFFA66135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B91-0CE9-43E8-BF40-FE74D42667E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BCA-6AF9-4547-A847-8A6E76236AA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81C-E5AE-4D8B-9C0A-0E9AA2C24DED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8AB-C7F5-4683-AFA6-9CFF32AAD61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A869-1168-44F2-B9DD-005063752B7C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752600"/>
            <a:ext cx="8496300" cy="44815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8496300" cy="750886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3E69-264E-483F-8A79-D20D72BA71E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BCEE-905E-4A26-8340-F7731CF9A6EC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BB7B-D08D-4A5B-8A34-D89A2A5EC1CD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630B-D7AA-449F-AFEC-F1D68C20A13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F33C-0C0D-493F-B6D9-E3F53D7722D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22CB-8B39-4B8F-85F6-A0D3053AEBB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366-5AD3-46EF-A152-A79B3F031FE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008-A5F8-4BAC-837A-F050B44BD8E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00F-F3AF-4706-87CC-EC1025E1A40C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C5A-3A88-485D-8F15-484F07C58D0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0633-45F9-44E1-B9E9-C89C8DF8CBE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CD2-847E-45FD-A146-6A2276237203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9CF7-F349-4C81-A25C-92EEBEEF2FE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5B4-791C-44E3-9339-CFC1A72CC951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7001-9474-4014-94D1-D5477CA8A9D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5056-8A56-4A89-A85F-E103DAC6A95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168D-C572-4D70-BA63-F04E5DC6D43D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43AB-A522-4BDA-A0C0-E953D55DF03B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1D5-A21E-45BD-9889-EFBBDD8C20C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E913-C9F2-45AC-A2CB-08E74B5D9739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54CE-DDC4-4667-8C08-D8224449940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BD3A-60BC-4823-843E-9D4C7B4AE9CD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0674-C348-4794-865A-126B6F719B8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365A-C239-411F-AC56-87AD8BD19AA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1B2-52C9-4EA6-92F1-EB8E753B1ABA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5AD7-79AF-4D24-A722-69BA0D17F9D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5BB-0778-4D94-BFF5-9C2BCCCA9A0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88E-FE0B-4158-9294-37053ACB8CE0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30A-6B4B-45D0-88EF-BB12F1C8810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6242-0423-487D-9A6E-153019B69C11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DEDA-2C24-48D0-B055-F0ECBDC1129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0597-4A64-45C0-B846-08F9CBD10B5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A9C-947A-4F5E-A867-5CEEDFC93C45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505250" y="6308726"/>
            <a:ext cx="80348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1FB1829F-6A31-4184-9C0D-CC32B744FFF2}" type="datetime1">
              <a:rPr lang="en-US" smtClean="0"/>
              <a:pPr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141786" y="6308726"/>
            <a:ext cx="413034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Analysis of Fish Guidance Structures in Downstream Migration</a:t>
            </a:r>
            <a:endParaRPr lang="en-GB" sz="11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D1FFD222-3C9F-4A2B-B91F-0603517CF54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331254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344504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6C07D638-8BC9-4C78-8DBA-3DFBD3F4C1D8}"/>
              </a:ext>
            </a:extLst>
          </p:cNvPr>
          <p:cNvSpPr txBox="1">
            <a:spLocks/>
          </p:cNvSpPr>
          <p:nvPr userDrawn="1"/>
        </p:nvSpPr>
        <p:spPr>
          <a:xfrm>
            <a:off x="318753" y="6317844"/>
            <a:ext cx="2530405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50" dirty="0"/>
              <a:t>Beck, Elliot; Fuentes, </a:t>
            </a:r>
            <a:r>
              <a:rPr lang="es-ES" sz="1050" dirty="0" err="1"/>
              <a:t>Eufemiano</a:t>
            </a:r>
            <a:r>
              <a:rPr lang="es-ES" sz="1050" dirty="0"/>
              <a:t>; Park, Jun</a:t>
            </a:r>
            <a:endParaRPr lang="en-GB" sz="1050" dirty="0"/>
          </a:p>
        </p:txBody>
      </p:sp>
      <p:sp>
        <p:nvSpPr>
          <p:cNvPr id="32" name="Textfeld 17">
            <a:extLst>
              <a:ext uri="{FF2B5EF4-FFF2-40B4-BE49-F238E27FC236}">
                <a16:creationId xmlns:a16="http://schemas.microsoft.com/office/drawing/2014/main" id="{9C70CF28-20C2-49B9-A1F6-3B00DB89AF2B}"/>
              </a:ext>
            </a:extLst>
          </p:cNvPr>
          <p:cNvSpPr txBox="1"/>
          <p:nvPr userDrawn="1"/>
        </p:nvSpPr>
        <p:spPr>
          <a:xfrm>
            <a:off x="2994794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C1B1F-9696-4A04-9ECD-5A6D2F13A66B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58A013-DE17-45C3-B6E4-30CADDF40F86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CDE3FC0-D868-4111-8FE4-8372EF5E4B52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4F2FCE6-009A-45AA-9C28-674481BD27F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A0CECE1-A042-48E2-B90C-FEF4F300D899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9DCA91A-AD02-41F9-B47A-0B92453B2F9C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45B6557-8D6C-4924-9512-D850AA1FF39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73F9552-30DB-48EA-B805-76C48FBE8CDC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9: Beck, Elliot; Fuentes, </a:t>
            </a:r>
            <a:r>
              <a:rPr lang="en-GB" dirty="0" err="1"/>
              <a:t>Eufemiano</a:t>
            </a:r>
            <a:r>
              <a:rPr lang="en-GB"/>
              <a:t>; Park, Jun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3230-6D41-426E-AF55-52487F6158E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FEAE95-7EAB-4C74-B7DB-AFD08102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752600"/>
            <a:ext cx="8496301" cy="4481510"/>
          </a:xfrm>
        </p:spPr>
        <p:txBody>
          <a:bodyPr/>
          <a:lstStyle/>
          <a:p>
            <a:r>
              <a:rPr lang="en-US" b="1" dirty="0"/>
              <a:t>Incomplete design:</a:t>
            </a:r>
            <a:r>
              <a:rPr lang="en-US" dirty="0"/>
              <a:t> 2 seasons with different fish species, some overlap</a:t>
            </a:r>
          </a:p>
          <a:p>
            <a:endParaRPr lang="en-US" dirty="0"/>
          </a:p>
          <a:p>
            <a:r>
              <a:rPr lang="en-US" b="1" dirty="0"/>
              <a:t>Split-plot design:</a:t>
            </a:r>
            <a:r>
              <a:rPr lang="en-US" dirty="0"/>
              <a:t> each day is a whole plot, experiments conducted the same day share same whole plot error</a:t>
            </a:r>
          </a:p>
          <a:p>
            <a:endParaRPr lang="en-US" dirty="0"/>
          </a:p>
          <a:p>
            <a:r>
              <a:rPr lang="en-US" b="1" dirty="0"/>
              <a:t>Complete Randomized Design </a:t>
            </a:r>
            <a:r>
              <a:rPr lang="en-US" dirty="0"/>
              <a:t>at whole plot level (day) with rack and bypass.</a:t>
            </a:r>
          </a:p>
          <a:p>
            <a:endParaRPr lang="en-US" dirty="0"/>
          </a:p>
          <a:p>
            <a:r>
              <a:rPr lang="en-US" dirty="0"/>
              <a:t>Each day one group per fish species (5 split plots)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B81B2-3E3B-4EAF-AE71-E3B32C76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03C94-FCF5-43A6-B548-7062924E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803D44-5077-4F86-8183-1325E6D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6FCD805-4801-4521-BE11-77ED3750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008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</p:spPr>
            <p:txBody>
              <a:bodyPr/>
              <a:lstStyle/>
              <a:p>
                <a:r>
                  <a:rPr lang="en-US" dirty="0"/>
                  <a:t>Full model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265113" lvl="1" indent="0">
                  <a:buNone/>
                </a:pPr>
                <a:endParaRPr lang="en-US" dirty="0"/>
              </a:p>
              <a:p>
                <a:pPr marL="265113" lvl="1" indent="0">
                  <a:buNone/>
                </a:pPr>
                <a:endParaRPr lang="en-US" dirty="0"/>
              </a:p>
              <a:p>
                <a:pPr marL="265113" lvl="1" indent="0">
                  <a:buNone/>
                </a:pPr>
                <a:r>
                  <a:rPr lang="en-US" dirty="0"/>
                  <a:t>y : binary response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S</a:t>
                </a:r>
                <a:r>
                  <a:rPr lang="en-US" dirty="0"/>
                  <a:t> : Season (fixed)</a:t>
                </a:r>
              </a:p>
              <a:p>
                <a:pPr marL="265113" lvl="1" indent="0">
                  <a:buNone/>
                </a:pPr>
                <a:r>
                  <a:rPr lang="en-US" i="1" dirty="0">
                    <a:solidFill>
                      <a:srgbClr val="FF6600"/>
                    </a:solidFill>
                  </a:rPr>
                  <a:t>D</a:t>
                </a:r>
                <a:r>
                  <a:rPr lang="en-US" dirty="0"/>
                  <a:t> : Day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R</a:t>
                </a:r>
                <a:r>
                  <a:rPr lang="en-US" dirty="0"/>
                  <a:t> : Rack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B</a:t>
                </a:r>
                <a:r>
                  <a:rPr lang="en-US" dirty="0"/>
                  <a:t> : Bypass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FS</a:t>
                </a:r>
                <a:r>
                  <a:rPr lang="en-US" dirty="0"/>
                  <a:t> : Fish Species (fixed)</a:t>
                </a:r>
              </a:p>
              <a:p>
                <a:pPr marL="265113" lvl="1" indent="0">
                  <a:buNone/>
                </a:pPr>
                <a:r>
                  <a:rPr lang="en-US" i="1" dirty="0">
                    <a:solidFill>
                      <a:srgbClr val="FF6600"/>
                    </a:solidFill>
                  </a:rPr>
                  <a:t>G</a:t>
                </a:r>
                <a:r>
                  <a:rPr lang="en-US" dirty="0"/>
                  <a:t> : Group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  <a:blipFill>
                <a:blip r:embed="rId2"/>
                <a:stretch>
                  <a:fillRect l="-358" t="-2041" b="-14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C58F-7656-4BAE-8BC4-5085A68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E62C-73C0-43CD-956E-528C46C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1AFACA-BF9D-4FA3-B840-270C2B29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1C5057F-518F-4824-96EB-DDD292B2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288F84-1B6E-4AA2-8181-04B23EC70569}"/>
              </a:ext>
            </a:extLst>
          </p:cNvPr>
          <p:cNvGrpSpPr/>
          <p:nvPr/>
        </p:nvGrpSpPr>
        <p:grpSpPr>
          <a:xfrm>
            <a:off x="4149775" y="3733800"/>
            <a:ext cx="4308425" cy="2328153"/>
            <a:chOff x="414687" y="1371600"/>
            <a:chExt cx="8108827" cy="4381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1062EC-5B89-4BC7-9C37-429C6ED4BF29}"/>
                </a:ext>
              </a:extLst>
            </p:cNvPr>
            <p:cNvGrpSpPr/>
            <p:nvPr/>
          </p:nvGrpSpPr>
          <p:grpSpPr>
            <a:xfrm>
              <a:off x="2433990" y="1371600"/>
              <a:ext cx="4276024" cy="1150031"/>
              <a:chOff x="2433990" y="1371600"/>
              <a:chExt cx="4276024" cy="115003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DFF57B3-2B39-4708-8C94-FC1BD9A6B48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3110997" y="1371600"/>
                <a:ext cx="1461003" cy="43494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CE25F15-325F-499E-8755-EAEAF3F1630F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4572000" y="1371600"/>
                <a:ext cx="1461006" cy="42970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48490F0-D58C-4D61-B1E3-48D8DC26DF48}"/>
                  </a:ext>
                </a:extLst>
              </p:cNvPr>
              <p:cNvSpPr/>
              <p:nvPr/>
            </p:nvSpPr>
            <p:spPr>
              <a:xfrm>
                <a:off x="2433990" y="1806540"/>
                <a:ext cx="1354014" cy="715091"/>
              </a:xfrm>
              <a:prstGeom prst="roundRect">
                <a:avLst/>
              </a:prstGeom>
              <a:solidFill>
                <a:srgbClr val="E0C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47FA269-B398-4E45-8BBF-E205176CDD67}"/>
                  </a:ext>
                </a:extLst>
              </p:cNvPr>
              <p:cNvSpPr/>
              <p:nvPr/>
            </p:nvSpPr>
            <p:spPr>
              <a:xfrm>
                <a:off x="5355998" y="1801309"/>
                <a:ext cx="1354016" cy="715092"/>
              </a:xfrm>
              <a:prstGeom prst="roundRect">
                <a:avLst/>
              </a:prstGeom>
              <a:solidFill>
                <a:srgbClr val="D6FF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EBCB6F-E4C1-4E62-9ECC-6D4E2F470361}"/>
                </a:ext>
              </a:extLst>
            </p:cNvPr>
            <p:cNvGrpSpPr/>
            <p:nvPr/>
          </p:nvGrpSpPr>
          <p:grpSpPr>
            <a:xfrm>
              <a:off x="4677475" y="2516401"/>
              <a:ext cx="3846039" cy="1139978"/>
              <a:chOff x="4677475" y="2516401"/>
              <a:chExt cx="3846039" cy="1139978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B51B98-CB8F-4C87-91E3-A0265B0AF1E3}"/>
                  </a:ext>
                </a:extLst>
              </p:cNvPr>
              <p:cNvCxnSpPr>
                <a:cxnSpLocks/>
                <a:stCxn id="12" idx="2"/>
                <a:endCxn id="17" idx="0"/>
              </p:cNvCxnSpPr>
              <p:nvPr/>
            </p:nvCxnSpPr>
            <p:spPr>
              <a:xfrm flipH="1">
                <a:off x="5002786" y="2516401"/>
                <a:ext cx="1030220" cy="76019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D6A51-F732-4724-8DD1-A7D675BA0829}"/>
                  </a:ext>
                </a:extLst>
              </p:cNvPr>
              <p:cNvCxnSpPr>
                <a:cxnSpLocks/>
                <a:stCxn id="12" idx="2"/>
                <a:endCxn id="18" idx="0"/>
              </p:cNvCxnSpPr>
              <p:nvPr/>
            </p:nvCxnSpPr>
            <p:spPr>
              <a:xfrm>
                <a:off x="6033006" y="2516401"/>
                <a:ext cx="42484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9D16627-50A4-44E6-8CB6-C73DC370289A}"/>
                  </a:ext>
                </a:extLst>
              </p:cNvPr>
              <p:cNvCxnSpPr>
                <a:cxnSpLocks/>
                <a:stCxn id="12" idx="2"/>
                <a:endCxn id="19" idx="0"/>
              </p:cNvCxnSpPr>
              <p:nvPr/>
            </p:nvCxnSpPr>
            <p:spPr>
              <a:xfrm>
                <a:off x="6033006" y="2516401"/>
                <a:ext cx="2114951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E4DE7E9-E073-4A32-838A-3A6083F9EDD8}"/>
                  </a:ext>
                </a:extLst>
              </p:cNvPr>
              <p:cNvSpPr/>
              <p:nvPr/>
            </p:nvSpPr>
            <p:spPr>
              <a:xfrm>
                <a:off x="4677475" y="3276600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E92EAA8-3451-401E-925A-3DF11C84D487}"/>
                  </a:ext>
                </a:extLst>
              </p:cNvPr>
              <p:cNvSpPr/>
              <p:nvPr/>
            </p:nvSpPr>
            <p:spPr>
              <a:xfrm>
                <a:off x="5750179" y="3279974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D43015A-A494-446F-B103-A89488670E05}"/>
                  </a:ext>
                </a:extLst>
              </p:cNvPr>
              <p:cNvSpPr/>
              <p:nvPr/>
            </p:nvSpPr>
            <p:spPr>
              <a:xfrm>
                <a:off x="7772400" y="3279974"/>
                <a:ext cx="751114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68DE276-146C-4ED6-81B4-FE1A8F8A1708}"/>
                  </a:ext>
                </a:extLst>
              </p:cNvPr>
              <p:cNvGrpSpPr/>
              <p:nvPr/>
            </p:nvGrpSpPr>
            <p:grpSpPr>
              <a:xfrm>
                <a:off x="6870192" y="3429000"/>
                <a:ext cx="368808" cy="64008"/>
                <a:chOff x="2907792" y="4038600"/>
                <a:chExt cx="368808" cy="64008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ED66D8E-1738-4F27-9186-696361D24BD0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30A04DC-6BEA-427E-A49A-8295947116D4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BBE0113-1647-4915-9C69-F96A164B35ED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A81AA25-3C41-4795-BC02-C94E375CE512}"/>
                </a:ext>
              </a:extLst>
            </p:cNvPr>
            <p:cNvGrpSpPr/>
            <p:nvPr/>
          </p:nvGrpSpPr>
          <p:grpSpPr>
            <a:xfrm>
              <a:off x="414687" y="3653006"/>
              <a:ext cx="3249453" cy="1147594"/>
              <a:chOff x="414687" y="3653006"/>
              <a:chExt cx="3249453" cy="1147594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1F7AE1D-C820-486C-A02E-848C1552A74B}"/>
                  </a:ext>
                </a:extLst>
              </p:cNvPr>
              <p:cNvCxnSpPr>
                <a:cxnSpLocks/>
                <a:stCxn id="71" idx="2"/>
                <a:endCxn id="30" idx="0"/>
              </p:cNvCxnSpPr>
              <p:nvPr/>
            </p:nvCxnSpPr>
            <p:spPr>
              <a:xfrm flipH="1">
                <a:off x="681388" y="3653006"/>
                <a:ext cx="1332039" cy="8336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F739AB0-9F7A-488E-ACAF-A8F69FC643BA}"/>
                  </a:ext>
                </a:extLst>
              </p:cNvPr>
              <p:cNvCxnSpPr>
                <a:cxnSpLocks/>
                <a:stCxn id="71" idx="2"/>
                <a:endCxn id="31" idx="0"/>
              </p:cNvCxnSpPr>
              <p:nvPr/>
            </p:nvCxnSpPr>
            <p:spPr>
              <a:xfrm flipH="1">
                <a:off x="1359886" y="3653006"/>
                <a:ext cx="653541" cy="83171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FA5FF53-94D4-4EBE-9CF6-EBB256FA1893}"/>
                  </a:ext>
                </a:extLst>
              </p:cNvPr>
              <p:cNvCxnSpPr>
                <a:cxnSpLocks/>
                <a:stCxn id="71" idx="2"/>
                <a:endCxn id="32" idx="0"/>
              </p:cNvCxnSpPr>
              <p:nvPr/>
            </p:nvCxnSpPr>
            <p:spPr>
              <a:xfrm>
                <a:off x="2013427" y="3653006"/>
                <a:ext cx="23695" cy="830885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05B8A27-1C39-4552-B888-1CB99E6B9B69}"/>
                  </a:ext>
                </a:extLst>
              </p:cNvPr>
              <p:cNvCxnSpPr>
                <a:cxnSpLocks/>
                <a:stCxn id="71" idx="2"/>
                <a:endCxn id="33" idx="0"/>
              </p:cNvCxnSpPr>
              <p:nvPr/>
            </p:nvCxnSpPr>
            <p:spPr>
              <a:xfrm>
                <a:off x="2013427" y="3653006"/>
                <a:ext cx="706777" cy="8390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25E676F-A09F-4B0A-83CB-D6C362C2CA9D}"/>
                  </a:ext>
                </a:extLst>
              </p:cNvPr>
              <p:cNvCxnSpPr>
                <a:cxnSpLocks/>
                <a:stCxn id="71" idx="2"/>
                <a:endCxn id="34" idx="0"/>
              </p:cNvCxnSpPr>
              <p:nvPr/>
            </p:nvCxnSpPr>
            <p:spPr>
              <a:xfrm>
                <a:off x="2013427" y="3653006"/>
                <a:ext cx="1384013" cy="83270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DA6879E-303B-4ABE-B14F-883AB2849A0B}"/>
                  </a:ext>
                </a:extLst>
              </p:cNvPr>
              <p:cNvSpPr/>
              <p:nvPr/>
            </p:nvSpPr>
            <p:spPr>
              <a:xfrm>
                <a:off x="414687" y="44866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689CB22-2466-4ECB-8620-5E1A4E2125C6}"/>
                  </a:ext>
                </a:extLst>
              </p:cNvPr>
              <p:cNvSpPr/>
              <p:nvPr/>
            </p:nvSpPr>
            <p:spPr>
              <a:xfrm>
                <a:off x="1093184" y="4484717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6CECE1E-F153-4C97-A89C-B9559DF3D0AA}"/>
                  </a:ext>
                </a:extLst>
              </p:cNvPr>
              <p:cNvSpPr/>
              <p:nvPr/>
            </p:nvSpPr>
            <p:spPr>
              <a:xfrm>
                <a:off x="1770421" y="448389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6F752B-2885-4269-BF4F-B28467B5CA2B}"/>
                  </a:ext>
                </a:extLst>
              </p:cNvPr>
              <p:cNvSpPr/>
              <p:nvPr/>
            </p:nvSpPr>
            <p:spPr>
              <a:xfrm>
                <a:off x="2453503" y="449201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B4E9C9A-8B09-4CCF-8FC0-018C9881F731}"/>
                  </a:ext>
                </a:extLst>
              </p:cNvPr>
              <p:cNvSpPr/>
              <p:nvPr/>
            </p:nvSpPr>
            <p:spPr>
              <a:xfrm>
                <a:off x="3130740" y="4485713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1F0A107-BB4F-4843-9335-67B49FB1A6AE}"/>
                </a:ext>
              </a:extLst>
            </p:cNvPr>
            <p:cNvGrpSpPr/>
            <p:nvPr/>
          </p:nvGrpSpPr>
          <p:grpSpPr>
            <a:xfrm>
              <a:off x="4640866" y="3656379"/>
              <a:ext cx="3249453" cy="1178816"/>
              <a:chOff x="4640866" y="3656379"/>
              <a:chExt cx="3249453" cy="1178816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56BD6C3-E2A4-44A4-9C0C-908DA4E05D70}"/>
                  </a:ext>
                </a:extLst>
              </p:cNvPr>
              <p:cNvCxnSpPr>
                <a:cxnSpLocks/>
                <a:stCxn id="18" idx="2"/>
                <a:endCxn id="41" idx="0"/>
              </p:cNvCxnSpPr>
              <p:nvPr/>
            </p:nvCxnSpPr>
            <p:spPr>
              <a:xfrm flipH="1">
                <a:off x="4907566" y="3656379"/>
                <a:ext cx="1167924" cy="86482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A9F1C7-5937-4845-8590-996D08B61CDE}"/>
                  </a:ext>
                </a:extLst>
              </p:cNvPr>
              <p:cNvCxnSpPr>
                <a:cxnSpLocks/>
                <a:stCxn id="18" idx="2"/>
                <a:endCxn id="42" idx="0"/>
              </p:cNvCxnSpPr>
              <p:nvPr/>
            </p:nvCxnSpPr>
            <p:spPr>
              <a:xfrm flipH="1">
                <a:off x="5586063" y="3656379"/>
                <a:ext cx="489427" cy="86293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72E653B-A777-4E00-8228-7D4C7BAF598A}"/>
                  </a:ext>
                </a:extLst>
              </p:cNvPr>
              <p:cNvCxnSpPr>
                <a:cxnSpLocks/>
                <a:stCxn id="18" idx="2"/>
                <a:endCxn id="43" idx="0"/>
              </p:cNvCxnSpPr>
              <p:nvPr/>
            </p:nvCxnSpPr>
            <p:spPr>
              <a:xfrm>
                <a:off x="6075490" y="3656379"/>
                <a:ext cx="187810" cy="86210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8464C1-0288-47C4-B665-0FC8928559C3}"/>
                  </a:ext>
                </a:extLst>
              </p:cNvPr>
              <p:cNvCxnSpPr>
                <a:cxnSpLocks/>
                <a:stCxn id="18" idx="2"/>
                <a:endCxn id="44" idx="0"/>
              </p:cNvCxnSpPr>
              <p:nvPr/>
            </p:nvCxnSpPr>
            <p:spPr>
              <a:xfrm>
                <a:off x="6075490" y="3656379"/>
                <a:ext cx="870892" cy="87022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0B6095E-570C-45F8-BC7C-DA7EC3B53834}"/>
                  </a:ext>
                </a:extLst>
              </p:cNvPr>
              <p:cNvCxnSpPr>
                <a:cxnSpLocks/>
                <a:stCxn id="18" idx="2"/>
                <a:endCxn id="45" idx="0"/>
              </p:cNvCxnSpPr>
              <p:nvPr/>
            </p:nvCxnSpPr>
            <p:spPr>
              <a:xfrm>
                <a:off x="6075490" y="3656379"/>
                <a:ext cx="1548129" cy="86392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8D945CB-7B89-497B-8253-13FF41E27F8B}"/>
                  </a:ext>
                </a:extLst>
              </p:cNvPr>
              <p:cNvSpPr/>
              <p:nvPr/>
            </p:nvSpPr>
            <p:spPr>
              <a:xfrm>
                <a:off x="4640866" y="4521207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B341146-2588-4214-9A44-AC4E907FF898}"/>
                  </a:ext>
                </a:extLst>
              </p:cNvPr>
              <p:cNvSpPr/>
              <p:nvPr/>
            </p:nvSpPr>
            <p:spPr>
              <a:xfrm>
                <a:off x="5319363" y="45193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032B143-F1EA-4239-8B7D-329EDAD76114}"/>
                  </a:ext>
                </a:extLst>
              </p:cNvPr>
              <p:cNvSpPr/>
              <p:nvPr/>
            </p:nvSpPr>
            <p:spPr>
              <a:xfrm>
                <a:off x="5996600" y="4518486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1AB0488-AC00-4AB5-BF4D-1FBEBAE5805D}"/>
                  </a:ext>
                </a:extLst>
              </p:cNvPr>
              <p:cNvSpPr/>
              <p:nvPr/>
            </p:nvSpPr>
            <p:spPr>
              <a:xfrm>
                <a:off x="6679682" y="4526606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7CCC3B1-F3EA-4E42-9309-E7E2329A6CF8}"/>
                  </a:ext>
                </a:extLst>
              </p:cNvPr>
              <p:cNvSpPr/>
              <p:nvPr/>
            </p:nvSpPr>
            <p:spPr>
              <a:xfrm>
                <a:off x="7356919" y="4520308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237F6F-BD7F-4935-BA2D-30D730EC7FC9}"/>
                </a:ext>
              </a:extLst>
            </p:cNvPr>
            <p:cNvGrpSpPr/>
            <p:nvPr/>
          </p:nvGrpSpPr>
          <p:grpSpPr>
            <a:xfrm>
              <a:off x="1493494" y="4792480"/>
              <a:ext cx="1151652" cy="926310"/>
              <a:chOff x="1493494" y="4792480"/>
              <a:chExt cx="1151652" cy="92631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9463CB-B194-4B39-A18D-1F5DDDBC4DFB}"/>
                  </a:ext>
                </a:extLst>
              </p:cNvPr>
              <p:cNvCxnSpPr>
                <a:cxnSpLocks/>
                <a:stCxn id="32" idx="2"/>
                <a:endCxn id="49" idx="0"/>
              </p:cNvCxnSpPr>
              <p:nvPr/>
            </p:nvCxnSpPr>
            <p:spPr>
              <a:xfrm>
                <a:off x="2037121" y="4792480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8F68110-F6CE-46B8-AA81-073AFDCAF71D}"/>
                  </a:ext>
                </a:extLst>
              </p:cNvPr>
              <p:cNvSpPr/>
              <p:nvPr/>
            </p:nvSpPr>
            <p:spPr>
              <a:xfrm>
                <a:off x="1493494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1DC09A7-A382-4930-9F63-561C11712D49}"/>
                  </a:ext>
                </a:extLst>
              </p:cNvPr>
              <p:cNvSpPr/>
              <p:nvPr/>
            </p:nvSpPr>
            <p:spPr>
              <a:xfrm>
                <a:off x="1943216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5E01EC1-0D19-4C03-9461-DC3B803E6AA0}"/>
                  </a:ext>
                </a:extLst>
              </p:cNvPr>
              <p:cNvSpPr/>
              <p:nvPr/>
            </p:nvSpPr>
            <p:spPr>
              <a:xfrm>
                <a:off x="2390821" y="5410200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81CA66A-0E7A-4BE7-B964-2DD5E583C282}"/>
                  </a:ext>
                </a:extLst>
              </p:cNvPr>
              <p:cNvCxnSpPr>
                <a:cxnSpLocks/>
                <a:stCxn id="32" idx="2"/>
                <a:endCxn id="48" idx="0"/>
              </p:cNvCxnSpPr>
              <p:nvPr/>
            </p:nvCxnSpPr>
            <p:spPr>
              <a:xfrm flipH="1">
                <a:off x="1620657" y="4792480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D2741BE-3AC9-4882-A2C5-9D0CD5E58A13}"/>
                  </a:ext>
                </a:extLst>
              </p:cNvPr>
              <p:cNvCxnSpPr>
                <a:cxnSpLocks/>
                <a:stCxn id="32" idx="2"/>
                <a:endCxn id="50" idx="0"/>
              </p:cNvCxnSpPr>
              <p:nvPr/>
            </p:nvCxnSpPr>
            <p:spPr>
              <a:xfrm>
                <a:off x="2037121" y="4792480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6F6ADC5-059E-41B5-80D7-FAFD5C72D2BC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1747819" y="5564496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566B427-DE01-439C-BF3B-2777FCA693D4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 flipV="1">
                <a:off x="2197541" y="5564495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58BD0D-FE21-4C89-B9AF-5AD21F073248}"/>
                </a:ext>
              </a:extLst>
            </p:cNvPr>
            <p:cNvGrpSpPr/>
            <p:nvPr/>
          </p:nvGrpSpPr>
          <p:grpSpPr>
            <a:xfrm>
              <a:off x="5719673" y="4827075"/>
              <a:ext cx="1151652" cy="926310"/>
              <a:chOff x="5719673" y="4827075"/>
              <a:chExt cx="1151652" cy="92631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DA4221-5B13-4A6C-8C43-6D00FAD5F7EA}"/>
                  </a:ext>
                </a:extLst>
              </p:cNvPr>
              <p:cNvCxnSpPr>
                <a:cxnSpLocks/>
                <a:stCxn id="43" idx="2"/>
                <a:endCxn id="58" idx="0"/>
              </p:cNvCxnSpPr>
              <p:nvPr/>
            </p:nvCxnSpPr>
            <p:spPr>
              <a:xfrm>
                <a:off x="6263300" y="4827075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D7C1F92-9995-4778-B9A5-5773EFE97587}"/>
                  </a:ext>
                </a:extLst>
              </p:cNvPr>
              <p:cNvSpPr/>
              <p:nvPr/>
            </p:nvSpPr>
            <p:spPr>
              <a:xfrm>
                <a:off x="5719673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E5EF4C0-9EA6-4541-81BB-EAE1AB5B1A22}"/>
                  </a:ext>
                </a:extLst>
              </p:cNvPr>
              <p:cNvSpPr/>
              <p:nvPr/>
            </p:nvSpPr>
            <p:spPr>
              <a:xfrm>
                <a:off x="6169395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3E5AAFD-82AE-49A7-BFE4-8A7C5EB04D37}"/>
                  </a:ext>
                </a:extLst>
              </p:cNvPr>
              <p:cNvSpPr/>
              <p:nvPr/>
            </p:nvSpPr>
            <p:spPr>
              <a:xfrm>
                <a:off x="6617000" y="5444795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FC728B4-B5AD-4D89-8E3E-E4FF440BDA04}"/>
                  </a:ext>
                </a:extLst>
              </p:cNvPr>
              <p:cNvCxnSpPr>
                <a:cxnSpLocks/>
                <a:stCxn id="43" idx="2"/>
                <a:endCxn id="57" idx="0"/>
              </p:cNvCxnSpPr>
              <p:nvPr/>
            </p:nvCxnSpPr>
            <p:spPr>
              <a:xfrm flipH="1">
                <a:off x="5846836" y="4827075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A1B5A2-71BB-454C-B84C-7C75D5F9D0B2}"/>
                  </a:ext>
                </a:extLst>
              </p:cNvPr>
              <p:cNvCxnSpPr>
                <a:cxnSpLocks/>
                <a:stCxn id="43" idx="2"/>
                <a:endCxn id="59" idx="0"/>
              </p:cNvCxnSpPr>
              <p:nvPr/>
            </p:nvCxnSpPr>
            <p:spPr>
              <a:xfrm>
                <a:off x="6263300" y="4827075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4A29DAE-2496-42DA-997B-AD6D8FBF9E54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>
              <a:xfrm>
                <a:off x="5973998" y="5599091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592C4D-2B69-49E5-9C02-16E409113B03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6423720" y="5599090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C624A4-418F-42F0-9DD0-D28D996185C0}"/>
                </a:ext>
              </a:extLst>
            </p:cNvPr>
            <p:cNvGrpSpPr/>
            <p:nvPr/>
          </p:nvGrpSpPr>
          <p:grpSpPr>
            <a:xfrm>
              <a:off x="416178" y="2521631"/>
              <a:ext cx="3836087" cy="1131376"/>
              <a:chOff x="416178" y="2521631"/>
              <a:chExt cx="3836087" cy="113137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1059C19-615B-44B3-A460-80437D8B9E89}"/>
                  </a:ext>
                </a:extLst>
              </p:cNvPr>
              <p:cNvCxnSpPr>
                <a:cxnSpLocks/>
                <a:stCxn id="11" idx="2"/>
                <a:endCxn id="68" idx="0"/>
              </p:cNvCxnSpPr>
              <p:nvPr/>
            </p:nvCxnSpPr>
            <p:spPr>
              <a:xfrm flipH="1">
                <a:off x="807433" y="2521631"/>
                <a:ext cx="2303565" cy="75497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F19E1AE-4F48-49CB-B27B-885562C0B211}"/>
                  </a:ext>
                </a:extLst>
              </p:cNvPr>
              <p:cNvCxnSpPr>
                <a:cxnSpLocks/>
                <a:stCxn id="11" idx="2"/>
                <a:endCxn id="71" idx="0"/>
              </p:cNvCxnSpPr>
              <p:nvPr/>
            </p:nvCxnSpPr>
            <p:spPr>
              <a:xfrm flipH="1">
                <a:off x="2013426" y="2521631"/>
                <a:ext cx="1097572" cy="758344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92B7631-FEC0-4DD3-A681-B896082972BD}"/>
                  </a:ext>
                </a:extLst>
              </p:cNvPr>
              <p:cNvCxnSpPr>
                <a:cxnSpLocks/>
                <a:stCxn id="11" idx="2"/>
                <a:endCxn id="69" idx="0"/>
              </p:cNvCxnSpPr>
              <p:nvPr/>
            </p:nvCxnSpPr>
            <p:spPr>
              <a:xfrm>
                <a:off x="3110997" y="2521631"/>
                <a:ext cx="767736" cy="75496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150717D-AA7A-4E54-8682-E2F21ED9CF01}"/>
                  </a:ext>
                </a:extLst>
              </p:cNvPr>
              <p:cNvSpPr/>
              <p:nvPr/>
            </p:nvSpPr>
            <p:spPr>
              <a:xfrm>
                <a:off x="416178" y="3276601"/>
                <a:ext cx="782510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ACDF2E1-6D02-4E84-96DF-3AAD32F55071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7065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337A066-737F-40EA-BBF1-2EBC787A0018}"/>
                  </a:ext>
                </a:extLst>
              </p:cNvPr>
              <p:cNvGrpSpPr/>
              <p:nvPr/>
            </p:nvGrpSpPr>
            <p:grpSpPr>
              <a:xfrm>
                <a:off x="2775856" y="3445328"/>
                <a:ext cx="368808" cy="64008"/>
                <a:chOff x="2907792" y="4038600"/>
                <a:chExt cx="368808" cy="64008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49AF08C-A16C-4037-953F-21CA3F3EF512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DA067DA-D98C-4628-8BEA-EF77F47E7F08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7A6CEAD-DE8E-4FA9-8155-09B8BEED31E1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83E59A6-9ED8-4605-9A63-8947DDE2093D}"/>
                  </a:ext>
                </a:extLst>
              </p:cNvPr>
              <p:cNvSpPr/>
              <p:nvPr/>
            </p:nvSpPr>
            <p:spPr>
              <a:xfrm>
                <a:off x="1622171" y="3279975"/>
                <a:ext cx="782510" cy="37303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E9D006C-2B96-4DA5-A40A-FFA4D8BAC260}"/>
                  </a:ext>
                </a:extLst>
              </p:cNvPr>
              <p:cNvSpPr txBox="1"/>
              <p:nvPr/>
            </p:nvSpPr>
            <p:spPr>
              <a:xfrm>
                <a:off x="779780" y="2501900"/>
                <a:ext cx="299528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E9D006C-2B96-4DA5-A40A-FFA4D8BA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" y="2501900"/>
                <a:ext cx="2995288" cy="491417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06F97C-D429-4C18-8E4B-22E386E0FC0F}"/>
                  </a:ext>
                </a:extLst>
              </p:cNvPr>
              <p:cNvSpPr txBox="1"/>
              <p:nvPr/>
            </p:nvSpPr>
            <p:spPr>
              <a:xfrm>
                <a:off x="860579" y="2501218"/>
                <a:ext cx="369008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06F97C-D429-4C18-8E4B-22E386E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79" y="2501218"/>
                <a:ext cx="3690085" cy="497252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7C30CC-6F3A-4C12-8FF0-34ED43A2415F}"/>
                  </a:ext>
                </a:extLst>
              </p:cNvPr>
              <p:cNvSpPr txBox="1"/>
              <p:nvPr/>
            </p:nvSpPr>
            <p:spPr>
              <a:xfrm>
                <a:off x="815710" y="2501297"/>
                <a:ext cx="605228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7C30CC-6F3A-4C12-8FF0-34ED43A2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10" y="2501297"/>
                <a:ext cx="6052285" cy="497252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3ACFCC-6DB6-4B1D-BA97-B72A386B33F0}"/>
                  </a:ext>
                </a:extLst>
              </p:cNvPr>
              <p:cNvSpPr txBox="1"/>
              <p:nvPr/>
            </p:nvSpPr>
            <p:spPr>
              <a:xfrm>
                <a:off x="308226" y="2501456"/>
                <a:ext cx="8730644" cy="866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3ACFCC-6DB6-4B1D-BA97-B72A386B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6" y="2501456"/>
                <a:ext cx="8730644" cy="866584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6EB21F-8F6A-4F42-9B07-C6D3D30216B3}"/>
                  </a:ext>
                </a:extLst>
              </p:cNvPr>
              <p:cNvSpPr txBox="1"/>
              <p:nvPr/>
            </p:nvSpPr>
            <p:spPr>
              <a:xfrm>
                <a:off x="309822" y="2501453"/>
                <a:ext cx="8730644" cy="9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6EB21F-8F6A-4F42-9B07-C6D3D3021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" y="2501453"/>
                <a:ext cx="8730644" cy="902170"/>
              </a:xfrm>
              <a:prstGeom prst="rect">
                <a:avLst/>
              </a:prstGeom>
              <a:blipFill>
                <a:blip r:embed="rId7"/>
                <a:stretch>
                  <a:fillRect b="-60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11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77" grpId="0"/>
      <p:bldP spid="80" grpId="0"/>
      <p:bldP spid="85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</p:spPr>
            <p:txBody>
              <a:bodyPr/>
              <a:lstStyle/>
              <a:p>
                <a:r>
                  <a:rPr lang="en-US" dirty="0"/>
                  <a:t> Additive model equation (all fish):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b="0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65113" lvl="1" indent="0">
                  <a:buNone/>
                </a:pPr>
                <a:endParaRPr lang="en-US" dirty="0"/>
              </a:p>
              <a:p>
                <a:pPr marL="265113" lvl="1" indent="0">
                  <a:buNone/>
                </a:pPr>
                <a:r>
                  <a:rPr lang="en-US" dirty="0"/>
                  <a:t>y : binary response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S</a:t>
                </a:r>
                <a:r>
                  <a:rPr lang="en-US" dirty="0"/>
                  <a:t> : Season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: Day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R</a:t>
                </a:r>
                <a:r>
                  <a:rPr lang="en-US" dirty="0"/>
                  <a:t> : Rack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B</a:t>
                </a:r>
                <a:r>
                  <a:rPr lang="en-US" dirty="0"/>
                  <a:t> : Bypass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FS</a:t>
                </a:r>
                <a:r>
                  <a:rPr lang="en-US" dirty="0"/>
                  <a:t> : Fish Species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G</a:t>
                </a:r>
                <a:r>
                  <a:rPr lang="en-US" dirty="0"/>
                  <a:t> : Group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  <a:blipFill>
                <a:blip r:embed="rId2"/>
                <a:stretch>
                  <a:fillRect l="-358" t="-2041" b="-25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C58F-7656-4BAE-8BC4-5085A68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E62C-73C0-43CD-956E-528C46C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1AFACA-BF9D-4FA3-B840-270C2B29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1C5057F-518F-4824-96EB-DDD292B2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FA4A-E2FE-454C-88FD-696811DB5A53}"/>
              </a:ext>
            </a:extLst>
          </p:cNvPr>
          <p:cNvSpPr txBox="1"/>
          <p:nvPr/>
        </p:nvSpPr>
        <p:spPr>
          <a:xfrm>
            <a:off x="4267200" y="3581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p-values for Rack and Bypass effects using LRT</a:t>
            </a:r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A2688-ACCD-43D6-9610-C97B72433CC8}"/>
              </a:ext>
            </a:extLst>
          </p:cNvPr>
          <p:cNvGrpSpPr/>
          <p:nvPr/>
        </p:nvGrpSpPr>
        <p:grpSpPr>
          <a:xfrm>
            <a:off x="4477483" y="4250501"/>
            <a:ext cx="3838279" cy="2074099"/>
            <a:chOff x="414687" y="1371600"/>
            <a:chExt cx="8108827" cy="43817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085139-6BF5-4058-A0EF-474E6B361D10}"/>
                </a:ext>
              </a:extLst>
            </p:cNvPr>
            <p:cNvGrpSpPr/>
            <p:nvPr/>
          </p:nvGrpSpPr>
          <p:grpSpPr>
            <a:xfrm>
              <a:off x="2433990" y="1371600"/>
              <a:ext cx="4276024" cy="1150031"/>
              <a:chOff x="2433990" y="1371600"/>
              <a:chExt cx="4276024" cy="1150031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974669D-1D1D-46B5-9257-1C1CB4B30ECC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H="1">
                <a:off x="3110997" y="1371600"/>
                <a:ext cx="1461003" cy="43494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380582-EE9B-40D6-8C0F-2CBC5654D126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4572000" y="1371600"/>
                <a:ext cx="1461006" cy="42970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52216AFB-94EC-4E4B-B8E4-B75D1FC26B4E}"/>
                  </a:ext>
                </a:extLst>
              </p:cNvPr>
              <p:cNvSpPr/>
              <p:nvPr/>
            </p:nvSpPr>
            <p:spPr>
              <a:xfrm>
                <a:off x="2433990" y="1806540"/>
                <a:ext cx="1354014" cy="715091"/>
              </a:xfrm>
              <a:prstGeom prst="roundRect">
                <a:avLst/>
              </a:prstGeom>
              <a:solidFill>
                <a:srgbClr val="E0C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27E67A4-1E20-49BD-84DC-0FEAE4B2EAB8}"/>
                  </a:ext>
                </a:extLst>
              </p:cNvPr>
              <p:cNvSpPr/>
              <p:nvPr/>
            </p:nvSpPr>
            <p:spPr>
              <a:xfrm>
                <a:off x="5355998" y="1801309"/>
                <a:ext cx="1354016" cy="715092"/>
              </a:xfrm>
              <a:prstGeom prst="roundRect">
                <a:avLst/>
              </a:prstGeom>
              <a:solidFill>
                <a:srgbClr val="D6FF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84C6EA-4E1E-4D6B-8A7A-1648794CC082}"/>
                </a:ext>
              </a:extLst>
            </p:cNvPr>
            <p:cNvGrpSpPr/>
            <p:nvPr/>
          </p:nvGrpSpPr>
          <p:grpSpPr>
            <a:xfrm>
              <a:off x="4677475" y="2516401"/>
              <a:ext cx="3846039" cy="1139978"/>
              <a:chOff x="4677475" y="2516401"/>
              <a:chExt cx="3846039" cy="113997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672E67C-DF23-4532-AF00-EBEAD1685299}"/>
                  </a:ext>
                </a:extLst>
              </p:cNvPr>
              <p:cNvCxnSpPr>
                <a:cxnSpLocks/>
                <a:stCxn id="75" idx="2"/>
                <a:endCxn id="65" idx="0"/>
              </p:cNvCxnSpPr>
              <p:nvPr/>
            </p:nvCxnSpPr>
            <p:spPr>
              <a:xfrm flipH="1">
                <a:off x="5002786" y="2516401"/>
                <a:ext cx="1030220" cy="76019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DA39B34-4B81-4231-AA62-0B361EA5E5D9}"/>
                  </a:ext>
                </a:extLst>
              </p:cNvPr>
              <p:cNvCxnSpPr>
                <a:cxnSpLocks/>
                <a:stCxn id="75" idx="2"/>
                <a:endCxn id="66" idx="0"/>
              </p:cNvCxnSpPr>
              <p:nvPr/>
            </p:nvCxnSpPr>
            <p:spPr>
              <a:xfrm>
                <a:off x="6033006" y="2516401"/>
                <a:ext cx="42484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B318B34-3F19-4020-9D4B-009C274A9919}"/>
                  </a:ext>
                </a:extLst>
              </p:cNvPr>
              <p:cNvCxnSpPr>
                <a:cxnSpLocks/>
                <a:stCxn id="75" idx="2"/>
                <a:endCxn id="67" idx="0"/>
              </p:cNvCxnSpPr>
              <p:nvPr/>
            </p:nvCxnSpPr>
            <p:spPr>
              <a:xfrm>
                <a:off x="6033006" y="2516401"/>
                <a:ext cx="2114951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FB45B43-5571-4037-806B-E1404E2645FE}"/>
                  </a:ext>
                </a:extLst>
              </p:cNvPr>
              <p:cNvSpPr/>
              <p:nvPr/>
            </p:nvSpPr>
            <p:spPr>
              <a:xfrm>
                <a:off x="4677475" y="3276600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15E89FDF-0777-4898-935F-F0C3F31C0E9D}"/>
                  </a:ext>
                </a:extLst>
              </p:cNvPr>
              <p:cNvSpPr/>
              <p:nvPr/>
            </p:nvSpPr>
            <p:spPr>
              <a:xfrm>
                <a:off x="5750179" y="3279974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0A7A790-E0AC-452A-8259-58CF3835EEE4}"/>
                  </a:ext>
                </a:extLst>
              </p:cNvPr>
              <p:cNvSpPr/>
              <p:nvPr/>
            </p:nvSpPr>
            <p:spPr>
              <a:xfrm>
                <a:off x="7772400" y="3279974"/>
                <a:ext cx="751114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21C93EE-B97A-4415-94B5-017097E66077}"/>
                  </a:ext>
                </a:extLst>
              </p:cNvPr>
              <p:cNvGrpSpPr/>
              <p:nvPr/>
            </p:nvGrpSpPr>
            <p:grpSpPr>
              <a:xfrm>
                <a:off x="6870192" y="3429000"/>
                <a:ext cx="368808" cy="64008"/>
                <a:chOff x="2907792" y="4038600"/>
                <a:chExt cx="368808" cy="64008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7E9B84C-8E94-46DD-8801-DB36AB9201AD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781D04E-CBC7-4E8C-92A8-5AD040939FAF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0262B92-99D7-497B-947D-6CD968B264DF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81C33F-0CF3-4E3F-8433-D1446B03519C}"/>
                </a:ext>
              </a:extLst>
            </p:cNvPr>
            <p:cNvGrpSpPr/>
            <p:nvPr/>
          </p:nvGrpSpPr>
          <p:grpSpPr>
            <a:xfrm>
              <a:off x="414687" y="3653006"/>
              <a:ext cx="3249453" cy="1147594"/>
              <a:chOff x="414687" y="3653006"/>
              <a:chExt cx="3249453" cy="114759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CDE920E-5148-4FCC-A31D-AFA900BE2B31}"/>
                  </a:ext>
                </a:extLst>
              </p:cNvPr>
              <p:cNvCxnSpPr>
                <a:cxnSpLocks/>
                <a:stCxn id="22" idx="2"/>
                <a:endCxn id="57" idx="0"/>
              </p:cNvCxnSpPr>
              <p:nvPr/>
            </p:nvCxnSpPr>
            <p:spPr>
              <a:xfrm flipH="1">
                <a:off x="681388" y="3653006"/>
                <a:ext cx="1332039" cy="8336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E2C8554-46A6-4104-9177-30DC444BD64C}"/>
                  </a:ext>
                </a:extLst>
              </p:cNvPr>
              <p:cNvCxnSpPr>
                <a:cxnSpLocks/>
                <a:stCxn id="22" idx="2"/>
                <a:endCxn id="58" idx="0"/>
              </p:cNvCxnSpPr>
              <p:nvPr/>
            </p:nvCxnSpPr>
            <p:spPr>
              <a:xfrm flipH="1">
                <a:off x="1359886" y="3653006"/>
                <a:ext cx="653541" cy="83171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FA7A50-7B58-4D34-A2E0-161D97767C72}"/>
                  </a:ext>
                </a:extLst>
              </p:cNvPr>
              <p:cNvCxnSpPr>
                <a:cxnSpLocks/>
                <a:stCxn id="22" idx="2"/>
                <a:endCxn id="59" idx="0"/>
              </p:cNvCxnSpPr>
              <p:nvPr/>
            </p:nvCxnSpPr>
            <p:spPr>
              <a:xfrm>
                <a:off x="2013427" y="3653006"/>
                <a:ext cx="23695" cy="830885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9A77483-92CA-4156-BCCA-A7A42854DBA6}"/>
                  </a:ext>
                </a:extLst>
              </p:cNvPr>
              <p:cNvCxnSpPr>
                <a:cxnSpLocks/>
                <a:stCxn id="22" idx="2"/>
                <a:endCxn id="60" idx="0"/>
              </p:cNvCxnSpPr>
              <p:nvPr/>
            </p:nvCxnSpPr>
            <p:spPr>
              <a:xfrm>
                <a:off x="2013427" y="3653006"/>
                <a:ext cx="706777" cy="8390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FF16FBB-72E2-4A6D-BD84-D3F713338C21}"/>
                  </a:ext>
                </a:extLst>
              </p:cNvPr>
              <p:cNvCxnSpPr>
                <a:cxnSpLocks/>
                <a:stCxn id="22" idx="2"/>
                <a:endCxn id="61" idx="0"/>
              </p:cNvCxnSpPr>
              <p:nvPr/>
            </p:nvCxnSpPr>
            <p:spPr>
              <a:xfrm>
                <a:off x="2013427" y="3653006"/>
                <a:ext cx="1384013" cy="83270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676C80A-9832-41A6-A40C-31A024D6FB75}"/>
                  </a:ext>
                </a:extLst>
              </p:cNvPr>
              <p:cNvSpPr/>
              <p:nvPr/>
            </p:nvSpPr>
            <p:spPr>
              <a:xfrm>
                <a:off x="414687" y="44866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520AE1D-CD60-4AFB-957B-6AE706F40C92}"/>
                  </a:ext>
                </a:extLst>
              </p:cNvPr>
              <p:cNvSpPr/>
              <p:nvPr/>
            </p:nvSpPr>
            <p:spPr>
              <a:xfrm>
                <a:off x="1093184" y="4484717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15EF8C9-5D08-4506-BE5F-3C9D17229118}"/>
                  </a:ext>
                </a:extLst>
              </p:cNvPr>
              <p:cNvSpPr/>
              <p:nvPr/>
            </p:nvSpPr>
            <p:spPr>
              <a:xfrm>
                <a:off x="1770421" y="448389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804855B-50A5-4F57-A560-227DE2E540E8}"/>
                  </a:ext>
                </a:extLst>
              </p:cNvPr>
              <p:cNvSpPr/>
              <p:nvPr/>
            </p:nvSpPr>
            <p:spPr>
              <a:xfrm>
                <a:off x="2453503" y="449201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90FE4A5-872D-467F-97E1-F3C7DEE8BBB5}"/>
                  </a:ext>
                </a:extLst>
              </p:cNvPr>
              <p:cNvSpPr/>
              <p:nvPr/>
            </p:nvSpPr>
            <p:spPr>
              <a:xfrm>
                <a:off x="3130740" y="4485713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805911-A827-441E-9376-CBBD91470979}"/>
                </a:ext>
              </a:extLst>
            </p:cNvPr>
            <p:cNvGrpSpPr/>
            <p:nvPr/>
          </p:nvGrpSpPr>
          <p:grpSpPr>
            <a:xfrm>
              <a:off x="4640866" y="3656379"/>
              <a:ext cx="3249453" cy="1178816"/>
              <a:chOff x="4640866" y="3656379"/>
              <a:chExt cx="3249453" cy="1178816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82B56BE-664A-40D9-A0F1-FC3E20B8B587}"/>
                  </a:ext>
                </a:extLst>
              </p:cNvPr>
              <p:cNvCxnSpPr>
                <a:cxnSpLocks/>
                <a:stCxn id="66" idx="2"/>
                <a:endCxn id="47" idx="0"/>
              </p:cNvCxnSpPr>
              <p:nvPr/>
            </p:nvCxnSpPr>
            <p:spPr>
              <a:xfrm flipH="1">
                <a:off x="4907566" y="3656379"/>
                <a:ext cx="1167924" cy="86482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00252A-3B96-4BF9-8828-B7B254258874}"/>
                  </a:ext>
                </a:extLst>
              </p:cNvPr>
              <p:cNvCxnSpPr>
                <a:cxnSpLocks/>
                <a:stCxn id="66" idx="2"/>
                <a:endCxn id="48" idx="0"/>
              </p:cNvCxnSpPr>
              <p:nvPr/>
            </p:nvCxnSpPr>
            <p:spPr>
              <a:xfrm flipH="1">
                <a:off x="5586063" y="3656379"/>
                <a:ext cx="489427" cy="86293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BEA58A8-FCBF-473F-B4D6-46F7648C7252}"/>
                  </a:ext>
                </a:extLst>
              </p:cNvPr>
              <p:cNvCxnSpPr>
                <a:cxnSpLocks/>
                <a:stCxn id="66" idx="2"/>
                <a:endCxn id="49" idx="0"/>
              </p:cNvCxnSpPr>
              <p:nvPr/>
            </p:nvCxnSpPr>
            <p:spPr>
              <a:xfrm>
                <a:off x="6075490" y="3656379"/>
                <a:ext cx="187810" cy="86210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0CD2421-1BDE-4D56-8E94-92403D26DDEE}"/>
                  </a:ext>
                </a:extLst>
              </p:cNvPr>
              <p:cNvCxnSpPr>
                <a:cxnSpLocks/>
                <a:stCxn id="66" idx="2"/>
                <a:endCxn id="50" idx="0"/>
              </p:cNvCxnSpPr>
              <p:nvPr/>
            </p:nvCxnSpPr>
            <p:spPr>
              <a:xfrm>
                <a:off x="6075490" y="3656379"/>
                <a:ext cx="870892" cy="87022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42B4517-01D5-414D-8DDA-48BA43BB689E}"/>
                  </a:ext>
                </a:extLst>
              </p:cNvPr>
              <p:cNvCxnSpPr>
                <a:cxnSpLocks/>
                <a:stCxn id="66" idx="2"/>
                <a:endCxn id="51" idx="0"/>
              </p:cNvCxnSpPr>
              <p:nvPr/>
            </p:nvCxnSpPr>
            <p:spPr>
              <a:xfrm>
                <a:off x="6075490" y="3656379"/>
                <a:ext cx="1548129" cy="86392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FCB696D-7A32-4089-B280-8919EAFC2D10}"/>
                  </a:ext>
                </a:extLst>
              </p:cNvPr>
              <p:cNvSpPr/>
              <p:nvPr/>
            </p:nvSpPr>
            <p:spPr>
              <a:xfrm>
                <a:off x="4640866" y="4521207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6E0FF50-C545-40F6-BD22-465235382472}"/>
                  </a:ext>
                </a:extLst>
              </p:cNvPr>
              <p:cNvSpPr/>
              <p:nvPr/>
            </p:nvSpPr>
            <p:spPr>
              <a:xfrm>
                <a:off x="5319363" y="45193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35A6D5A-F076-4EF2-A3E2-616FD77F7CB2}"/>
                  </a:ext>
                </a:extLst>
              </p:cNvPr>
              <p:cNvSpPr/>
              <p:nvPr/>
            </p:nvSpPr>
            <p:spPr>
              <a:xfrm>
                <a:off x="5996600" y="4518486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A2F484A-FAB3-45B4-8562-0A2A301CF3A4}"/>
                  </a:ext>
                </a:extLst>
              </p:cNvPr>
              <p:cNvSpPr/>
              <p:nvPr/>
            </p:nvSpPr>
            <p:spPr>
              <a:xfrm>
                <a:off x="6679682" y="4526606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7A5FEE8-2204-42B6-BB13-D94AE91E138F}"/>
                  </a:ext>
                </a:extLst>
              </p:cNvPr>
              <p:cNvSpPr/>
              <p:nvPr/>
            </p:nvSpPr>
            <p:spPr>
              <a:xfrm>
                <a:off x="7356919" y="4520308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7FDFDC-D438-4861-901D-CBD654AA587A}"/>
                </a:ext>
              </a:extLst>
            </p:cNvPr>
            <p:cNvGrpSpPr/>
            <p:nvPr/>
          </p:nvGrpSpPr>
          <p:grpSpPr>
            <a:xfrm>
              <a:off x="1493494" y="4792480"/>
              <a:ext cx="1151652" cy="926310"/>
              <a:chOff x="1493494" y="4792480"/>
              <a:chExt cx="1151652" cy="92631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6C8D89B-2CBF-4A8A-9317-FFC7E1805E27}"/>
                  </a:ext>
                </a:extLst>
              </p:cNvPr>
              <p:cNvCxnSpPr>
                <a:cxnSpLocks/>
                <a:stCxn id="59" idx="2"/>
                <a:endCxn id="36" idx="0"/>
              </p:cNvCxnSpPr>
              <p:nvPr/>
            </p:nvCxnSpPr>
            <p:spPr>
              <a:xfrm>
                <a:off x="2037121" y="4792480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B31039-5769-4C5F-9C90-46C5CB2707E5}"/>
                  </a:ext>
                </a:extLst>
              </p:cNvPr>
              <p:cNvSpPr/>
              <p:nvPr/>
            </p:nvSpPr>
            <p:spPr>
              <a:xfrm>
                <a:off x="1493494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3050FC5-7497-4AEE-9B10-FE071AE10FEE}"/>
                  </a:ext>
                </a:extLst>
              </p:cNvPr>
              <p:cNvSpPr/>
              <p:nvPr/>
            </p:nvSpPr>
            <p:spPr>
              <a:xfrm>
                <a:off x="1943216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7778C7C-0F1F-403D-B21C-C8A1A7C07FE6}"/>
                  </a:ext>
                </a:extLst>
              </p:cNvPr>
              <p:cNvSpPr/>
              <p:nvPr/>
            </p:nvSpPr>
            <p:spPr>
              <a:xfrm>
                <a:off x="2390821" y="5410200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9B83A43-7339-40C9-800F-97F3C2A827D4}"/>
                  </a:ext>
                </a:extLst>
              </p:cNvPr>
              <p:cNvCxnSpPr>
                <a:cxnSpLocks/>
                <a:stCxn id="59" idx="2"/>
                <a:endCxn id="35" idx="0"/>
              </p:cNvCxnSpPr>
              <p:nvPr/>
            </p:nvCxnSpPr>
            <p:spPr>
              <a:xfrm flipH="1">
                <a:off x="1620657" y="4792480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4DE1E03-D5D2-416C-82E9-7B06C5E08144}"/>
                  </a:ext>
                </a:extLst>
              </p:cNvPr>
              <p:cNvCxnSpPr>
                <a:cxnSpLocks/>
                <a:stCxn id="59" idx="2"/>
                <a:endCxn id="37" idx="0"/>
              </p:cNvCxnSpPr>
              <p:nvPr/>
            </p:nvCxnSpPr>
            <p:spPr>
              <a:xfrm>
                <a:off x="2037121" y="4792480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8798CC2-BA4A-49D5-BC85-98CE2B6035A7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747819" y="5564496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09CBE35-3AF6-445B-B0CA-BD0A46770A6F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 flipV="1">
                <a:off x="2197541" y="5564495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94016-81D9-4D0F-AA74-0F7D32F9D5D6}"/>
                </a:ext>
              </a:extLst>
            </p:cNvPr>
            <p:cNvGrpSpPr/>
            <p:nvPr/>
          </p:nvGrpSpPr>
          <p:grpSpPr>
            <a:xfrm>
              <a:off x="5719673" y="4827075"/>
              <a:ext cx="1151652" cy="926310"/>
              <a:chOff x="5719673" y="4827075"/>
              <a:chExt cx="1151652" cy="9263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939B366-4155-49C2-9EB9-6758FB21122C}"/>
                  </a:ext>
                </a:extLst>
              </p:cNvPr>
              <p:cNvCxnSpPr>
                <a:cxnSpLocks/>
                <a:stCxn id="49" idx="2"/>
                <a:endCxn id="28" idx="0"/>
              </p:cNvCxnSpPr>
              <p:nvPr/>
            </p:nvCxnSpPr>
            <p:spPr>
              <a:xfrm>
                <a:off x="6263300" y="4827075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00ED69E-C2D2-4240-B13D-3893A3F94CE4}"/>
                  </a:ext>
                </a:extLst>
              </p:cNvPr>
              <p:cNvSpPr/>
              <p:nvPr/>
            </p:nvSpPr>
            <p:spPr>
              <a:xfrm>
                <a:off x="5719673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6B7E985-FD7A-4B24-8668-B115A592FFA1}"/>
                  </a:ext>
                </a:extLst>
              </p:cNvPr>
              <p:cNvSpPr/>
              <p:nvPr/>
            </p:nvSpPr>
            <p:spPr>
              <a:xfrm>
                <a:off x="6169395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A8916C9-E226-4B22-B9ED-A3B83E4D0C65}"/>
                  </a:ext>
                </a:extLst>
              </p:cNvPr>
              <p:cNvSpPr/>
              <p:nvPr/>
            </p:nvSpPr>
            <p:spPr>
              <a:xfrm>
                <a:off x="6617000" y="5444795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FF76CA7-228E-400A-9834-116209F1324C}"/>
                  </a:ext>
                </a:extLst>
              </p:cNvPr>
              <p:cNvCxnSpPr>
                <a:cxnSpLocks/>
                <a:stCxn id="49" idx="2"/>
                <a:endCxn id="27" idx="0"/>
              </p:cNvCxnSpPr>
              <p:nvPr/>
            </p:nvCxnSpPr>
            <p:spPr>
              <a:xfrm flipH="1">
                <a:off x="5846836" y="4827075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DAD5917-CD43-473A-8F28-D8A7BA4126F9}"/>
                  </a:ext>
                </a:extLst>
              </p:cNvPr>
              <p:cNvCxnSpPr>
                <a:cxnSpLocks/>
                <a:stCxn id="49" idx="2"/>
                <a:endCxn id="29" idx="0"/>
              </p:cNvCxnSpPr>
              <p:nvPr/>
            </p:nvCxnSpPr>
            <p:spPr>
              <a:xfrm>
                <a:off x="6263300" y="4827075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FC079D-D4AA-4F77-824A-831008344CA6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>
                <a:off x="5973998" y="5599091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0D878B-CA0A-4D84-9A2D-9554250959EC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6423720" y="5599090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893A33-805A-4BD4-8D45-EA0C45CAD487}"/>
                </a:ext>
              </a:extLst>
            </p:cNvPr>
            <p:cNvGrpSpPr/>
            <p:nvPr/>
          </p:nvGrpSpPr>
          <p:grpSpPr>
            <a:xfrm>
              <a:off x="416178" y="2521631"/>
              <a:ext cx="3836087" cy="1131376"/>
              <a:chOff x="416178" y="2521631"/>
              <a:chExt cx="3836087" cy="113137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76095EF-A4E1-4E7D-BEAA-A28B713C00C6}"/>
                  </a:ext>
                </a:extLst>
              </p:cNvPr>
              <p:cNvCxnSpPr>
                <a:cxnSpLocks/>
                <a:stCxn id="74" idx="2"/>
                <a:endCxn id="19" idx="0"/>
              </p:cNvCxnSpPr>
              <p:nvPr/>
            </p:nvCxnSpPr>
            <p:spPr>
              <a:xfrm flipH="1">
                <a:off x="807433" y="2521631"/>
                <a:ext cx="2303565" cy="75497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9EE5D46-E6F4-4583-B586-F5540C08BA82}"/>
                  </a:ext>
                </a:extLst>
              </p:cNvPr>
              <p:cNvCxnSpPr>
                <a:cxnSpLocks/>
                <a:stCxn id="74" idx="2"/>
                <a:endCxn id="22" idx="0"/>
              </p:cNvCxnSpPr>
              <p:nvPr/>
            </p:nvCxnSpPr>
            <p:spPr>
              <a:xfrm flipH="1">
                <a:off x="2013426" y="2521631"/>
                <a:ext cx="1097572" cy="758344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92BF924-875E-428E-9561-C67ACA6AEC00}"/>
                  </a:ext>
                </a:extLst>
              </p:cNvPr>
              <p:cNvCxnSpPr>
                <a:cxnSpLocks/>
                <a:stCxn id="74" idx="2"/>
                <a:endCxn id="20" idx="0"/>
              </p:cNvCxnSpPr>
              <p:nvPr/>
            </p:nvCxnSpPr>
            <p:spPr>
              <a:xfrm>
                <a:off x="3110997" y="2521631"/>
                <a:ext cx="767736" cy="75496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7466E76-CF0C-4C0B-A2FE-46865CC8D351}"/>
                  </a:ext>
                </a:extLst>
              </p:cNvPr>
              <p:cNvSpPr/>
              <p:nvPr/>
            </p:nvSpPr>
            <p:spPr>
              <a:xfrm>
                <a:off x="416178" y="3276601"/>
                <a:ext cx="782510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D3F8FAA-DEA1-4529-84E7-B3F43212FC2C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7065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DA336AA-BBCF-46A8-BB7D-CA83FA417E78}"/>
                  </a:ext>
                </a:extLst>
              </p:cNvPr>
              <p:cNvGrpSpPr/>
              <p:nvPr/>
            </p:nvGrpSpPr>
            <p:grpSpPr>
              <a:xfrm>
                <a:off x="2775856" y="3445328"/>
                <a:ext cx="368808" cy="64008"/>
                <a:chOff x="2907792" y="4038600"/>
                <a:chExt cx="368808" cy="6400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2BAAC29-ADDC-4F74-BF52-D6A0FF89529F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17B998-BAB2-407B-9CD7-20FC5F8C7FB3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2E6B94C-9703-4BF5-8F29-78B8AA8CA6AD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555C61D-F6C7-43D2-A06A-A6001B9D83F3}"/>
                  </a:ext>
                </a:extLst>
              </p:cNvPr>
              <p:cNvSpPr/>
              <p:nvPr/>
            </p:nvSpPr>
            <p:spPr>
              <a:xfrm>
                <a:off x="1622171" y="3279975"/>
                <a:ext cx="782510" cy="37303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7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</p:spPr>
            <p:txBody>
              <a:bodyPr/>
              <a:lstStyle/>
              <a:p>
                <a:r>
                  <a:rPr lang="en-US" dirty="0"/>
                  <a:t> Additive model equation (only overlapping fish):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b="0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b="0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65113" lvl="1" indent="0">
                  <a:buNone/>
                </a:pPr>
                <a:endParaRPr lang="en-US" dirty="0"/>
              </a:p>
              <a:p>
                <a:pPr marL="265113" lvl="1" indent="0">
                  <a:buNone/>
                </a:pPr>
                <a:r>
                  <a:rPr lang="en-US" dirty="0"/>
                  <a:t>y : binary response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S</a:t>
                </a:r>
                <a:r>
                  <a:rPr lang="en-US" dirty="0"/>
                  <a:t> : Season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: Day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R</a:t>
                </a:r>
                <a:r>
                  <a:rPr lang="en-US" dirty="0"/>
                  <a:t> : Rack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B</a:t>
                </a:r>
                <a:r>
                  <a:rPr lang="en-US" dirty="0"/>
                  <a:t> : Bypass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FS</a:t>
                </a:r>
                <a:r>
                  <a:rPr lang="en-US" dirty="0"/>
                  <a:t> : Fish Species (fixed)</a:t>
                </a:r>
              </a:p>
              <a:p>
                <a:pPr marL="265113" lvl="1" indent="0">
                  <a:buNone/>
                </a:pPr>
                <a:r>
                  <a:rPr lang="en-US" i="1" dirty="0"/>
                  <a:t>G</a:t>
                </a:r>
                <a:r>
                  <a:rPr lang="en-US" dirty="0"/>
                  <a:t> : Group (</a:t>
                </a:r>
                <a:r>
                  <a:rPr lang="en-US" dirty="0">
                    <a:solidFill>
                      <a:srgbClr val="E25B00"/>
                    </a:solidFill>
                  </a:rPr>
                  <a:t>random</a:t>
                </a:r>
                <a:r>
                  <a:rPr lang="en-US" dirty="0"/>
                  <a:t>)</a:t>
                </a:r>
              </a:p>
              <a:p>
                <a:pPr marL="2651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3DBE26-730A-4B7A-A2F7-BDCBCECA7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752600"/>
                <a:ext cx="8503920" cy="4481510"/>
              </a:xfrm>
              <a:blipFill>
                <a:blip r:embed="rId2"/>
                <a:stretch>
                  <a:fillRect l="-358" t="-2041" b="-25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C58F-7656-4BAE-8BC4-5085A68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E62C-73C0-43CD-956E-528C46C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1AFACA-BF9D-4FA3-B840-270C2B29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1C5057F-518F-4824-96EB-DDD292B2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FA4A-E2FE-454C-88FD-696811DB5A53}"/>
              </a:ext>
            </a:extLst>
          </p:cNvPr>
          <p:cNvSpPr txBox="1"/>
          <p:nvPr/>
        </p:nvSpPr>
        <p:spPr>
          <a:xfrm>
            <a:off x="4267200" y="3581400"/>
            <a:ext cx="42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p-values for Fish Species effect using LRT</a:t>
            </a:r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552989-4162-4A40-AA24-39599F2FE8BE}"/>
              </a:ext>
            </a:extLst>
          </p:cNvPr>
          <p:cNvGrpSpPr/>
          <p:nvPr/>
        </p:nvGrpSpPr>
        <p:grpSpPr>
          <a:xfrm>
            <a:off x="4477483" y="4250501"/>
            <a:ext cx="3838279" cy="2074099"/>
            <a:chOff x="414687" y="1371600"/>
            <a:chExt cx="8108827" cy="43817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67986D-FAE4-4681-9A5B-C544B54EBE45}"/>
                </a:ext>
              </a:extLst>
            </p:cNvPr>
            <p:cNvGrpSpPr/>
            <p:nvPr/>
          </p:nvGrpSpPr>
          <p:grpSpPr>
            <a:xfrm>
              <a:off x="2433990" y="1371600"/>
              <a:ext cx="4276024" cy="1150031"/>
              <a:chOff x="2433990" y="1371600"/>
              <a:chExt cx="4276024" cy="1150031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E624578-6BB0-4956-A9F0-99ECFCDC6743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H="1">
                <a:off x="3110997" y="1371600"/>
                <a:ext cx="1461003" cy="43494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4DF0595-04E3-4FD7-A578-9BE7CE945F5E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4572000" y="1371600"/>
                <a:ext cx="1461006" cy="42970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09FF3D1-5FD0-469D-AADA-44441A27AF25}"/>
                  </a:ext>
                </a:extLst>
              </p:cNvPr>
              <p:cNvSpPr/>
              <p:nvPr/>
            </p:nvSpPr>
            <p:spPr>
              <a:xfrm>
                <a:off x="2433990" y="1806540"/>
                <a:ext cx="1354014" cy="715091"/>
              </a:xfrm>
              <a:prstGeom prst="roundRect">
                <a:avLst/>
              </a:prstGeom>
              <a:solidFill>
                <a:srgbClr val="E0C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1CBC8D4-F939-400A-85E6-0F6312434361}"/>
                  </a:ext>
                </a:extLst>
              </p:cNvPr>
              <p:cNvSpPr/>
              <p:nvPr/>
            </p:nvSpPr>
            <p:spPr>
              <a:xfrm>
                <a:off x="5355998" y="1801309"/>
                <a:ext cx="1354016" cy="715092"/>
              </a:xfrm>
              <a:prstGeom prst="roundRect">
                <a:avLst/>
              </a:prstGeom>
              <a:solidFill>
                <a:srgbClr val="D6FF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91444C-7A38-4995-97AA-D2A9FB0A72B2}"/>
                </a:ext>
              </a:extLst>
            </p:cNvPr>
            <p:cNvGrpSpPr/>
            <p:nvPr/>
          </p:nvGrpSpPr>
          <p:grpSpPr>
            <a:xfrm>
              <a:off x="4677475" y="2516401"/>
              <a:ext cx="3846039" cy="1139978"/>
              <a:chOff x="4677475" y="2516401"/>
              <a:chExt cx="3846039" cy="113997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A024C27-A47B-4493-B944-D4DD8466CE80}"/>
                  </a:ext>
                </a:extLst>
              </p:cNvPr>
              <p:cNvCxnSpPr>
                <a:cxnSpLocks/>
                <a:stCxn id="75" idx="2"/>
                <a:endCxn id="65" idx="0"/>
              </p:cNvCxnSpPr>
              <p:nvPr/>
            </p:nvCxnSpPr>
            <p:spPr>
              <a:xfrm flipH="1">
                <a:off x="5002786" y="2516401"/>
                <a:ext cx="1030220" cy="76019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A6B79FB-1C3E-4D24-A086-389B7951C821}"/>
                  </a:ext>
                </a:extLst>
              </p:cNvPr>
              <p:cNvCxnSpPr>
                <a:cxnSpLocks/>
                <a:stCxn id="75" idx="2"/>
                <a:endCxn id="66" idx="0"/>
              </p:cNvCxnSpPr>
              <p:nvPr/>
            </p:nvCxnSpPr>
            <p:spPr>
              <a:xfrm>
                <a:off x="6033006" y="2516401"/>
                <a:ext cx="42484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031C3B9-C369-4551-93EB-82813A678BB3}"/>
                  </a:ext>
                </a:extLst>
              </p:cNvPr>
              <p:cNvCxnSpPr>
                <a:cxnSpLocks/>
                <a:stCxn id="75" idx="2"/>
                <a:endCxn id="67" idx="0"/>
              </p:cNvCxnSpPr>
              <p:nvPr/>
            </p:nvCxnSpPr>
            <p:spPr>
              <a:xfrm>
                <a:off x="6033006" y="2516401"/>
                <a:ext cx="2114951" cy="76357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25F32B2C-7211-4AC9-B47A-5DE749004DA6}"/>
                  </a:ext>
                </a:extLst>
              </p:cNvPr>
              <p:cNvSpPr/>
              <p:nvPr/>
            </p:nvSpPr>
            <p:spPr>
              <a:xfrm>
                <a:off x="4677475" y="3276600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AF4C89A-AB11-4DD8-A32D-2169149D55B2}"/>
                  </a:ext>
                </a:extLst>
              </p:cNvPr>
              <p:cNvSpPr/>
              <p:nvPr/>
            </p:nvSpPr>
            <p:spPr>
              <a:xfrm>
                <a:off x="5750179" y="3279974"/>
                <a:ext cx="650621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C58D985-54E7-402D-AF8D-58BB5A9D63DD}"/>
                  </a:ext>
                </a:extLst>
              </p:cNvPr>
              <p:cNvSpPr/>
              <p:nvPr/>
            </p:nvSpPr>
            <p:spPr>
              <a:xfrm>
                <a:off x="7772400" y="3279974"/>
                <a:ext cx="751114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CE4094D-4AD6-42B1-8806-270A798D4D6B}"/>
                  </a:ext>
                </a:extLst>
              </p:cNvPr>
              <p:cNvGrpSpPr/>
              <p:nvPr/>
            </p:nvGrpSpPr>
            <p:grpSpPr>
              <a:xfrm>
                <a:off x="6870192" y="3429000"/>
                <a:ext cx="368808" cy="64008"/>
                <a:chOff x="2907792" y="4038600"/>
                <a:chExt cx="368808" cy="64008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DB361316-D41C-4994-94FF-B24FFBCE1BB9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23212F7-A51D-42A5-AB7F-8DAC64CCFBAA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4D438BC-0E3A-4F72-A921-6A3C999192A1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214FF4-68E7-4DAD-8329-ABAA67AC04EA}"/>
                </a:ext>
              </a:extLst>
            </p:cNvPr>
            <p:cNvGrpSpPr/>
            <p:nvPr/>
          </p:nvGrpSpPr>
          <p:grpSpPr>
            <a:xfrm>
              <a:off x="414687" y="3653006"/>
              <a:ext cx="3249453" cy="1147594"/>
              <a:chOff x="414687" y="3653006"/>
              <a:chExt cx="3249453" cy="114759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E29A9D4-D477-45C8-8033-D2A3CC447E7D}"/>
                  </a:ext>
                </a:extLst>
              </p:cNvPr>
              <p:cNvCxnSpPr>
                <a:cxnSpLocks/>
                <a:stCxn id="22" idx="2"/>
                <a:endCxn id="57" idx="0"/>
              </p:cNvCxnSpPr>
              <p:nvPr/>
            </p:nvCxnSpPr>
            <p:spPr>
              <a:xfrm flipH="1">
                <a:off x="681388" y="3653006"/>
                <a:ext cx="1332039" cy="8336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3F6E426-EEF7-4CDE-87D8-4A651BA67519}"/>
                  </a:ext>
                </a:extLst>
              </p:cNvPr>
              <p:cNvCxnSpPr>
                <a:cxnSpLocks/>
                <a:stCxn id="22" idx="2"/>
                <a:endCxn id="58" idx="0"/>
              </p:cNvCxnSpPr>
              <p:nvPr/>
            </p:nvCxnSpPr>
            <p:spPr>
              <a:xfrm flipH="1">
                <a:off x="1359886" y="3653006"/>
                <a:ext cx="653541" cy="83171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135B1DE-1CCD-4EB4-BE99-C673ECF9EA1C}"/>
                  </a:ext>
                </a:extLst>
              </p:cNvPr>
              <p:cNvCxnSpPr>
                <a:cxnSpLocks/>
                <a:stCxn id="22" idx="2"/>
                <a:endCxn id="59" idx="0"/>
              </p:cNvCxnSpPr>
              <p:nvPr/>
            </p:nvCxnSpPr>
            <p:spPr>
              <a:xfrm>
                <a:off x="2013427" y="3653006"/>
                <a:ext cx="23695" cy="830885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C679BA7-BC52-4952-9AE1-42773E30FCED}"/>
                  </a:ext>
                </a:extLst>
              </p:cNvPr>
              <p:cNvCxnSpPr>
                <a:cxnSpLocks/>
                <a:stCxn id="22" idx="2"/>
                <a:endCxn id="60" idx="0"/>
              </p:cNvCxnSpPr>
              <p:nvPr/>
            </p:nvCxnSpPr>
            <p:spPr>
              <a:xfrm>
                <a:off x="2013427" y="3653006"/>
                <a:ext cx="706777" cy="839006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BD0CB14-C4AB-4B4C-85FF-7E5EEEAA865E}"/>
                  </a:ext>
                </a:extLst>
              </p:cNvPr>
              <p:cNvCxnSpPr>
                <a:cxnSpLocks/>
                <a:stCxn id="22" idx="2"/>
                <a:endCxn id="61" idx="0"/>
              </p:cNvCxnSpPr>
              <p:nvPr/>
            </p:nvCxnSpPr>
            <p:spPr>
              <a:xfrm>
                <a:off x="2013427" y="3653006"/>
                <a:ext cx="1384013" cy="83270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09B1073-B6DD-4332-8936-9E902B4A40D8}"/>
                  </a:ext>
                </a:extLst>
              </p:cNvPr>
              <p:cNvSpPr/>
              <p:nvPr/>
            </p:nvSpPr>
            <p:spPr>
              <a:xfrm>
                <a:off x="414687" y="44866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5EB7D74-3B64-4196-97C0-6437EF55C167}"/>
                  </a:ext>
                </a:extLst>
              </p:cNvPr>
              <p:cNvSpPr/>
              <p:nvPr/>
            </p:nvSpPr>
            <p:spPr>
              <a:xfrm>
                <a:off x="1093184" y="4484717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E5BF527-4CC0-41A9-9879-9A4C51BBE661}"/>
                  </a:ext>
                </a:extLst>
              </p:cNvPr>
              <p:cNvSpPr/>
              <p:nvPr/>
            </p:nvSpPr>
            <p:spPr>
              <a:xfrm>
                <a:off x="1770421" y="448389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A345C2C-05B3-43C6-A5A2-F639945348F8}"/>
                  </a:ext>
                </a:extLst>
              </p:cNvPr>
              <p:cNvSpPr/>
              <p:nvPr/>
            </p:nvSpPr>
            <p:spPr>
              <a:xfrm>
                <a:off x="2453503" y="4492011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5EC39E9-A919-4E10-910B-1626CE9ACD63}"/>
                  </a:ext>
                </a:extLst>
              </p:cNvPr>
              <p:cNvSpPr/>
              <p:nvPr/>
            </p:nvSpPr>
            <p:spPr>
              <a:xfrm>
                <a:off x="3130740" y="4485713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7DFB08-5F94-48CD-AC2E-03D8CBD70F30}"/>
                </a:ext>
              </a:extLst>
            </p:cNvPr>
            <p:cNvGrpSpPr/>
            <p:nvPr/>
          </p:nvGrpSpPr>
          <p:grpSpPr>
            <a:xfrm>
              <a:off x="4640866" y="3656379"/>
              <a:ext cx="3249453" cy="1178816"/>
              <a:chOff x="4640866" y="3656379"/>
              <a:chExt cx="3249453" cy="1178816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0E62A47-11E2-4A63-9948-63710079E241}"/>
                  </a:ext>
                </a:extLst>
              </p:cNvPr>
              <p:cNvCxnSpPr>
                <a:cxnSpLocks/>
                <a:stCxn id="66" idx="2"/>
                <a:endCxn id="47" idx="0"/>
              </p:cNvCxnSpPr>
              <p:nvPr/>
            </p:nvCxnSpPr>
            <p:spPr>
              <a:xfrm flipH="1">
                <a:off x="4907566" y="3656379"/>
                <a:ext cx="1167924" cy="864828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9A3DAA5-C6A5-44D4-B76D-B8530D5146A1}"/>
                  </a:ext>
                </a:extLst>
              </p:cNvPr>
              <p:cNvCxnSpPr>
                <a:cxnSpLocks/>
                <a:stCxn id="66" idx="2"/>
                <a:endCxn id="48" idx="0"/>
              </p:cNvCxnSpPr>
              <p:nvPr/>
            </p:nvCxnSpPr>
            <p:spPr>
              <a:xfrm flipH="1">
                <a:off x="5586063" y="3656379"/>
                <a:ext cx="489427" cy="862933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6050271-58AF-4721-AA23-51343BF77A5D}"/>
                  </a:ext>
                </a:extLst>
              </p:cNvPr>
              <p:cNvCxnSpPr>
                <a:cxnSpLocks/>
                <a:stCxn id="66" idx="2"/>
                <a:endCxn id="49" idx="0"/>
              </p:cNvCxnSpPr>
              <p:nvPr/>
            </p:nvCxnSpPr>
            <p:spPr>
              <a:xfrm>
                <a:off x="6075490" y="3656379"/>
                <a:ext cx="187810" cy="86210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C0193BE-7308-4F65-9256-4E74B56149A4}"/>
                  </a:ext>
                </a:extLst>
              </p:cNvPr>
              <p:cNvCxnSpPr>
                <a:cxnSpLocks/>
                <a:stCxn id="66" idx="2"/>
                <a:endCxn id="50" idx="0"/>
              </p:cNvCxnSpPr>
              <p:nvPr/>
            </p:nvCxnSpPr>
            <p:spPr>
              <a:xfrm>
                <a:off x="6075490" y="3656379"/>
                <a:ext cx="870892" cy="870227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713594-6431-49D7-9861-8E6C9C912601}"/>
                  </a:ext>
                </a:extLst>
              </p:cNvPr>
              <p:cNvCxnSpPr>
                <a:cxnSpLocks/>
                <a:stCxn id="66" idx="2"/>
                <a:endCxn id="51" idx="0"/>
              </p:cNvCxnSpPr>
              <p:nvPr/>
            </p:nvCxnSpPr>
            <p:spPr>
              <a:xfrm>
                <a:off x="6075490" y="3656379"/>
                <a:ext cx="1548129" cy="86392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B2FDCF7-884F-4F7E-B4ED-8085AEE313B6}"/>
                  </a:ext>
                </a:extLst>
              </p:cNvPr>
              <p:cNvSpPr/>
              <p:nvPr/>
            </p:nvSpPr>
            <p:spPr>
              <a:xfrm>
                <a:off x="4640866" y="4521207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1DE290F-99C8-47A4-B4E1-5CB3BF0BF53D}"/>
                  </a:ext>
                </a:extLst>
              </p:cNvPr>
              <p:cNvSpPr/>
              <p:nvPr/>
            </p:nvSpPr>
            <p:spPr>
              <a:xfrm>
                <a:off x="5319363" y="4519312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189606D-71A3-4B31-A6A1-5BF483A7C1E3}"/>
                  </a:ext>
                </a:extLst>
              </p:cNvPr>
              <p:cNvSpPr/>
              <p:nvPr/>
            </p:nvSpPr>
            <p:spPr>
              <a:xfrm>
                <a:off x="5996600" y="4518486"/>
                <a:ext cx="533400" cy="30858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EC377BB-2E2C-4C2C-AABD-EFCAE3C23FF1}"/>
                  </a:ext>
                </a:extLst>
              </p:cNvPr>
              <p:cNvSpPr/>
              <p:nvPr/>
            </p:nvSpPr>
            <p:spPr>
              <a:xfrm>
                <a:off x="6679682" y="4526606"/>
                <a:ext cx="533400" cy="308589"/>
              </a:xfrm>
              <a:prstGeom prst="roundRect">
                <a:avLst/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F4C8518-2689-4329-AEA9-51C67EA714EF}"/>
                  </a:ext>
                </a:extLst>
              </p:cNvPr>
              <p:cNvSpPr/>
              <p:nvPr/>
            </p:nvSpPr>
            <p:spPr>
              <a:xfrm>
                <a:off x="7356919" y="4520308"/>
                <a:ext cx="533400" cy="308589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519217-FC56-4B16-948F-150847D7392A}"/>
                </a:ext>
              </a:extLst>
            </p:cNvPr>
            <p:cNvGrpSpPr/>
            <p:nvPr/>
          </p:nvGrpSpPr>
          <p:grpSpPr>
            <a:xfrm>
              <a:off x="1493494" y="4792480"/>
              <a:ext cx="1151652" cy="926310"/>
              <a:chOff x="1493494" y="4792480"/>
              <a:chExt cx="1151652" cy="92631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1BDBB0E-50EC-437D-ACAF-FC56622810E0}"/>
                  </a:ext>
                </a:extLst>
              </p:cNvPr>
              <p:cNvCxnSpPr>
                <a:cxnSpLocks/>
                <a:stCxn id="59" idx="2"/>
                <a:endCxn id="36" idx="0"/>
              </p:cNvCxnSpPr>
              <p:nvPr/>
            </p:nvCxnSpPr>
            <p:spPr>
              <a:xfrm>
                <a:off x="2037121" y="4792480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6165747-0867-4CD1-B2B3-91C62CCF8CFA}"/>
                  </a:ext>
                </a:extLst>
              </p:cNvPr>
              <p:cNvSpPr/>
              <p:nvPr/>
            </p:nvSpPr>
            <p:spPr>
              <a:xfrm>
                <a:off x="1493494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AEE91A8-DD39-4DC3-99BE-BF099B44C626}"/>
                  </a:ext>
                </a:extLst>
              </p:cNvPr>
              <p:cNvSpPr/>
              <p:nvPr/>
            </p:nvSpPr>
            <p:spPr>
              <a:xfrm>
                <a:off x="1943216" y="5410201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26E1F21-A7B5-4382-9240-6363CC7D5FEB}"/>
                  </a:ext>
                </a:extLst>
              </p:cNvPr>
              <p:cNvSpPr/>
              <p:nvPr/>
            </p:nvSpPr>
            <p:spPr>
              <a:xfrm>
                <a:off x="2390821" y="5410200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33F64FB-388E-4725-8D85-6A6B53B445E7}"/>
                  </a:ext>
                </a:extLst>
              </p:cNvPr>
              <p:cNvCxnSpPr>
                <a:cxnSpLocks/>
                <a:stCxn id="59" idx="2"/>
                <a:endCxn id="35" idx="0"/>
              </p:cNvCxnSpPr>
              <p:nvPr/>
            </p:nvCxnSpPr>
            <p:spPr>
              <a:xfrm flipH="1">
                <a:off x="1620657" y="4792480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8B8B162-C8C8-4D78-A107-05BCEEB3B0DF}"/>
                  </a:ext>
                </a:extLst>
              </p:cNvPr>
              <p:cNvCxnSpPr>
                <a:cxnSpLocks/>
                <a:stCxn id="59" idx="2"/>
                <a:endCxn id="37" idx="0"/>
              </p:cNvCxnSpPr>
              <p:nvPr/>
            </p:nvCxnSpPr>
            <p:spPr>
              <a:xfrm>
                <a:off x="2037121" y="4792480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AF7F043-0779-4C04-8E0C-4F84B674E3A0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747819" y="5564496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3DFE44D-FE52-44AE-9034-767A54398CC9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 flipV="1">
                <a:off x="2197541" y="5564495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A8B163-05C7-489B-94FB-AC49FA145B1E}"/>
                </a:ext>
              </a:extLst>
            </p:cNvPr>
            <p:cNvGrpSpPr/>
            <p:nvPr/>
          </p:nvGrpSpPr>
          <p:grpSpPr>
            <a:xfrm>
              <a:off x="5719673" y="4827075"/>
              <a:ext cx="1151652" cy="926310"/>
              <a:chOff x="5719673" y="4827075"/>
              <a:chExt cx="1151652" cy="9263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7BA85BE-E231-4FA0-B799-956007A118AE}"/>
                  </a:ext>
                </a:extLst>
              </p:cNvPr>
              <p:cNvCxnSpPr>
                <a:cxnSpLocks/>
                <a:stCxn id="49" idx="2"/>
                <a:endCxn id="28" idx="0"/>
              </p:cNvCxnSpPr>
              <p:nvPr/>
            </p:nvCxnSpPr>
            <p:spPr>
              <a:xfrm>
                <a:off x="6263300" y="4827075"/>
                <a:ext cx="33258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F0BC4A9-3157-4C12-A459-723E54C2F7C3}"/>
                  </a:ext>
                </a:extLst>
              </p:cNvPr>
              <p:cNvSpPr/>
              <p:nvPr/>
            </p:nvSpPr>
            <p:spPr>
              <a:xfrm>
                <a:off x="5719673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CB846A-EBF2-4CBC-9C3B-28976DA96520}"/>
                  </a:ext>
                </a:extLst>
              </p:cNvPr>
              <p:cNvSpPr/>
              <p:nvPr/>
            </p:nvSpPr>
            <p:spPr>
              <a:xfrm>
                <a:off x="6169395" y="5444796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9D58821-3566-453D-B4C5-B25D89C68AC4}"/>
                  </a:ext>
                </a:extLst>
              </p:cNvPr>
              <p:cNvSpPr/>
              <p:nvPr/>
            </p:nvSpPr>
            <p:spPr>
              <a:xfrm>
                <a:off x="6617000" y="5444795"/>
                <a:ext cx="254325" cy="308589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92AB250-D436-4A44-B9D5-C084D3BFD286}"/>
                  </a:ext>
                </a:extLst>
              </p:cNvPr>
              <p:cNvCxnSpPr>
                <a:cxnSpLocks/>
                <a:stCxn id="49" idx="2"/>
                <a:endCxn id="27" idx="0"/>
              </p:cNvCxnSpPr>
              <p:nvPr/>
            </p:nvCxnSpPr>
            <p:spPr>
              <a:xfrm flipH="1">
                <a:off x="5846836" y="4827075"/>
                <a:ext cx="416464" cy="617721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934896F-A9AD-4B40-A61F-F70D849A6549}"/>
                  </a:ext>
                </a:extLst>
              </p:cNvPr>
              <p:cNvCxnSpPr>
                <a:cxnSpLocks/>
                <a:stCxn id="49" idx="2"/>
                <a:endCxn id="29" idx="0"/>
              </p:cNvCxnSpPr>
              <p:nvPr/>
            </p:nvCxnSpPr>
            <p:spPr>
              <a:xfrm>
                <a:off x="6263300" y="4827075"/>
                <a:ext cx="480863" cy="61772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9E53344-1038-4B1D-A13D-31C3F057E985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>
                <a:off x="5973998" y="5599091"/>
                <a:ext cx="195397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60D256-64C8-47A3-8793-2345FFF5CC41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6423720" y="5599090"/>
                <a:ext cx="193280" cy="1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A19DF-8F6C-4967-9743-F41A3356A28D}"/>
                </a:ext>
              </a:extLst>
            </p:cNvPr>
            <p:cNvGrpSpPr/>
            <p:nvPr/>
          </p:nvGrpSpPr>
          <p:grpSpPr>
            <a:xfrm>
              <a:off x="416178" y="2521631"/>
              <a:ext cx="3836087" cy="1131376"/>
              <a:chOff x="416178" y="2521631"/>
              <a:chExt cx="3836087" cy="113137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4103F7-B962-4FFB-880D-782F57C136CA}"/>
                  </a:ext>
                </a:extLst>
              </p:cNvPr>
              <p:cNvCxnSpPr>
                <a:cxnSpLocks/>
                <a:stCxn id="74" idx="2"/>
                <a:endCxn id="19" idx="0"/>
              </p:cNvCxnSpPr>
              <p:nvPr/>
            </p:nvCxnSpPr>
            <p:spPr>
              <a:xfrm flipH="1">
                <a:off x="807433" y="2521631"/>
                <a:ext cx="2303565" cy="754970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F6D27D3-B7BB-48F7-BD95-1EBDC159D4A0}"/>
                  </a:ext>
                </a:extLst>
              </p:cNvPr>
              <p:cNvCxnSpPr>
                <a:cxnSpLocks/>
                <a:stCxn id="74" idx="2"/>
                <a:endCxn id="22" idx="0"/>
              </p:cNvCxnSpPr>
              <p:nvPr/>
            </p:nvCxnSpPr>
            <p:spPr>
              <a:xfrm flipH="1">
                <a:off x="2013426" y="2521631"/>
                <a:ext cx="1097572" cy="758344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C102E7-9F0B-48A9-A2A1-3C3C34504D48}"/>
                  </a:ext>
                </a:extLst>
              </p:cNvPr>
              <p:cNvCxnSpPr>
                <a:cxnSpLocks/>
                <a:stCxn id="74" idx="2"/>
                <a:endCxn id="20" idx="0"/>
              </p:cNvCxnSpPr>
              <p:nvPr/>
            </p:nvCxnSpPr>
            <p:spPr>
              <a:xfrm>
                <a:off x="3110997" y="2521631"/>
                <a:ext cx="767736" cy="754969"/>
              </a:xfrm>
              <a:prstGeom prst="straightConnector1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0279BD4-73EF-4E0C-9BC5-CCEC51662742}"/>
                  </a:ext>
                </a:extLst>
              </p:cNvPr>
              <p:cNvSpPr/>
              <p:nvPr/>
            </p:nvSpPr>
            <p:spPr>
              <a:xfrm>
                <a:off x="416178" y="3276601"/>
                <a:ext cx="782510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F34087-2707-4C14-81E9-51CB9382C151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7065" cy="37640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3E237BB-787A-4A35-B91E-4644F0767143}"/>
                  </a:ext>
                </a:extLst>
              </p:cNvPr>
              <p:cNvGrpSpPr/>
              <p:nvPr/>
            </p:nvGrpSpPr>
            <p:grpSpPr>
              <a:xfrm>
                <a:off x="2775856" y="3445328"/>
                <a:ext cx="368808" cy="64008"/>
                <a:chOff x="2907792" y="4038600"/>
                <a:chExt cx="368808" cy="6400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1D6FFE1-FB50-4580-BE7A-CB047F196D3F}"/>
                    </a:ext>
                  </a:extLst>
                </p:cNvPr>
                <p:cNvSpPr/>
                <p:nvPr/>
              </p:nvSpPr>
              <p:spPr>
                <a:xfrm>
                  <a:off x="29077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608F080-3A63-4695-A3FA-DB30D5928B93}"/>
                    </a:ext>
                  </a:extLst>
                </p:cNvPr>
                <p:cNvSpPr/>
                <p:nvPr/>
              </p:nvSpPr>
              <p:spPr>
                <a:xfrm>
                  <a:off x="30601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1DDE43C-BD49-411A-833F-9A844B8FFC88}"/>
                    </a:ext>
                  </a:extLst>
                </p:cNvPr>
                <p:cNvSpPr/>
                <p:nvPr/>
              </p:nvSpPr>
              <p:spPr>
                <a:xfrm>
                  <a:off x="3212592" y="4038600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AD0FC10-6788-4706-ADF7-5D0C8FD8D107}"/>
                  </a:ext>
                </a:extLst>
              </p:cNvPr>
              <p:cNvSpPr/>
              <p:nvPr/>
            </p:nvSpPr>
            <p:spPr>
              <a:xfrm>
                <a:off x="1622171" y="3279975"/>
                <a:ext cx="782510" cy="37303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alpha val="8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LID4096" sz="11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745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DBE26-730A-4B7A-A2F7-BDCBCECA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52600"/>
            <a:ext cx="8503920" cy="498765"/>
          </a:xfrm>
        </p:spPr>
        <p:txBody>
          <a:bodyPr/>
          <a:lstStyle/>
          <a:p>
            <a:r>
              <a:rPr lang="en-US" dirty="0"/>
              <a:t>Models with interaction terms (overlapping fish):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C58F-7656-4BAE-8BC4-5085A68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E62C-73C0-43CD-956E-528C46C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1AFACA-BF9D-4FA3-B840-270C2B29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1C5057F-518F-4824-96EB-DDD292B2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C4147-BA45-4F73-AA40-ADBB954CE8F9}"/>
              </a:ext>
            </a:extLst>
          </p:cNvPr>
          <p:cNvSpPr txBox="1"/>
          <p:nvPr/>
        </p:nvSpPr>
        <p:spPr>
          <a:xfrm>
            <a:off x="152400" y="261158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Base: </a:t>
            </a:r>
            <a:endParaRPr lang="LID4096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04EB1-A02D-40BE-A367-4F06FBE11861}"/>
              </a:ext>
            </a:extLst>
          </p:cNvPr>
          <p:cNvSpPr txBox="1"/>
          <p:nvPr/>
        </p:nvSpPr>
        <p:spPr>
          <a:xfrm>
            <a:off x="152400" y="38632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Nested 1: </a:t>
            </a:r>
            <a:endParaRPr lang="LID4096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2EADC-3C31-4F22-968B-0BD6EAD04E1E}"/>
              </a:ext>
            </a:extLst>
          </p:cNvPr>
          <p:cNvSpPr txBox="1"/>
          <p:nvPr/>
        </p:nvSpPr>
        <p:spPr>
          <a:xfrm>
            <a:off x="152400" y="51032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Nested 2: </a:t>
            </a:r>
            <a:endParaRPr lang="LID4096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66D8DA73-4E6C-4FA6-AD0D-5C2D879BF9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752600"/>
                <a:ext cx="8503920" cy="448151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i="1" smtClean="0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:endParaRPr lang="en-US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𝑖𝑗𝑘𝑙𝑚𝑛𝑜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en-US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𝐹𝑆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𝑖𝑗𝑚</m:t>
                          </m:r>
                          <m:r>
                            <a:rPr lang="en-US" i="1">
                              <a:solidFill>
                                <a:srgbClr val="E25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66D8DA73-4E6C-4FA6-AD0D-5C2D879BF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8503920" cy="4481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17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F8085-D0A9-4925-BFC2-147D887C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9CEF4-7EF6-4FA8-B026-1C580671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786F6-1E56-4F1C-8D18-2DDCC835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9E9653-87F5-4B7C-8D4E-8D910E38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LID4096" dirty="0"/>
          </a:p>
        </p:txBody>
      </p:sp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02096E26-DEAA-954C-82C5-6883A69D8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21" y="2024063"/>
            <a:ext cx="3797570" cy="4213225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5E19148-1660-5946-A97A-E6A66AB16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observational data available</a:t>
            </a:r>
          </a:p>
          <a:p>
            <a:r>
              <a:rPr lang="en-US" dirty="0"/>
              <a:t>We created simulated data instead</a:t>
            </a:r>
          </a:p>
          <a:p>
            <a:r>
              <a:rPr lang="en-US" dirty="0"/>
              <a:t>Fish within groups are not independent</a:t>
            </a:r>
          </a:p>
          <a:p>
            <a:r>
              <a:rPr lang="en-US" dirty="0"/>
              <a:t>We used expert knowledge to estimate the inter group correlations</a:t>
            </a:r>
          </a:p>
          <a:p>
            <a:r>
              <a:rPr lang="en-US" dirty="0" err="1"/>
              <a:t>rmvbind</a:t>
            </a:r>
            <a:r>
              <a:rPr lang="en-US" dirty="0"/>
              <a:t> was then used to create binary data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08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23D8F-6968-0342-8267-7C3A4D92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</a:t>
            </a:r>
            <a:r>
              <a:rPr lang="en-US" dirty="0" err="1"/>
              <a:t>glmer</a:t>
            </a:r>
            <a:r>
              <a:rPr lang="en-US" dirty="0"/>
              <a:t> function to fit the model</a:t>
            </a:r>
          </a:p>
          <a:p>
            <a:r>
              <a:rPr lang="en-US" dirty="0"/>
              <a:t>drop1 and </a:t>
            </a:r>
            <a:r>
              <a:rPr lang="en-US" dirty="0" err="1"/>
              <a:t>anova</a:t>
            </a:r>
            <a:r>
              <a:rPr lang="en-US" dirty="0"/>
              <a:t> were used for hypothesis testing</a:t>
            </a:r>
          </a:p>
          <a:p>
            <a:r>
              <a:rPr lang="en-US" dirty="0"/>
              <a:t>For each n and for each difference we simulated 300 times</a:t>
            </a:r>
          </a:p>
          <a:p>
            <a:r>
              <a:rPr lang="en-US" dirty="0"/>
              <a:t>Power is the rejection rate of the 300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BE065-030C-9247-8017-4560734C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EDE76-4F69-7145-B6A9-CD05A6FA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ADB79-72BF-FD48-8E8A-4174E1F6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F4F4C4-D79F-4441-B9D7-9507B7EB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3C98B2-D377-0A48-8C9E-F6DD08F3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114800"/>
            <a:ext cx="8496300" cy="10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8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C448-23D9-024D-9A0F-D49EB22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C5A-3A88-485D-8F15-484F07C58D08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D47A-C42E-7A46-A53B-FE0C4AAA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0174-08AC-CF4D-BE20-6BC8699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673B89-64B3-CE45-B61C-CDFF203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BB0F0-BA6A-B44A-B978-1B580B8BF694}"/>
              </a:ext>
            </a:extLst>
          </p:cNvPr>
          <p:cNvSpPr txBox="1"/>
          <p:nvPr/>
        </p:nvSpPr>
        <p:spPr>
          <a:xfrm>
            <a:off x="150125" y="2142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7DF183-06FF-4946-9462-103C4ECC7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6" y="1371600"/>
            <a:ext cx="3757396" cy="4862513"/>
          </a:xfrm>
        </p:spPr>
      </p:pic>
    </p:spTree>
    <p:extLst>
      <p:ext uri="{BB962C8B-B14F-4D97-AF65-F5344CB8AC3E}">
        <p14:creationId xmlns:p14="http://schemas.microsoft.com/office/powerpoint/2010/main" val="38960261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A8E3F-DBDF-DB44-9661-2B6AB8E6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4AD70-DC69-4342-9207-A56087EE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68B1E-5E71-144B-A22D-24ABF11B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F384C0-34A2-DE47-8CB9-A8FAF8D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E545B-886F-324F-8B71-9798218F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6" y="1371600"/>
            <a:ext cx="3757396" cy="4862513"/>
          </a:xfrm>
        </p:spPr>
      </p:pic>
    </p:spTree>
    <p:extLst>
      <p:ext uri="{BB962C8B-B14F-4D97-AF65-F5344CB8AC3E}">
        <p14:creationId xmlns:p14="http://schemas.microsoft.com/office/powerpoint/2010/main" val="25571391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3715-5C86-7142-B478-62DD1A7B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742D9-DE9B-D248-A04E-775CBC77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C7EA-A58C-BD49-91BD-CBC0D484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04A27E-F979-4846-9991-E67E68C3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C4CF7E-97F7-3D45-ABDC-35578F701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59756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9206891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dirty="0"/>
              <a:t>Recap of the topic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The design of the experiment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Simulations and results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72DC-EE13-4447-AC92-F14FA3C6C9B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EA083D3-787A-40C1-8778-5E00A61F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67D66-D9C0-1F45-B625-4C693780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BC02-3D34-5349-A9EB-C388794B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41A18-B9B6-9C45-8469-30457B3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313F38-961D-4040-8BE1-D514DB8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Simulations and results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0C6D3F-F63D-AD44-954C-8683F1A7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6" y="1330838"/>
            <a:ext cx="3788894" cy="4903275"/>
          </a:xfrm>
        </p:spPr>
      </p:pic>
    </p:spTree>
    <p:extLst>
      <p:ext uri="{BB962C8B-B14F-4D97-AF65-F5344CB8AC3E}">
        <p14:creationId xmlns:p14="http://schemas.microsoft.com/office/powerpoint/2010/main" val="11741371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90CE-8E79-40E4-BC1A-23D0D759690F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72C87-8726-4CA8-881B-9ADFDA69D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46" y="1809750"/>
            <a:ext cx="3245307" cy="4259466"/>
          </a:xfrm>
          <a:prstGeom prst="rect">
            <a:avLst/>
          </a:prstGeom>
        </p:spPr>
      </p:pic>
      <p:sp>
        <p:nvSpPr>
          <p:cNvPr id="7" name="Titel 9">
            <a:extLst>
              <a:ext uri="{FF2B5EF4-FFF2-40B4-BE49-F238E27FC236}">
                <a16:creationId xmlns:a16="http://schemas.microsoft.com/office/drawing/2014/main" id="{11F2FBDD-F17E-4836-9CF6-4995A87049A3}"/>
              </a:ext>
            </a:extLst>
          </p:cNvPr>
          <p:cNvSpPr txBox="1">
            <a:spLocks/>
          </p:cNvSpPr>
          <p:nvPr/>
        </p:nvSpPr>
        <p:spPr>
          <a:xfrm>
            <a:off x="323850" y="849314"/>
            <a:ext cx="8496300" cy="75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Thanks for your attention!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1B388CA-0BE1-482F-A29D-8318394B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272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Fish Guidance Structures?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Recap of the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4CF48-BAB0-427D-BF0F-DDBAB83E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262332"/>
            <a:ext cx="5867400" cy="3971778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08D9597-3770-424F-832D-116E85E5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73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Fish Guidance Structures?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Recap of the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9D066-F6BF-4D02-824A-26DD5F715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" y="2373818"/>
            <a:ext cx="8420997" cy="3860292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0C5C3AF-2034-463F-B47E-D5F257C1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438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Recap of the topic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DFA07-B2EC-4121-AAA2-A39336F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0" y="2145504"/>
            <a:ext cx="8696248" cy="3798095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B365241-8D04-40A9-9AF5-C29504B2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803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will the experiment be conducted?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 different guidance structures (vertical and horizontal)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3 different bypass configurations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5 different fish species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3 fish simultaneously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When and where will the experiment take place?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Autumn 2018 and Spring 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Laboratory of Hydraulics, Hydrology and Glaciology (ETH </a:t>
            </a:r>
            <a:r>
              <a:rPr lang="en-GB" dirty="0" err="1"/>
              <a:t>Hönggerberg</a:t>
            </a:r>
            <a:r>
              <a:rPr lang="en-GB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Recap of the topic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2FF42CBA-E4A3-4A1C-8908-A8467485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31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Restrictions of the experiment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Rack and bypass configurations can only be changed daily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Maximum of 70-80 days available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 seasons, different species per season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Limited storage capacity of fish in the Lab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Recap of the topic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CE93E8C9-D220-4C8A-A000-C7F975E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282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Live-fish experiments are extremely time consuming</a:t>
            </a:r>
          </a:p>
          <a:p>
            <a:endParaRPr lang="en-GB" sz="1200" dirty="0"/>
          </a:p>
          <a:p>
            <a:r>
              <a:rPr lang="en-GB" b="1" dirty="0"/>
              <a:t>Objective</a:t>
            </a:r>
            <a:r>
              <a:rPr lang="en-GB" dirty="0"/>
              <a:t>: to obtain the </a:t>
            </a:r>
            <a:r>
              <a:rPr lang="en-GB" u="sng" dirty="0"/>
              <a:t>smallest number of fish</a:t>
            </a:r>
            <a:r>
              <a:rPr lang="en-GB" dirty="0"/>
              <a:t> (sample size) such that the results are significant</a:t>
            </a:r>
          </a:p>
          <a:p>
            <a:endParaRPr lang="en-GB" sz="1200" dirty="0"/>
          </a:p>
          <a:p>
            <a:r>
              <a:rPr lang="en-GB" b="1" dirty="0" err="1"/>
              <a:t>Tradeoffs</a:t>
            </a: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higher the </a:t>
            </a:r>
            <a:r>
              <a:rPr lang="en-GB" u="sng" dirty="0"/>
              <a:t>precision</a:t>
            </a:r>
            <a:r>
              <a:rPr lang="en-GB" dirty="0"/>
              <a:t> to detect differences, the larger the required 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more </a:t>
            </a:r>
            <a:r>
              <a:rPr lang="en-GB" u="sng" dirty="0"/>
              <a:t>parameters</a:t>
            </a:r>
            <a:r>
              <a:rPr lang="en-GB" dirty="0"/>
              <a:t> included in the model, the larger the required sample size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design of the experiment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21CFCF18-E6D2-4C14-A9DD-78145045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91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632BE-9451-49A1-ACA5-6AAEE72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5/23/18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6F14-CAC7-4631-BFF6-07632C4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3A7B41-BEA9-4D27-8203-791EF1A3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design of the experiment</a:t>
            </a:r>
            <a:endParaRPr lang="LID4096" dirty="0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FD12AB7-1B45-40D9-AD51-CA668B86570B}"/>
              </a:ext>
            </a:extLst>
          </p:cNvPr>
          <p:cNvGrpSpPr/>
          <p:nvPr/>
        </p:nvGrpSpPr>
        <p:grpSpPr>
          <a:xfrm>
            <a:off x="2433990" y="1371600"/>
            <a:ext cx="4276024" cy="1150031"/>
            <a:chOff x="2433990" y="1371600"/>
            <a:chExt cx="4276024" cy="11500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1D9A97-76E2-4B99-8F3F-191A875F9FF1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3110997" y="1371600"/>
              <a:ext cx="1461003" cy="43494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8515B5-9DED-4F75-92C7-3A5571A6F133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4572000" y="1371600"/>
              <a:ext cx="1461006" cy="42970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8F64D6-B1C0-492B-AEEB-1980E6B62E16}"/>
                </a:ext>
              </a:extLst>
            </p:cNvPr>
            <p:cNvSpPr/>
            <p:nvPr/>
          </p:nvSpPr>
          <p:spPr>
            <a:xfrm>
              <a:off x="2433990" y="1806540"/>
              <a:ext cx="1354014" cy="715091"/>
            </a:xfrm>
            <a:prstGeom prst="roundRect">
              <a:avLst/>
            </a:prstGeom>
            <a:solidFill>
              <a:srgbClr val="E0C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AUTUMN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5DE61F2-3072-436D-874E-D999BBC3B309}"/>
                </a:ext>
              </a:extLst>
            </p:cNvPr>
            <p:cNvSpPr/>
            <p:nvPr/>
          </p:nvSpPr>
          <p:spPr>
            <a:xfrm>
              <a:off x="5355998" y="1801309"/>
              <a:ext cx="1354016" cy="715092"/>
            </a:xfrm>
            <a:prstGeom prst="roundRect">
              <a:avLst/>
            </a:prstGeom>
            <a:solidFill>
              <a:srgbClr val="D6FF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SPRING</a:t>
              </a:r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C0A4586-2F6D-40AF-B87A-A3DDA4D4058A}"/>
              </a:ext>
            </a:extLst>
          </p:cNvPr>
          <p:cNvGrpSpPr/>
          <p:nvPr/>
        </p:nvGrpSpPr>
        <p:grpSpPr>
          <a:xfrm>
            <a:off x="4677475" y="2516401"/>
            <a:ext cx="3846039" cy="1139978"/>
            <a:chOff x="4677475" y="2516401"/>
            <a:chExt cx="3846039" cy="113997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28B796-82FB-4E26-837F-1C9371B28D41}"/>
                </a:ext>
              </a:extLst>
            </p:cNvPr>
            <p:cNvCxnSpPr>
              <a:cxnSpLocks/>
              <a:stCxn id="13" idx="2"/>
              <a:endCxn id="89" idx="0"/>
            </p:cNvCxnSpPr>
            <p:nvPr/>
          </p:nvCxnSpPr>
          <p:spPr>
            <a:xfrm flipH="1">
              <a:off x="5002786" y="2516401"/>
              <a:ext cx="1030220" cy="76019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212102A-AE35-4D78-9DC7-D3747460EDDA}"/>
                </a:ext>
              </a:extLst>
            </p:cNvPr>
            <p:cNvCxnSpPr>
              <a:cxnSpLocks/>
              <a:stCxn id="13" idx="2"/>
              <a:endCxn id="94" idx="0"/>
            </p:cNvCxnSpPr>
            <p:nvPr/>
          </p:nvCxnSpPr>
          <p:spPr>
            <a:xfrm>
              <a:off x="6033006" y="2516401"/>
              <a:ext cx="42484" cy="763573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56E96F7-631F-49D6-91EB-C143313715CD}"/>
                </a:ext>
              </a:extLst>
            </p:cNvPr>
            <p:cNvCxnSpPr>
              <a:cxnSpLocks/>
              <a:stCxn id="13" idx="2"/>
              <a:endCxn id="100" idx="0"/>
            </p:cNvCxnSpPr>
            <p:nvPr/>
          </p:nvCxnSpPr>
          <p:spPr>
            <a:xfrm>
              <a:off x="6033006" y="2516401"/>
              <a:ext cx="2114951" cy="763573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8205C99-1ED3-4A3C-B8C9-EEFAF509D6BE}"/>
                </a:ext>
              </a:extLst>
            </p:cNvPr>
            <p:cNvSpPr/>
            <p:nvPr/>
          </p:nvSpPr>
          <p:spPr>
            <a:xfrm>
              <a:off x="4677475" y="3276600"/>
              <a:ext cx="650621" cy="37640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1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2242DEA-5505-4CF6-9B76-73C277C40985}"/>
                </a:ext>
              </a:extLst>
            </p:cNvPr>
            <p:cNvSpPr/>
            <p:nvPr/>
          </p:nvSpPr>
          <p:spPr>
            <a:xfrm>
              <a:off x="5750179" y="3279974"/>
              <a:ext cx="650621" cy="37640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2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4646897-48C2-426B-9305-A1C7B91A048C}"/>
                </a:ext>
              </a:extLst>
            </p:cNvPr>
            <p:cNvSpPr/>
            <p:nvPr/>
          </p:nvSpPr>
          <p:spPr>
            <a:xfrm>
              <a:off x="7772400" y="3279974"/>
              <a:ext cx="751114" cy="37640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30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384A683-28B2-4A5C-BAF4-845C29A91E5D}"/>
                </a:ext>
              </a:extLst>
            </p:cNvPr>
            <p:cNvGrpSpPr/>
            <p:nvPr/>
          </p:nvGrpSpPr>
          <p:grpSpPr>
            <a:xfrm>
              <a:off x="6870192" y="3429000"/>
              <a:ext cx="368808" cy="64008"/>
              <a:chOff x="2907792" y="4038600"/>
              <a:chExt cx="368808" cy="6400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3304C1A-2538-4B02-A566-0E365F4A5B35}"/>
                  </a:ext>
                </a:extLst>
              </p:cNvPr>
              <p:cNvSpPr/>
              <p:nvPr/>
            </p:nvSpPr>
            <p:spPr>
              <a:xfrm>
                <a:off x="29077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1594F0E-0C34-4F0C-9C95-A01C01A29C90}"/>
                  </a:ext>
                </a:extLst>
              </p:cNvPr>
              <p:cNvSpPr/>
              <p:nvPr/>
            </p:nvSpPr>
            <p:spPr>
              <a:xfrm>
                <a:off x="30601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36BC45D-43FA-4B85-AE51-863A217DE5A0}"/>
                  </a:ext>
                </a:extLst>
              </p:cNvPr>
              <p:cNvSpPr/>
              <p:nvPr/>
            </p:nvSpPr>
            <p:spPr>
              <a:xfrm>
                <a:off x="32125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6FB072A-F85A-49D2-AB26-718E3DD40BC3}"/>
              </a:ext>
            </a:extLst>
          </p:cNvPr>
          <p:cNvGrpSpPr/>
          <p:nvPr/>
        </p:nvGrpSpPr>
        <p:grpSpPr>
          <a:xfrm>
            <a:off x="414687" y="3813373"/>
            <a:ext cx="3249453" cy="987227"/>
            <a:chOff x="414687" y="3813373"/>
            <a:chExt cx="3249453" cy="987227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74B38D3-5BD5-4E81-AE16-0E2FB4E187B4}"/>
                </a:ext>
              </a:extLst>
            </p:cNvPr>
            <p:cNvCxnSpPr>
              <a:cxnSpLocks/>
              <a:stCxn id="307" idx="2"/>
              <a:endCxn id="171" idx="0"/>
            </p:cNvCxnSpPr>
            <p:nvPr/>
          </p:nvCxnSpPr>
          <p:spPr>
            <a:xfrm flipH="1">
              <a:off x="681387" y="3813373"/>
              <a:ext cx="1332040" cy="67323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7E46056-BC54-4DFE-96D1-85D7B637F092}"/>
                </a:ext>
              </a:extLst>
            </p:cNvPr>
            <p:cNvCxnSpPr>
              <a:cxnSpLocks/>
              <a:stCxn id="307" idx="2"/>
              <a:endCxn id="174" idx="0"/>
            </p:cNvCxnSpPr>
            <p:nvPr/>
          </p:nvCxnSpPr>
          <p:spPr>
            <a:xfrm flipH="1">
              <a:off x="1359884" y="3813373"/>
              <a:ext cx="653543" cy="671344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E58A3D4-EC14-4061-BA03-007E9046CCEB}"/>
                </a:ext>
              </a:extLst>
            </p:cNvPr>
            <p:cNvCxnSpPr>
              <a:cxnSpLocks/>
              <a:stCxn id="307" idx="2"/>
              <a:endCxn id="175" idx="0"/>
            </p:cNvCxnSpPr>
            <p:nvPr/>
          </p:nvCxnSpPr>
          <p:spPr>
            <a:xfrm>
              <a:off x="2013427" y="3813373"/>
              <a:ext cx="23694" cy="670518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6E3B984-F2D7-40B4-B4D2-85AA7A844EFD}"/>
                </a:ext>
              </a:extLst>
            </p:cNvPr>
            <p:cNvCxnSpPr>
              <a:cxnSpLocks/>
              <a:stCxn id="307" idx="2"/>
              <a:endCxn id="176" idx="0"/>
            </p:cNvCxnSpPr>
            <p:nvPr/>
          </p:nvCxnSpPr>
          <p:spPr>
            <a:xfrm>
              <a:off x="2013427" y="3813373"/>
              <a:ext cx="706776" cy="678638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3D69AAF-C670-4A69-8E86-E56CB8998EF9}"/>
                </a:ext>
              </a:extLst>
            </p:cNvPr>
            <p:cNvCxnSpPr>
              <a:cxnSpLocks/>
              <a:stCxn id="307" idx="2"/>
              <a:endCxn id="181" idx="0"/>
            </p:cNvCxnSpPr>
            <p:nvPr/>
          </p:nvCxnSpPr>
          <p:spPr>
            <a:xfrm>
              <a:off x="2013427" y="3813373"/>
              <a:ext cx="1384013" cy="67234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D091F1F6-EE65-4445-9A10-ACEEB26F487C}"/>
                </a:ext>
              </a:extLst>
            </p:cNvPr>
            <p:cNvSpPr/>
            <p:nvPr/>
          </p:nvSpPr>
          <p:spPr>
            <a:xfrm>
              <a:off x="414687" y="4486612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2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D1B9708D-47A3-4DAB-8B81-1D5D847F4C15}"/>
                </a:ext>
              </a:extLst>
            </p:cNvPr>
            <p:cNvSpPr/>
            <p:nvPr/>
          </p:nvSpPr>
          <p:spPr>
            <a:xfrm>
              <a:off x="1093184" y="4484717"/>
              <a:ext cx="533400" cy="30858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5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0C1F700C-1994-4DB4-B909-F8E8ADEE7CC4}"/>
                </a:ext>
              </a:extLst>
            </p:cNvPr>
            <p:cNvSpPr/>
            <p:nvPr/>
          </p:nvSpPr>
          <p:spPr>
            <a:xfrm>
              <a:off x="1770421" y="4483891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1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FC48F3A8-B0FB-491A-9DB8-8B69B7AE2D73}"/>
                </a:ext>
              </a:extLst>
            </p:cNvPr>
            <p:cNvSpPr/>
            <p:nvPr/>
          </p:nvSpPr>
          <p:spPr>
            <a:xfrm>
              <a:off x="2453503" y="4492011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3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C2585156-3B10-41B6-9BDA-09F49AEB08F4}"/>
                </a:ext>
              </a:extLst>
            </p:cNvPr>
            <p:cNvSpPr/>
            <p:nvPr/>
          </p:nvSpPr>
          <p:spPr>
            <a:xfrm>
              <a:off x="3130740" y="4485713"/>
              <a:ext cx="533400" cy="308589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4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E6BE3BF-0C33-4C3C-9CB7-74930012583A}"/>
              </a:ext>
            </a:extLst>
          </p:cNvPr>
          <p:cNvGrpSpPr/>
          <p:nvPr/>
        </p:nvGrpSpPr>
        <p:grpSpPr>
          <a:xfrm>
            <a:off x="4640866" y="3656379"/>
            <a:ext cx="3249453" cy="1178816"/>
            <a:chOff x="4640866" y="3656379"/>
            <a:chExt cx="3249453" cy="1178816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CF24B14-988A-43AD-80EB-67749B495FBA}"/>
                </a:ext>
              </a:extLst>
            </p:cNvPr>
            <p:cNvCxnSpPr>
              <a:cxnSpLocks/>
              <a:stCxn id="94" idx="2"/>
              <a:endCxn id="238" idx="0"/>
            </p:cNvCxnSpPr>
            <p:nvPr/>
          </p:nvCxnSpPr>
          <p:spPr>
            <a:xfrm flipH="1">
              <a:off x="4907566" y="3656379"/>
              <a:ext cx="1167924" cy="864828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86506732-44F2-408B-B251-2D3D173A45CF}"/>
                </a:ext>
              </a:extLst>
            </p:cNvPr>
            <p:cNvCxnSpPr>
              <a:cxnSpLocks/>
              <a:stCxn id="94" idx="2"/>
              <a:endCxn id="239" idx="0"/>
            </p:cNvCxnSpPr>
            <p:nvPr/>
          </p:nvCxnSpPr>
          <p:spPr>
            <a:xfrm flipH="1">
              <a:off x="5586063" y="3656379"/>
              <a:ext cx="489427" cy="862933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128C17B-3E86-4D67-909E-4C96A6B89DA9}"/>
                </a:ext>
              </a:extLst>
            </p:cNvPr>
            <p:cNvCxnSpPr>
              <a:cxnSpLocks/>
              <a:stCxn id="94" idx="2"/>
              <a:endCxn id="240" idx="0"/>
            </p:cNvCxnSpPr>
            <p:nvPr/>
          </p:nvCxnSpPr>
          <p:spPr>
            <a:xfrm>
              <a:off x="6075490" y="3656379"/>
              <a:ext cx="187810" cy="862107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22C2D18C-A23E-463A-AA05-711E371D1437}"/>
                </a:ext>
              </a:extLst>
            </p:cNvPr>
            <p:cNvCxnSpPr>
              <a:cxnSpLocks/>
              <a:stCxn id="94" idx="2"/>
              <a:endCxn id="241" idx="0"/>
            </p:cNvCxnSpPr>
            <p:nvPr/>
          </p:nvCxnSpPr>
          <p:spPr>
            <a:xfrm>
              <a:off x="6075490" y="3656379"/>
              <a:ext cx="870892" cy="870227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3A1A34B-8792-4428-AD1F-1E5CC8DEE49D}"/>
                </a:ext>
              </a:extLst>
            </p:cNvPr>
            <p:cNvCxnSpPr>
              <a:cxnSpLocks/>
              <a:stCxn id="94" idx="2"/>
              <a:endCxn id="242" idx="0"/>
            </p:cNvCxnSpPr>
            <p:nvPr/>
          </p:nvCxnSpPr>
          <p:spPr>
            <a:xfrm>
              <a:off x="6075490" y="3656379"/>
              <a:ext cx="1548129" cy="86392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8ACC384C-6D94-4E84-A368-35EECC00B161}"/>
                </a:ext>
              </a:extLst>
            </p:cNvPr>
            <p:cNvSpPr/>
            <p:nvPr/>
          </p:nvSpPr>
          <p:spPr>
            <a:xfrm>
              <a:off x="4640866" y="4521207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4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741546FB-D4B2-4FFB-9F44-D9727AEC20D0}"/>
                </a:ext>
              </a:extLst>
            </p:cNvPr>
            <p:cNvSpPr/>
            <p:nvPr/>
          </p:nvSpPr>
          <p:spPr>
            <a:xfrm>
              <a:off x="5319363" y="4519312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1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441D55CA-9B1E-4B0E-BB35-ECF27DCCE2D1}"/>
                </a:ext>
              </a:extLst>
            </p:cNvPr>
            <p:cNvSpPr/>
            <p:nvPr/>
          </p:nvSpPr>
          <p:spPr>
            <a:xfrm>
              <a:off x="5996600" y="4518486"/>
              <a:ext cx="533400" cy="30858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6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0E197B0-5CDD-48A0-AD82-A74E32EAF5A6}"/>
                </a:ext>
              </a:extLst>
            </p:cNvPr>
            <p:cNvSpPr/>
            <p:nvPr/>
          </p:nvSpPr>
          <p:spPr>
            <a:xfrm>
              <a:off x="6679682" y="4526606"/>
              <a:ext cx="533400" cy="308589"/>
            </a:xfrm>
            <a:prstGeom prst="roundRect">
              <a:avLst/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2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B1101309-86F8-40FD-BD8F-AB3ABA2A082C}"/>
                </a:ext>
              </a:extLst>
            </p:cNvPr>
            <p:cNvSpPr/>
            <p:nvPr/>
          </p:nvSpPr>
          <p:spPr>
            <a:xfrm>
              <a:off x="7356919" y="4520308"/>
              <a:ext cx="533400" cy="308589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FS 3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A382067-F064-47E0-BFD4-92238998BB82}"/>
              </a:ext>
            </a:extLst>
          </p:cNvPr>
          <p:cNvGrpSpPr/>
          <p:nvPr/>
        </p:nvGrpSpPr>
        <p:grpSpPr>
          <a:xfrm>
            <a:off x="1493494" y="4792480"/>
            <a:ext cx="1151652" cy="926310"/>
            <a:chOff x="1493494" y="4792480"/>
            <a:chExt cx="1151652" cy="926310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553746D-320D-418D-9CF9-5D9B0951A10F}"/>
                </a:ext>
              </a:extLst>
            </p:cNvPr>
            <p:cNvCxnSpPr>
              <a:cxnSpLocks/>
              <a:stCxn id="175" idx="2"/>
              <a:endCxn id="205" idx="0"/>
            </p:cNvCxnSpPr>
            <p:nvPr/>
          </p:nvCxnSpPr>
          <p:spPr>
            <a:xfrm>
              <a:off x="2037121" y="4792480"/>
              <a:ext cx="33258" cy="617721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F22253F-1087-4455-8D33-36B61F54BB78}"/>
                </a:ext>
              </a:extLst>
            </p:cNvPr>
            <p:cNvSpPr/>
            <p:nvPr/>
          </p:nvSpPr>
          <p:spPr>
            <a:xfrm>
              <a:off x="1493494" y="5410201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EC5F979-46B3-4D93-8ED0-070F607B7826}"/>
                </a:ext>
              </a:extLst>
            </p:cNvPr>
            <p:cNvSpPr/>
            <p:nvPr/>
          </p:nvSpPr>
          <p:spPr>
            <a:xfrm>
              <a:off x="1943216" y="5410201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4718ECE-39C4-4D23-999E-298F254BCBEC}"/>
                </a:ext>
              </a:extLst>
            </p:cNvPr>
            <p:cNvSpPr/>
            <p:nvPr/>
          </p:nvSpPr>
          <p:spPr>
            <a:xfrm>
              <a:off x="2390821" y="5410200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D70F24F-1611-4D0B-BCC9-BB1C5A59549B}"/>
                </a:ext>
              </a:extLst>
            </p:cNvPr>
            <p:cNvCxnSpPr>
              <a:cxnSpLocks/>
              <a:stCxn id="175" idx="2"/>
              <a:endCxn id="204" idx="0"/>
            </p:cNvCxnSpPr>
            <p:nvPr/>
          </p:nvCxnSpPr>
          <p:spPr>
            <a:xfrm flipH="1">
              <a:off x="1620657" y="4792480"/>
              <a:ext cx="416464" cy="617721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DFFCF9C5-0956-4FCC-84A9-9310F9AFA875}"/>
                </a:ext>
              </a:extLst>
            </p:cNvPr>
            <p:cNvCxnSpPr>
              <a:cxnSpLocks/>
              <a:stCxn id="175" idx="2"/>
              <a:endCxn id="206" idx="0"/>
            </p:cNvCxnSpPr>
            <p:nvPr/>
          </p:nvCxnSpPr>
          <p:spPr>
            <a:xfrm>
              <a:off x="2037121" y="4792480"/>
              <a:ext cx="480863" cy="61772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F491E99-9B2D-4F2B-B620-FB861C5DCBFB}"/>
                </a:ext>
              </a:extLst>
            </p:cNvPr>
            <p:cNvCxnSpPr>
              <a:stCxn id="204" idx="3"/>
              <a:endCxn id="205" idx="1"/>
            </p:cNvCxnSpPr>
            <p:nvPr/>
          </p:nvCxnSpPr>
          <p:spPr>
            <a:xfrm>
              <a:off x="1747819" y="5564496"/>
              <a:ext cx="195397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D6A3F60-A095-4C52-BD9D-D0BA7392D99B}"/>
                </a:ext>
              </a:extLst>
            </p:cNvPr>
            <p:cNvCxnSpPr>
              <a:stCxn id="205" idx="3"/>
              <a:endCxn id="206" idx="1"/>
            </p:cNvCxnSpPr>
            <p:nvPr/>
          </p:nvCxnSpPr>
          <p:spPr>
            <a:xfrm flipV="1">
              <a:off x="2197541" y="5564495"/>
              <a:ext cx="193280" cy="1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FAFD65B0-A7A6-407F-9C38-6671FC361808}"/>
              </a:ext>
            </a:extLst>
          </p:cNvPr>
          <p:cNvGrpSpPr/>
          <p:nvPr/>
        </p:nvGrpSpPr>
        <p:grpSpPr>
          <a:xfrm>
            <a:off x="5719673" y="4827075"/>
            <a:ext cx="1151652" cy="926310"/>
            <a:chOff x="5719673" y="4827075"/>
            <a:chExt cx="1151652" cy="926310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57CE0025-3820-483A-9345-8E3008BA06DF}"/>
                </a:ext>
              </a:extLst>
            </p:cNvPr>
            <p:cNvCxnSpPr>
              <a:cxnSpLocks/>
              <a:stCxn id="240" idx="2"/>
              <a:endCxn id="245" idx="0"/>
            </p:cNvCxnSpPr>
            <p:nvPr/>
          </p:nvCxnSpPr>
          <p:spPr>
            <a:xfrm>
              <a:off x="6263300" y="4827075"/>
              <a:ext cx="33258" cy="617721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4579E706-F187-41CE-9CDF-C73045AEF920}"/>
                </a:ext>
              </a:extLst>
            </p:cNvPr>
            <p:cNvSpPr/>
            <p:nvPr/>
          </p:nvSpPr>
          <p:spPr>
            <a:xfrm>
              <a:off x="5719673" y="5444796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498D1A1-4BC8-4C1F-B723-F34022D07DC6}"/>
                </a:ext>
              </a:extLst>
            </p:cNvPr>
            <p:cNvSpPr/>
            <p:nvPr/>
          </p:nvSpPr>
          <p:spPr>
            <a:xfrm>
              <a:off x="6169395" y="5444796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5D7D04AE-61CB-4B72-99AE-85D5ABA3C611}"/>
                </a:ext>
              </a:extLst>
            </p:cNvPr>
            <p:cNvSpPr/>
            <p:nvPr/>
          </p:nvSpPr>
          <p:spPr>
            <a:xfrm>
              <a:off x="6617000" y="5444795"/>
              <a:ext cx="254325" cy="308589"/>
            </a:xfrm>
            <a:prstGeom prst="roundRect">
              <a:avLst/>
            </a:prstGeom>
            <a:noFill/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0065C6D-4682-4AB2-89ED-2A6CD99D228A}"/>
                </a:ext>
              </a:extLst>
            </p:cNvPr>
            <p:cNvCxnSpPr>
              <a:cxnSpLocks/>
              <a:stCxn id="240" idx="2"/>
              <a:endCxn id="244" idx="0"/>
            </p:cNvCxnSpPr>
            <p:nvPr/>
          </p:nvCxnSpPr>
          <p:spPr>
            <a:xfrm flipH="1">
              <a:off x="5846836" y="4827075"/>
              <a:ext cx="416464" cy="617721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CF013CE1-41FC-4C0A-A9E8-6F98FD8F309D}"/>
                </a:ext>
              </a:extLst>
            </p:cNvPr>
            <p:cNvCxnSpPr>
              <a:cxnSpLocks/>
              <a:stCxn id="240" idx="2"/>
              <a:endCxn id="246" idx="0"/>
            </p:cNvCxnSpPr>
            <p:nvPr/>
          </p:nvCxnSpPr>
          <p:spPr>
            <a:xfrm>
              <a:off x="6263300" y="4827075"/>
              <a:ext cx="480863" cy="61772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501F856-7D91-456E-8974-25A64D25FEBA}"/>
                </a:ext>
              </a:extLst>
            </p:cNvPr>
            <p:cNvCxnSpPr>
              <a:cxnSpLocks/>
              <a:stCxn id="244" idx="3"/>
              <a:endCxn id="245" idx="1"/>
            </p:cNvCxnSpPr>
            <p:nvPr/>
          </p:nvCxnSpPr>
          <p:spPr>
            <a:xfrm>
              <a:off x="5973998" y="5599091"/>
              <a:ext cx="195397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E50B0AD-371C-4CB6-8E7F-28A674006637}"/>
                </a:ext>
              </a:extLst>
            </p:cNvPr>
            <p:cNvCxnSpPr>
              <a:cxnSpLocks/>
              <a:stCxn id="245" idx="3"/>
              <a:endCxn id="246" idx="1"/>
            </p:cNvCxnSpPr>
            <p:nvPr/>
          </p:nvCxnSpPr>
          <p:spPr>
            <a:xfrm flipV="1">
              <a:off x="6423720" y="5599090"/>
              <a:ext cx="193280" cy="1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C231387F-6DB0-4DCC-A0CD-4F9A1E9C5DE1}"/>
              </a:ext>
            </a:extLst>
          </p:cNvPr>
          <p:cNvGrpSpPr/>
          <p:nvPr/>
        </p:nvGrpSpPr>
        <p:grpSpPr>
          <a:xfrm>
            <a:off x="416178" y="2521631"/>
            <a:ext cx="3836087" cy="1291742"/>
            <a:chOff x="416178" y="2521631"/>
            <a:chExt cx="3836087" cy="129174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7765A72-049B-45A5-BBA5-5520944B7803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 flipH="1">
              <a:off x="807434" y="2521631"/>
              <a:ext cx="2303563" cy="75497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E81E7AA-D05A-4C9D-A081-C77F729C132B}"/>
                </a:ext>
              </a:extLst>
            </p:cNvPr>
            <p:cNvCxnSpPr>
              <a:cxnSpLocks/>
              <a:stCxn id="12" idx="2"/>
              <a:endCxn id="307" idx="0"/>
            </p:cNvCxnSpPr>
            <p:nvPr/>
          </p:nvCxnSpPr>
          <p:spPr>
            <a:xfrm flipH="1">
              <a:off x="2013427" y="2521631"/>
              <a:ext cx="1097570" cy="758343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27C4AD-15DA-43C7-A65E-0363D1EC43FE}"/>
                </a:ext>
              </a:extLst>
            </p:cNvPr>
            <p:cNvCxnSpPr>
              <a:cxnSpLocks/>
              <a:stCxn id="12" idx="2"/>
              <a:endCxn id="85" idx="0"/>
            </p:cNvCxnSpPr>
            <p:nvPr/>
          </p:nvCxnSpPr>
          <p:spPr>
            <a:xfrm>
              <a:off x="3110997" y="2521631"/>
              <a:ext cx="767736" cy="75496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B873C19-62F1-4E70-971A-CB0EA988510F}"/>
                </a:ext>
              </a:extLst>
            </p:cNvPr>
            <p:cNvSpPr/>
            <p:nvPr/>
          </p:nvSpPr>
          <p:spPr>
            <a:xfrm>
              <a:off x="416178" y="3276601"/>
              <a:ext cx="782511" cy="53339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(R2 &amp; B3)</a:t>
              </a:r>
              <a:endParaRPr lang="LID4096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0470F65-63C3-4604-8712-9AAABC753FB5}"/>
                </a:ext>
              </a:extLst>
            </p:cNvPr>
            <p:cNvSpPr/>
            <p:nvPr/>
          </p:nvSpPr>
          <p:spPr>
            <a:xfrm>
              <a:off x="3505200" y="3276600"/>
              <a:ext cx="747065" cy="37640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30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CDDC2D1-BD58-4968-810D-7439D98C5F65}"/>
                </a:ext>
              </a:extLst>
            </p:cNvPr>
            <p:cNvGrpSpPr/>
            <p:nvPr/>
          </p:nvGrpSpPr>
          <p:grpSpPr>
            <a:xfrm>
              <a:off x="2775856" y="3445328"/>
              <a:ext cx="368808" cy="64008"/>
              <a:chOff x="2907792" y="4038600"/>
              <a:chExt cx="368808" cy="6400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84DA7F5-5BE1-4AE6-AAE9-E0F225B255CA}"/>
                  </a:ext>
                </a:extLst>
              </p:cNvPr>
              <p:cNvSpPr/>
              <p:nvPr/>
            </p:nvSpPr>
            <p:spPr>
              <a:xfrm>
                <a:off x="29077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52AD333-1CCF-4064-8815-D103172D5A8A}"/>
                  </a:ext>
                </a:extLst>
              </p:cNvPr>
              <p:cNvSpPr/>
              <p:nvPr/>
            </p:nvSpPr>
            <p:spPr>
              <a:xfrm>
                <a:off x="30601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6C19B7F-9F3B-4078-BADD-704D4B406EAD}"/>
                  </a:ext>
                </a:extLst>
              </p:cNvPr>
              <p:cNvSpPr/>
              <p:nvPr/>
            </p:nvSpPr>
            <p:spPr>
              <a:xfrm>
                <a:off x="3212592" y="4038600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27B4AAB0-B2DF-4E5C-A76D-A087BD20C6A9}"/>
                </a:ext>
              </a:extLst>
            </p:cNvPr>
            <p:cNvSpPr/>
            <p:nvPr/>
          </p:nvSpPr>
          <p:spPr>
            <a:xfrm>
              <a:off x="1622171" y="3279974"/>
              <a:ext cx="782511" cy="53339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>
                  <a:alpha val="8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DAY 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(R1 &amp; B1)</a:t>
              </a:r>
              <a:endParaRPr lang="LID4096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2" name="Connector: Curved 411">
            <a:extLst>
              <a:ext uri="{FF2B5EF4-FFF2-40B4-BE49-F238E27FC236}">
                <a16:creationId xmlns:a16="http://schemas.microsoft.com/office/drawing/2014/main" id="{856821CF-B420-45F5-A3E1-3B14DE9C071A}"/>
              </a:ext>
            </a:extLst>
          </p:cNvPr>
          <p:cNvCxnSpPr>
            <a:cxnSpLocks/>
          </p:cNvCxnSpPr>
          <p:nvPr/>
        </p:nvCxnSpPr>
        <p:spPr>
          <a:xfrm>
            <a:off x="2303821" y="5718788"/>
            <a:ext cx="579587" cy="309132"/>
          </a:xfrm>
          <a:prstGeom prst="curvedConnector3">
            <a:avLst>
              <a:gd name="adj1" fmla="val 4924"/>
            </a:avLst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F7D84026-14DD-4CE2-A5EC-A770226FAA77}"/>
              </a:ext>
            </a:extLst>
          </p:cNvPr>
          <p:cNvSpPr txBox="1"/>
          <p:nvPr/>
        </p:nvSpPr>
        <p:spPr>
          <a:xfrm flipH="1">
            <a:off x="2883408" y="5897115"/>
            <a:ext cx="1311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CORRELATED!</a:t>
            </a:r>
            <a:endParaRPr lang="LID4096" sz="1100" dirty="0"/>
          </a:p>
        </p:txBody>
      </p:sp>
      <p:sp>
        <p:nvSpPr>
          <p:cNvPr id="418" name="Fußzeilenplatzhalter 3">
            <a:extLst>
              <a:ext uri="{FF2B5EF4-FFF2-40B4-BE49-F238E27FC236}">
                <a16:creationId xmlns:a16="http://schemas.microsoft.com/office/drawing/2014/main" id="{FBA10D45-C662-495E-9653-77D9F7EE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1786" y="6308726"/>
            <a:ext cx="4130348" cy="468312"/>
          </a:xfrm>
        </p:spPr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20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</p:bld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1225</TotalTime>
  <Words>1032</Words>
  <Application>Microsoft Macintosh PowerPoint</Application>
  <PresentationFormat>On-screen Show (4:3)</PresentationFormat>
  <Paragraphs>232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Analysis of Fish Guidance Structures in Downstream Migration</vt:lpstr>
      <vt:lpstr>Index</vt:lpstr>
      <vt:lpstr>1. Recap of the topic</vt:lpstr>
      <vt:lpstr>1. Recap of the topic</vt:lpstr>
      <vt:lpstr>1. Recap of the topic</vt:lpstr>
      <vt:lpstr>1. Recap of the topic</vt:lpstr>
      <vt:lpstr>1. Recap of the topic</vt:lpstr>
      <vt:lpstr>2. The design of the experiment</vt:lpstr>
      <vt:lpstr>2. The design of the experiment</vt:lpstr>
      <vt:lpstr>2. The design of the experiment</vt:lpstr>
      <vt:lpstr>2. The design of the experiment</vt:lpstr>
      <vt:lpstr>2. The design of the experiment</vt:lpstr>
      <vt:lpstr>2. The design of the experiment</vt:lpstr>
      <vt:lpstr>2. The design of the experiment</vt:lpstr>
      <vt:lpstr>3. Simulations and results</vt:lpstr>
      <vt:lpstr>3. Simulations and results</vt:lpstr>
      <vt:lpstr>3. Simulations and results</vt:lpstr>
      <vt:lpstr>3. Simulations and results</vt:lpstr>
      <vt:lpstr>3. Simulations and results</vt:lpstr>
      <vt:lpstr>3. Simulations and results</vt:lpstr>
      <vt:lpstr>PowerPoint Presentation</vt:lpstr>
    </vt:vector>
  </TitlesOfParts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downstream migration in Central European rivers</dc:title>
  <dc:creator>Eufe</dc:creator>
  <cp:lastModifiedBy>Elliot Beck</cp:lastModifiedBy>
  <cp:revision>92</cp:revision>
  <cp:lastPrinted>2013-06-08T11:22:51Z</cp:lastPrinted>
  <dcterms:created xsi:type="dcterms:W3CDTF">2018-03-01T14:27:42Z</dcterms:created>
  <dcterms:modified xsi:type="dcterms:W3CDTF">2018-05-23T12:50:22Z</dcterms:modified>
</cp:coreProperties>
</file>