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71" r:id="rId3"/>
    <p:sldId id="272" r:id="rId4"/>
    <p:sldId id="262" r:id="rId5"/>
    <p:sldId id="273" r:id="rId6"/>
    <p:sldId id="263" r:id="rId7"/>
    <p:sldId id="274" r:id="rId8"/>
    <p:sldId id="275" r:id="rId9"/>
    <p:sldId id="276" r:id="rId10"/>
    <p:sldId id="265"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FEDD3"/>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94" autoAdjust="0"/>
  </p:normalViewPr>
  <p:slideViewPr>
    <p:cSldViewPr>
      <p:cViewPr varScale="1">
        <p:scale>
          <a:sx n="89" d="100"/>
          <a:sy n="89" d="100"/>
        </p:scale>
        <p:origin x="432" y="62"/>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a:p>
        </p:txBody>
      </p:sp>
    </p:spTree>
    <p:extLst>
      <p:ext uri="{BB962C8B-B14F-4D97-AF65-F5344CB8AC3E}">
        <p14:creationId xmlns:p14="http://schemas.microsoft.com/office/powerpoint/2010/main" val="413679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10</a:t>
            </a:fld>
            <a:endParaRPr lang="en-US"/>
          </a:p>
        </p:txBody>
      </p:sp>
    </p:spTree>
    <p:extLst>
      <p:ext uri="{BB962C8B-B14F-4D97-AF65-F5344CB8AC3E}">
        <p14:creationId xmlns:p14="http://schemas.microsoft.com/office/powerpoint/2010/main" val="16999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4/5/2020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4/5/2020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4/5/2020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4/5/2020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4/5/2020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4/5/2020</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4/5/2020</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4/5/2020</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4/5/2020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4/5/2020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4/5/2020</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5860" y="2060848"/>
            <a:ext cx="8568952" cy="3048001"/>
          </a:xfrm>
        </p:spPr>
        <p:txBody>
          <a:bodyPr>
            <a:normAutofit/>
          </a:bodyPr>
          <a:lstStyle/>
          <a:p>
            <a:r>
              <a:rPr lang="en-US" sz="4200" cap="none" dirty="0" smtClean="0"/>
              <a:t>Opening a Bubble Tea Chain in </a:t>
            </a:r>
            <a:br>
              <a:rPr lang="en-US" sz="4200" cap="none" dirty="0" smtClean="0"/>
            </a:br>
            <a:r>
              <a:rPr lang="en-US" sz="4200" cap="none" dirty="0" smtClean="0"/>
              <a:t>Kuala Lumpur, Malaysia</a:t>
            </a:r>
            <a:endParaRPr lang="en-US" sz="4200" cap="none" dirty="0"/>
          </a:p>
        </p:txBody>
      </p:sp>
      <p:sp>
        <p:nvSpPr>
          <p:cNvPr id="3" name="Subtitle 2"/>
          <p:cNvSpPr>
            <a:spLocks noGrp="1"/>
          </p:cNvSpPr>
          <p:nvPr>
            <p:ph type="subTitle" idx="1"/>
          </p:nvPr>
        </p:nvSpPr>
        <p:spPr>
          <a:xfrm>
            <a:off x="1125860" y="5297827"/>
            <a:ext cx="7848600" cy="1143000"/>
          </a:xfrm>
        </p:spPr>
        <p:txBody>
          <a:bodyPr/>
          <a:lstStyle/>
          <a:p>
            <a:r>
              <a:rPr lang="en-US" dirty="0" smtClean="0"/>
              <a:t>IBM Applied  Data Science Capstone</a:t>
            </a:r>
          </a:p>
          <a:p>
            <a:r>
              <a:rPr lang="en-US" dirty="0" smtClean="0"/>
              <a:t>Capstone Project: The Battle of </a:t>
            </a:r>
            <a:r>
              <a:rPr lang="en-US" dirty="0" err="1" smtClean="0"/>
              <a:t>Neighbourhoods</a:t>
            </a:r>
            <a:endParaRPr lang="en-US" dirty="0"/>
          </a:p>
        </p:txBody>
      </p:sp>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6886500" y="347870"/>
            <a:ext cx="4855468" cy="3236979"/>
          </a:xfrm>
          <a:prstGeom prst="rect">
            <a:avLst/>
          </a:prstGeom>
          <a:solidFill>
            <a:schemeClr val="bg2">
              <a:lumMod val="20000"/>
              <a:lumOff val="80000"/>
            </a:schemeClr>
          </a:solidFill>
          <a:effectLst>
            <a:softEdge rad="635000"/>
          </a:effectLst>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cap="none" dirty="0" smtClean="0"/>
              <a:t>Conclusion</a:t>
            </a:r>
            <a:endParaRPr lang="en-US" cap="none" dirty="0"/>
          </a:p>
        </p:txBody>
      </p:sp>
      <p:sp>
        <p:nvSpPr>
          <p:cNvPr id="9" name="Content Placeholder 8"/>
          <p:cNvSpPr>
            <a:spLocks noGrp="1"/>
          </p:cNvSpPr>
          <p:nvPr>
            <p:ph sz="half" idx="2"/>
          </p:nvPr>
        </p:nvSpPr>
        <p:spPr>
          <a:xfrm>
            <a:off x="1217614" y="1844824"/>
            <a:ext cx="10205390" cy="5013176"/>
          </a:xfrm>
        </p:spPr>
        <p:txBody>
          <a:bodyPr>
            <a:normAutofit/>
          </a:bodyPr>
          <a:lstStyle/>
          <a:p>
            <a:pPr marL="45720" indent="0">
              <a:buNone/>
            </a:pPr>
            <a:r>
              <a:rPr lang="en-US" sz="2400" dirty="0" smtClean="0">
                <a:solidFill>
                  <a:schemeClr val="tx2"/>
                </a:solidFill>
              </a:rPr>
              <a:t>Which location would be ideal to open a bubble tea chain in Kuala Lumpur, Malaysia?</a:t>
            </a:r>
          </a:p>
          <a:p>
            <a:pPr>
              <a:buFont typeface="Wingdings" panose="05000000000000000000" pitchFamily="2" charset="2"/>
              <a:buChar char="Ø"/>
            </a:pPr>
            <a:r>
              <a:rPr lang="en-US" sz="1800" dirty="0" err="1" smtClean="0"/>
              <a:t>Neighbourhoods</a:t>
            </a:r>
            <a:r>
              <a:rPr lang="en-US" sz="1800" dirty="0" smtClean="0"/>
              <a:t> in Cluster 0, would be recommended as it has minimal competition</a:t>
            </a:r>
          </a:p>
          <a:p>
            <a:pPr>
              <a:buFont typeface="Wingdings" panose="05000000000000000000" pitchFamily="2" charset="2"/>
              <a:buChar char="Ø"/>
            </a:pPr>
            <a:r>
              <a:rPr lang="en-US" sz="1800" dirty="0" smtClean="0"/>
              <a:t>Cluster 1, should be avoided due to its nature of a highly saturated market</a:t>
            </a:r>
          </a:p>
          <a:p>
            <a:pPr>
              <a:buFont typeface="Wingdings" panose="05000000000000000000" pitchFamily="2" charset="2"/>
              <a:buChar char="Ø"/>
            </a:pPr>
            <a:r>
              <a:rPr lang="en-US" sz="1800" dirty="0" smtClean="0"/>
              <a:t>Cluster 2, can be considered as the market is not at the point of saturation and if the brand positioned itself strategically, it could utilize the customer traffic provided by existing bubble tea shops in the area</a:t>
            </a:r>
          </a:p>
          <a:p>
            <a:pPr>
              <a:buFont typeface="Wingdings" panose="05000000000000000000" pitchFamily="2" charset="2"/>
              <a:buChar char="Ø"/>
            </a:pPr>
            <a:r>
              <a:rPr lang="en-US" sz="1800" dirty="0" smtClean="0"/>
              <a:t>Limitations of the analysis would be the number of variables included</a:t>
            </a:r>
          </a:p>
          <a:p>
            <a:pPr lvl="1"/>
            <a:r>
              <a:rPr lang="en-US" dirty="0"/>
              <a:t>O</a:t>
            </a:r>
            <a:r>
              <a:rPr lang="en-US" dirty="0" smtClean="0"/>
              <a:t>nly 2 variables: </a:t>
            </a:r>
            <a:r>
              <a:rPr lang="en-US" dirty="0"/>
              <a:t>N</a:t>
            </a:r>
            <a:r>
              <a:rPr lang="en-US" dirty="0" smtClean="0"/>
              <a:t>umber of bubble tea shops &amp; Number of unique bubble tea shops</a:t>
            </a:r>
          </a:p>
          <a:p>
            <a:pPr>
              <a:buFont typeface="Wingdings" panose="05000000000000000000" pitchFamily="2" charset="2"/>
              <a:buChar char="Ø"/>
            </a:pPr>
            <a:r>
              <a:rPr lang="en-US" sz="1800" dirty="0" smtClean="0"/>
              <a:t>To have an extensive analysis in the future, more variables can be considered</a:t>
            </a:r>
          </a:p>
          <a:p>
            <a:pPr lvl="1"/>
            <a:r>
              <a:rPr lang="en-US" dirty="0" smtClean="0"/>
              <a:t>A</a:t>
            </a:r>
            <a:r>
              <a:rPr lang="en-US" dirty="0" smtClean="0"/>
              <a:t>ccessibility (Nearby public transport &amp; car parks)</a:t>
            </a:r>
          </a:p>
          <a:p>
            <a:pPr lvl="1"/>
            <a:r>
              <a:rPr lang="en-US" dirty="0"/>
              <a:t>P</a:t>
            </a:r>
            <a:r>
              <a:rPr lang="en-US" dirty="0" smtClean="0"/>
              <a:t>otential customer traffic in the area (Shopping malls &amp; popular attractions)</a:t>
            </a:r>
            <a:endParaRPr lang="en-US" dirty="0"/>
          </a:p>
        </p:txBody>
      </p:sp>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Business Problem</a:t>
            </a:r>
            <a:endParaRPr lang="en-US" cap="none" dirty="0"/>
          </a:p>
        </p:txBody>
      </p:sp>
      <p:sp>
        <p:nvSpPr>
          <p:cNvPr id="3" name="Content Placeholder 2"/>
          <p:cNvSpPr>
            <a:spLocks noGrp="1"/>
          </p:cNvSpPr>
          <p:nvPr>
            <p:ph idx="1"/>
          </p:nvPr>
        </p:nvSpPr>
        <p:spPr>
          <a:xfrm>
            <a:off x="1141297" y="3552105"/>
            <a:ext cx="9753600" cy="2232248"/>
          </a:xfrm>
        </p:spPr>
        <p:txBody>
          <a:bodyPr>
            <a:normAutofit/>
          </a:bodyPr>
          <a:lstStyle/>
          <a:p>
            <a:pPr marL="45720" indent="0">
              <a:buNone/>
            </a:pPr>
            <a:r>
              <a:rPr lang="en-MY" dirty="0" smtClean="0"/>
              <a:t>Target Audience: </a:t>
            </a:r>
          </a:p>
          <a:p>
            <a:r>
              <a:rPr lang="en-MY" dirty="0" smtClean="0"/>
              <a:t>New bubble tea brands looking to venture into the Malaysian market </a:t>
            </a:r>
          </a:p>
          <a:p>
            <a:r>
              <a:rPr lang="en-MY" dirty="0" smtClean="0"/>
              <a:t>Existing bubble tea chains in Malaysia looking to expand their store locations</a:t>
            </a:r>
            <a:endParaRPr lang="en-MY" dirty="0"/>
          </a:p>
        </p:txBody>
      </p:sp>
      <p:sp>
        <p:nvSpPr>
          <p:cNvPr id="4" name="Rounded Rectangle 3"/>
          <p:cNvSpPr/>
          <p:nvPr/>
        </p:nvSpPr>
        <p:spPr>
          <a:xfrm>
            <a:off x="1141297" y="2022910"/>
            <a:ext cx="9753600" cy="1080120"/>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MY" sz="2400"/>
          </a:p>
        </p:txBody>
      </p:sp>
      <p:sp>
        <p:nvSpPr>
          <p:cNvPr id="5" name="TextBox 4"/>
          <p:cNvSpPr txBox="1"/>
          <p:nvPr/>
        </p:nvSpPr>
        <p:spPr>
          <a:xfrm>
            <a:off x="1217614" y="2147472"/>
            <a:ext cx="9649072" cy="830997"/>
          </a:xfrm>
          <a:prstGeom prst="rect">
            <a:avLst/>
          </a:prstGeom>
          <a:noFill/>
        </p:spPr>
        <p:txBody>
          <a:bodyPr wrap="square" rtlCol="0">
            <a:spAutoFit/>
          </a:bodyPr>
          <a:lstStyle/>
          <a:p>
            <a:pPr marL="45720" indent="0">
              <a:buNone/>
            </a:pPr>
            <a:r>
              <a:rPr lang="en-MY" sz="2400" dirty="0">
                <a:solidFill>
                  <a:schemeClr val="tx2"/>
                </a:solidFill>
              </a:rPr>
              <a:t>If a bubble tea brand intends to open a chain in Kuala Lumpur, Malaysia, where would be the ideal location to set up a shop? </a:t>
            </a:r>
            <a:endParaRPr lang="en-MY" sz="2400" dirty="0">
              <a:solidFill>
                <a:schemeClr val="tx2"/>
              </a:solidFill>
            </a:endParaRPr>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Data Sources</a:t>
            </a:r>
            <a:endParaRPr lang="en-US" cap="none" dirty="0"/>
          </a:p>
        </p:txBody>
      </p:sp>
      <p:sp>
        <p:nvSpPr>
          <p:cNvPr id="3" name="Content Placeholder 2"/>
          <p:cNvSpPr>
            <a:spLocks noGrp="1"/>
          </p:cNvSpPr>
          <p:nvPr>
            <p:ph idx="1"/>
          </p:nvPr>
        </p:nvSpPr>
        <p:spPr>
          <a:xfrm>
            <a:off x="1217614" y="1916832"/>
            <a:ext cx="9753600" cy="4255368"/>
          </a:xfrm>
        </p:spPr>
        <p:txBody>
          <a:bodyPr>
            <a:normAutofit lnSpcReduction="10000"/>
          </a:bodyPr>
          <a:lstStyle/>
          <a:p>
            <a:pPr>
              <a:buFont typeface="Wingdings" panose="05000000000000000000" pitchFamily="2" charset="2"/>
              <a:buChar char="Ø"/>
            </a:pPr>
            <a:r>
              <a:rPr lang="en-MY" i="1" dirty="0" smtClean="0"/>
              <a:t> </a:t>
            </a:r>
            <a:r>
              <a:rPr lang="en-MY" i="1" dirty="0" smtClean="0">
                <a:solidFill>
                  <a:schemeClr val="tx2"/>
                </a:solidFill>
              </a:rPr>
              <a:t>List </a:t>
            </a:r>
            <a:r>
              <a:rPr lang="en-MY" i="1" dirty="0">
                <a:solidFill>
                  <a:schemeClr val="tx2"/>
                </a:solidFill>
              </a:rPr>
              <a:t>of neighbourhoods in Kuala Lumpur, </a:t>
            </a:r>
            <a:r>
              <a:rPr lang="en-MY" i="1" dirty="0" smtClean="0">
                <a:solidFill>
                  <a:schemeClr val="tx2"/>
                </a:solidFill>
              </a:rPr>
              <a:t>Malaysia</a:t>
            </a:r>
            <a:r>
              <a:rPr lang="en-MY" i="1" dirty="0" smtClean="0"/>
              <a:t>             </a:t>
            </a:r>
          </a:p>
          <a:p>
            <a:pPr lvl="1"/>
            <a:r>
              <a:rPr lang="en-MY" sz="1800" dirty="0" smtClean="0"/>
              <a:t>Data scraped from Wikipedia page</a:t>
            </a:r>
            <a:endParaRPr lang="en-MY" sz="1800" dirty="0"/>
          </a:p>
          <a:p>
            <a:pPr marL="45720" lvl="0" indent="0">
              <a:buNone/>
            </a:pPr>
            <a:endParaRPr lang="en-MY" dirty="0" smtClean="0"/>
          </a:p>
          <a:p>
            <a:pPr>
              <a:buFont typeface="Wingdings" panose="05000000000000000000" pitchFamily="2" charset="2"/>
              <a:buChar char="Ø"/>
            </a:pPr>
            <a:r>
              <a:rPr lang="en-MY" i="1" dirty="0" smtClean="0"/>
              <a:t> </a:t>
            </a:r>
            <a:r>
              <a:rPr lang="en-MY" i="1" dirty="0" smtClean="0">
                <a:solidFill>
                  <a:schemeClr val="tx2"/>
                </a:solidFill>
              </a:rPr>
              <a:t>Geographical </a:t>
            </a:r>
            <a:r>
              <a:rPr lang="en-MY" i="1" dirty="0">
                <a:solidFill>
                  <a:schemeClr val="tx2"/>
                </a:solidFill>
              </a:rPr>
              <a:t>coordinates of the </a:t>
            </a:r>
            <a:r>
              <a:rPr lang="en-MY" i="1" dirty="0" smtClean="0">
                <a:solidFill>
                  <a:schemeClr val="tx2"/>
                </a:solidFill>
              </a:rPr>
              <a:t>neighbourhoods</a:t>
            </a:r>
          </a:p>
          <a:p>
            <a:pPr lvl="1"/>
            <a:r>
              <a:rPr lang="en-MY" sz="1800" dirty="0" smtClean="0"/>
              <a:t>Extracted latitude and longitude coordinates with </a:t>
            </a:r>
            <a:r>
              <a:rPr lang="en-MY" sz="1800" dirty="0" err="1" smtClean="0"/>
              <a:t>Geopy’s</a:t>
            </a:r>
            <a:r>
              <a:rPr lang="en-MY" sz="1800" dirty="0" smtClean="0"/>
              <a:t> </a:t>
            </a:r>
            <a:r>
              <a:rPr lang="en-MY" sz="1800" dirty="0" err="1" smtClean="0"/>
              <a:t>Geocoder</a:t>
            </a:r>
            <a:r>
              <a:rPr lang="en-MY" sz="1800" dirty="0" smtClean="0"/>
              <a:t> library, available in Python</a:t>
            </a:r>
          </a:p>
          <a:p>
            <a:pPr marL="45720" lvl="0" indent="0">
              <a:buNone/>
            </a:pPr>
            <a:endParaRPr lang="en-MY" dirty="0"/>
          </a:p>
          <a:p>
            <a:pPr lvl="0">
              <a:buFont typeface="Wingdings" panose="05000000000000000000" pitchFamily="2" charset="2"/>
              <a:buChar char="Ø"/>
            </a:pPr>
            <a:r>
              <a:rPr lang="en-MY" i="1" dirty="0" smtClean="0"/>
              <a:t> </a:t>
            </a:r>
            <a:r>
              <a:rPr lang="en-MY" i="1" dirty="0" smtClean="0">
                <a:solidFill>
                  <a:schemeClr val="tx2"/>
                </a:solidFill>
              </a:rPr>
              <a:t>Bubble </a:t>
            </a:r>
            <a:r>
              <a:rPr lang="en-MY" i="1" dirty="0">
                <a:solidFill>
                  <a:schemeClr val="tx2"/>
                </a:solidFill>
              </a:rPr>
              <a:t>tea shops in each </a:t>
            </a:r>
            <a:r>
              <a:rPr lang="en-MY" i="1" dirty="0" smtClean="0">
                <a:solidFill>
                  <a:schemeClr val="tx2"/>
                </a:solidFill>
              </a:rPr>
              <a:t>neighbourhood</a:t>
            </a:r>
            <a:endParaRPr lang="en-MY" i="1" dirty="0">
              <a:solidFill>
                <a:schemeClr val="tx2"/>
              </a:solidFill>
            </a:endParaRPr>
          </a:p>
          <a:p>
            <a:pPr lvl="1"/>
            <a:r>
              <a:rPr lang="en-MY" sz="1800" dirty="0" smtClean="0"/>
              <a:t>Foursquare location data</a:t>
            </a:r>
          </a:p>
          <a:p>
            <a:pPr lvl="1"/>
            <a:r>
              <a:rPr lang="en-MY" sz="1800" dirty="0" smtClean="0"/>
              <a:t>Called Foursquare API to search for bubble tea shops (venue) in each neighbourhood’s vicinity</a:t>
            </a:r>
            <a:endParaRPr lang="en-MY" sz="1800" dirty="0"/>
          </a:p>
        </p:txBody>
      </p:sp>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cap="none" dirty="0" smtClean="0"/>
              <a:t>Data Preparation</a:t>
            </a:r>
            <a:endParaRPr lang="en-US" cap="none" dirty="0"/>
          </a:p>
        </p:txBody>
      </p:sp>
      <p:sp>
        <p:nvSpPr>
          <p:cNvPr id="2" name="Content Placeholder 1"/>
          <p:cNvSpPr>
            <a:spLocks noGrp="1"/>
          </p:cNvSpPr>
          <p:nvPr>
            <p:ph sz="half" idx="1"/>
          </p:nvPr>
        </p:nvSpPr>
        <p:spPr>
          <a:xfrm>
            <a:off x="1233279" y="2276872"/>
            <a:ext cx="9737935" cy="4183360"/>
          </a:xfrm>
        </p:spPr>
        <p:txBody>
          <a:bodyPr/>
          <a:lstStyle/>
          <a:p>
            <a:r>
              <a:rPr lang="en-MY" sz="1800" dirty="0" smtClean="0"/>
              <a:t>Removed any duplicate data</a:t>
            </a:r>
          </a:p>
          <a:p>
            <a:r>
              <a:rPr lang="en-MY" sz="1800" dirty="0" err="1" smtClean="0"/>
              <a:t>Geopy’s</a:t>
            </a:r>
            <a:r>
              <a:rPr lang="en-MY" sz="1800" dirty="0" smtClean="0"/>
              <a:t> </a:t>
            </a:r>
            <a:r>
              <a:rPr lang="en-MY" sz="1800" dirty="0" err="1" smtClean="0"/>
              <a:t>Geocoder</a:t>
            </a:r>
            <a:r>
              <a:rPr lang="en-MY" sz="1800" dirty="0" smtClean="0"/>
              <a:t> unable to detect certain neighbourhoods’ geographical coordinates; these neighbourhoods were omitted from the analysis</a:t>
            </a:r>
          </a:p>
          <a:p>
            <a:r>
              <a:rPr lang="en-MY" sz="1800" dirty="0" smtClean="0"/>
              <a:t>Total of 61 neighbourhoods available for analysis</a:t>
            </a:r>
          </a:p>
          <a:p>
            <a:r>
              <a:rPr lang="en-MY" sz="1800" dirty="0" err="1" smtClean="0"/>
              <a:t>Foursquare’s</a:t>
            </a:r>
            <a:r>
              <a:rPr lang="en-MY" sz="1800" dirty="0" smtClean="0"/>
              <a:t> search query radius limit set at  3,000 meters, and results limit at 100 per neighbourhood</a:t>
            </a:r>
          </a:p>
          <a:p>
            <a:r>
              <a:rPr lang="en-MY" sz="1800" dirty="0" smtClean="0"/>
              <a:t>Venue name &amp; venue category were extracted</a:t>
            </a:r>
          </a:p>
          <a:p>
            <a:r>
              <a:rPr lang="en-MY" sz="1800" dirty="0" smtClean="0"/>
              <a:t>Removed any category that is not ‘Bubble Tea </a:t>
            </a:r>
            <a:r>
              <a:rPr lang="en-MY" sz="1800" dirty="0"/>
              <a:t>S</a:t>
            </a:r>
            <a:r>
              <a:rPr lang="en-MY" sz="1800" dirty="0" smtClean="0"/>
              <a:t>hop’</a:t>
            </a:r>
          </a:p>
          <a:p>
            <a:pPr marL="45720" indent="0">
              <a:buNone/>
            </a:pPr>
            <a:endParaRPr lang="en-MY" dirty="0"/>
          </a:p>
        </p:txBody>
      </p:sp>
      <p:pic>
        <p:nvPicPr>
          <p:cNvPr id="7" name="Picture 6"/>
          <p:cNvPicPr/>
          <p:nvPr/>
        </p:nvPicPr>
        <p:blipFill>
          <a:blip r:embed="rId3"/>
          <a:stretch>
            <a:fillRect/>
          </a:stretch>
        </p:blipFill>
        <p:spPr>
          <a:xfrm>
            <a:off x="7750596" y="4797152"/>
            <a:ext cx="3733800" cy="1467485"/>
          </a:xfrm>
          <a:prstGeom prst="rect">
            <a:avLst/>
          </a:prstGeom>
          <a:ln w="3175" cap="sq">
            <a:solidFill>
              <a:srgbClr val="000000"/>
            </a:solidFill>
            <a:prstDash val="solid"/>
            <a:miter lim="800000"/>
          </a:ln>
          <a:effectLst/>
        </p:spPr>
      </p:pic>
      <p:pic>
        <p:nvPicPr>
          <p:cNvPr id="8" name="Picture 7"/>
          <p:cNvPicPr/>
          <p:nvPr/>
        </p:nvPicPr>
        <p:blipFill>
          <a:blip r:embed="rId4"/>
          <a:stretch>
            <a:fillRect/>
          </a:stretch>
        </p:blipFill>
        <p:spPr>
          <a:xfrm>
            <a:off x="7750596" y="1111178"/>
            <a:ext cx="2581910" cy="1343660"/>
          </a:xfrm>
          <a:prstGeom prst="rect">
            <a:avLst/>
          </a:prstGeom>
          <a:ln w="3175" cap="sq">
            <a:solidFill>
              <a:srgbClr val="000000"/>
            </a:solidFill>
            <a:prstDash val="solid"/>
            <a:miter lim="800000"/>
          </a:ln>
          <a:effectLst/>
        </p:spPr>
      </p:pic>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Data Analysis &amp; Clustering</a:t>
            </a:r>
            <a:endParaRPr lang="en-US" cap="none" dirty="0"/>
          </a:p>
        </p:txBody>
      </p:sp>
      <p:sp>
        <p:nvSpPr>
          <p:cNvPr id="3" name="Content Placeholder 2"/>
          <p:cNvSpPr>
            <a:spLocks noGrp="1"/>
          </p:cNvSpPr>
          <p:nvPr>
            <p:ph sz="half" idx="1"/>
          </p:nvPr>
        </p:nvSpPr>
        <p:spPr>
          <a:xfrm>
            <a:off x="1230270" y="1988840"/>
            <a:ext cx="5296190" cy="4343400"/>
          </a:xfrm>
        </p:spPr>
        <p:txBody>
          <a:bodyPr>
            <a:noAutofit/>
          </a:bodyPr>
          <a:lstStyle/>
          <a:p>
            <a:pPr>
              <a:buFont typeface="Wingdings" panose="05000000000000000000" pitchFamily="2" charset="2"/>
              <a:buChar char="Ø"/>
            </a:pPr>
            <a:r>
              <a:rPr lang="en-US" sz="1800" dirty="0" smtClean="0"/>
              <a:t>410 bubble tea shops in Kuala Lumpur</a:t>
            </a:r>
          </a:p>
          <a:p>
            <a:pPr>
              <a:buFont typeface="Wingdings" panose="05000000000000000000" pitchFamily="2" charset="2"/>
              <a:buChar char="Ø"/>
            </a:pPr>
            <a:r>
              <a:rPr lang="en-US" sz="1800" dirty="0" smtClean="0"/>
              <a:t>48 unique bubble tea shops</a:t>
            </a:r>
          </a:p>
          <a:p>
            <a:pPr marL="45720" indent="0">
              <a:buNone/>
            </a:pPr>
            <a:r>
              <a:rPr lang="en-US" sz="1800" dirty="0" smtClean="0"/>
              <a:t>Aggregated and grouped results according to </a:t>
            </a:r>
            <a:r>
              <a:rPr lang="en-US" sz="1800" dirty="0" err="1" smtClean="0"/>
              <a:t>neighbourhoods</a:t>
            </a:r>
            <a:r>
              <a:rPr lang="en-US" sz="1800" dirty="0" smtClean="0"/>
              <a:t> based on:</a:t>
            </a:r>
            <a:endParaRPr lang="en-US" sz="1800" dirty="0"/>
          </a:p>
          <a:p>
            <a:pPr lvl="1"/>
            <a:r>
              <a:rPr lang="en-US" sz="1800" dirty="0" smtClean="0"/>
              <a:t>Total number of bubble tea shops</a:t>
            </a:r>
          </a:p>
          <a:p>
            <a:pPr lvl="1"/>
            <a:r>
              <a:rPr lang="en-US" sz="1800" dirty="0" smtClean="0"/>
              <a:t>Total number of unique bubble tea shops</a:t>
            </a:r>
          </a:p>
          <a:p>
            <a:pPr marL="45720" indent="0">
              <a:buNone/>
            </a:pPr>
            <a:r>
              <a:rPr lang="en-US" sz="1800" dirty="0" smtClean="0"/>
              <a:t>K-Means clustering</a:t>
            </a:r>
          </a:p>
          <a:p>
            <a:pPr lvl="1"/>
            <a:r>
              <a:rPr lang="en-US" sz="1800" dirty="0"/>
              <a:t>U</a:t>
            </a:r>
            <a:r>
              <a:rPr lang="en-US" sz="1800" dirty="0" smtClean="0"/>
              <a:t>nsupervised machine learning algorithm</a:t>
            </a:r>
          </a:p>
          <a:p>
            <a:pPr lvl="1"/>
            <a:r>
              <a:rPr lang="en-US" sz="1800" dirty="0" smtClean="0"/>
              <a:t>Grouped </a:t>
            </a:r>
            <a:r>
              <a:rPr lang="en-US" sz="1800" dirty="0" err="1" smtClean="0"/>
              <a:t>neighbourhoods</a:t>
            </a:r>
            <a:r>
              <a:rPr lang="en-US" sz="1800" dirty="0" smtClean="0"/>
              <a:t> into clusters with distinct characteristics</a:t>
            </a:r>
          </a:p>
        </p:txBody>
      </p:sp>
      <p:pic>
        <p:nvPicPr>
          <p:cNvPr id="6" name="Content Placeholder 5"/>
          <p:cNvPicPr>
            <a:picLocks noGrp="1"/>
          </p:cNvPicPr>
          <p:nvPr>
            <p:ph sz="half" idx="2"/>
          </p:nvPr>
        </p:nvPicPr>
        <p:blipFill>
          <a:blip r:embed="rId2"/>
          <a:stretch>
            <a:fillRect/>
          </a:stretch>
        </p:blipFill>
        <p:spPr>
          <a:xfrm>
            <a:off x="6742484" y="1988840"/>
            <a:ext cx="4552950" cy="1704975"/>
          </a:xfrm>
          <a:prstGeom prst="rect">
            <a:avLst/>
          </a:prstGeom>
          <a:ln w="3175" cap="sq">
            <a:solidFill>
              <a:srgbClr val="000000"/>
            </a:solidFill>
            <a:prstDash val="solid"/>
            <a:miter lim="800000"/>
          </a:ln>
          <a:effectLst/>
        </p:spPr>
      </p:pic>
    </p:spTree>
    <p:extLst>
      <p:ext uri="{BB962C8B-B14F-4D97-AF65-F5344CB8AC3E}">
        <p14:creationId xmlns:p14="http://schemas.microsoft.com/office/powerpoint/2010/main" val="141783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1341884" y="2060848"/>
            <a:ext cx="4445635" cy="4089400"/>
          </a:xfrm>
          <a:prstGeom prst="rect">
            <a:avLst/>
          </a:prstGeom>
          <a:ln w="3175">
            <a:solidFill>
              <a:schemeClr val="tx1"/>
            </a:solidFill>
          </a:ln>
        </p:spPr>
      </p:pic>
      <p:sp>
        <p:nvSpPr>
          <p:cNvPr id="7" name="Title 1"/>
          <p:cNvSpPr>
            <a:spLocks noGrp="1"/>
          </p:cNvSpPr>
          <p:nvPr>
            <p:ph type="title"/>
          </p:nvPr>
        </p:nvSpPr>
        <p:spPr>
          <a:xfrm>
            <a:off x="1217614" y="274638"/>
            <a:ext cx="9753600" cy="1325562"/>
          </a:xfrm>
        </p:spPr>
        <p:txBody>
          <a:bodyPr/>
          <a:lstStyle/>
          <a:p>
            <a:r>
              <a:rPr lang="en-US" cap="none" dirty="0" smtClean="0"/>
              <a:t>Data Visualization</a:t>
            </a:r>
            <a:endParaRPr lang="en-US" cap="none" dirty="0"/>
          </a:p>
        </p:txBody>
      </p:sp>
      <p:sp>
        <p:nvSpPr>
          <p:cNvPr id="9" name="Text Box 39"/>
          <p:cNvSpPr txBox="1"/>
          <p:nvPr/>
        </p:nvSpPr>
        <p:spPr>
          <a:xfrm>
            <a:off x="1774001" y="2204864"/>
            <a:ext cx="3581400" cy="27051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1100" dirty="0">
                <a:effectLst/>
                <a:latin typeface="Arial" panose="020B0604020202020204" pitchFamily="34" charset="0"/>
                <a:ea typeface="Malgun Gothic" panose="020B0503020000020004" pitchFamily="34" charset="-127"/>
                <a:cs typeface="Times New Roman" panose="02020603050405020304" pitchFamily="18" charset="0"/>
              </a:rPr>
              <a:t>Cluster 0: </a:t>
            </a:r>
            <a:r>
              <a:rPr lang="en-MY" sz="1100" dirty="0">
                <a:solidFill>
                  <a:srgbClr val="FF0000"/>
                </a:solidFill>
                <a:effectLst/>
                <a:latin typeface="Arial" panose="020B0604020202020204" pitchFamily="34" charset="0"/>
                <a:ea typeface="Malgun Gothic" panose="020B0503020000020004" pitchFamily="34" charset="-127"/>
                <a:cs typeface="Times New Roman" panose="02020603050405020304" pitchFamily="18" charset="0"/>
              </a:rPr>
              <a:t>Red</a:t>
            </a:r>
            <a:r>
              <a:rPr lang="en-MY" sz="1100" dirty="0">
                <a:effectLst/>
                <a:latin typeface="Arial" panose="020B0604020202020204" pitchFamily="34" charset="0"/>
                <a:ea typeface="Malgun Gothic" panose="020B0503020000020004" pitchFamily="34" charset="-127"/>
                <a:cs typeface="Times New Roman" panose="02020603050405020304" pitchFamily="18" charset="0"/>
              </a:rPr>
              <a:t>, Cluster 1: </a:t>
            </a:r>
            <a:r>
              <a:rPr lang="en-MY" sz="1100" dirty="0">
                <a:solidFill>
                  <a:srgbClr val="7030A0"/>
                </a:solidFill>
                <a:effectLst/>
                <a:latin typeface="Arial" panose="020B0604020202020204" pitchFamily="34" charset="0"/>
                <a:ea typeface="Malgun Gothic" panose="020B0503020000020004" pitchFamily="34" charset="-127"/>
                <a:cs typeface="Times New Roman" panose="02020603050405020304" pitchFamily="18" charset="0"/>
              </a:rPr>
              <a:t>Purple</a:t>
            </a:r>
            <a:r>
              <a:rPr lang="en-MY" sz="1100" dirty="0">
                <a:effectLst/>
                <a:latin typeface="Arial" panose="020B0604020202020204" pitchFamily="34" charset="0"/>
                <a:ea typeface="Malgun Gothic" panose="020B0503020000020004" pitchFamily="34" charset="-127"/>
                <a:cs typeface="Times New Roman" panose="02020603050405020304" pitchFamily="18" charset="0"/>
              </a:rPr>
              <a:t>, Cluster 2: </a:t>
            </a:r>
            <a:r>
              <a:rPr lang="en-MY" sz="1100" dirty="0">
                <a:solidFill>
                  <a:srgbClr val="A8D08D"/>
                </a:solidFill>
                <a:effectLst/>
                <a:latin typeface="Arial" panose="020B0604020202020204" pitchFamily="34" charset="0"/>
                <a:ea typeface="Malgun Gothic" panose="020B0503020000020004" pitchFamily="34" charset="-127"/>
                <a:cs typeface="Times New Roman" panose="02020603050405020304" pitchFamily="18" charset="0"/>
              </a:rPr>
              <a:t>Mint green</a:t>
            </a:r>
            <a:endParaRPr lang="en-MY" sz="1100" dirty="0">
              <a:effectLst/>
              <a:ea typeface="Malgun Gothic" panose="020B0503020000020004" pitchFamily="34" charset="-127"/>
              <a:cs typeface="Times New Roman" panose="02020603050405020304" pitchFamily="18" charset="0"/>
            </a:endParaRPr>
          </a:p>
        </p:txBody>
      </p:sp>
      <p:sp>
        <p:nvSpPr>
          <p:cNvPr id="10" name="TextBox 9"/>
          <p:cNvSpPr txBox="1"/>
          <p:nvPr/>
        </p:nvSpPr>
        <p:spPr>
          <a:xfrm>
            <a:off x="6094412" y="2076248"/>
            <a:ext cx="5688632" cy="4081117"/>
          </a:xfrm>
          <a:prstGeom prst="rect">
            <a:avLst/>
          </a:prstGeom>
          <a:noFill/>
        </p:spPr>
        <p:txBody>
          <a:bodyPr wrap="square" rtlCol="0">
            <a:spAutoFit/>
          </a:bodyPr>
          <a:lstStyle/>
          <a:p>
            <a:pPr marL="342900" indent="-342900">
              <a:lnSpc>
                <a:spcPct val="90000"/>
              </a:lnSpc>
              <a:buFont typeface="Wingdings" panose="05000000000000000000" pitchFamily="2" charset="2"/>
              <a:buChar char="Ø"/>
            </a:pPr>
            <a:r>
              <a:rPr lang="en-MY" sz="2400" dirty="0" smtClean="0"/>
              <a:t>Eac</a:t>
            </a:r>
            <a:r>
              <a:rPr lang="en-MY" sz="2400" dirty="0" smtClean="0"/>
              <a:t>h n</a:t>
            </a:r>
            <a:r>
              <a:rPr lang="en-MY" sz="2400" dirty="0" smtClean="0"/>
              <a:t>eighbourhood were assigned a cluster label (0, 1, or 2)</a:t>
            </a:r>
          </a:p>
          <a:p>
            <a:pPr marL="342900" indent="-342900">
              <a:lnSpc>
                <a:spcPct val="90000"/>
              </a:lnSpc>
              <a:buFont typeface="Wingdings" panose="05000000000000000000" pitchFamily="2" charset="2"/>
              <a:buChar char="Ø"/>
            </a:pPr>
            <a:endParaRPr lang="en-MY" sz="2400" dirty="0"/>
          </a:p>
          <a:p>
            <a:pPr marL="342900" indent="-342900">
              <a:lnSpc>
                <a:spcPct val="90000"/>
              </a:lnSpc>
              <a:buFont typeface="Wingdings" panose="05000000000000000000" pitchFamily="2" charset="2"/>
              <a:buChar char="Ø"/>
            </a:pPr>
            <a:r>
              <a:rPr lang="en-MY" sz="2400" dirty="0" smtClean="0"/>
              <a:t>Superimposed resulting clusters onto Kuala Lumpur’s map using Folium</a:t>
            </a:r>
          </a:p>
          <a:p>
            <a:pPr marL="342900" indent="-342900">
              <a:lnSpc>
                <a:spcPct val="90000"/>
              </a:lnSpc>
              <a:buFont typeface="Wingdings" panose="05000000000000000000" pitchFamily="2" charset="2"/>
              <a:buChar char="Ø"/>
            </a:pPr>
            <a:endParaRPr lang="en-MY" sz="2400" dirty="0"/>
          </a:p>
          <a:p>
            <a:pPr marL="342900" indent="-342900">
              <a:lnSpc>
                <a:spcPct val="90000"/>
              </a:lnSpc>
              <a:buFont typeface="Wingdings" panose="05000000000000000000" pitchFamily="2" charset="2"/>
              <a:buChar char="Ø"/>
            </a:pPr>
            <a:r>
              <a:rPr lang="en-MY" sz="2400" dirty="0" smtClean="0"/>
              <a:t>Added markers and individual colours for each cluster</a:t>
            </a:r>
          </a:p>
          <a:p>
            <a:pPr>
              <a:lnSpc>
                <a:spcPct val="90000"/>
              </a:lnSpc>
            </a:pPr>
            <a:endParaRPr lang="en-MY" sz="2400" dirty="0"/>
          </a:p>
          <a:p>
            <a:pPr>
              <a:lnSpc>
                <a:spcPct val="90000"/>
              </a:lnSpc>
            </a:pPr>
            <a:endParaRPr lang="en-MY" sz="2400" dirty="0" smtClean="0"/>
          </a:p>
          <a:p>
            <a:pPr>
              <a:lnSpc>
                <a:spcPct val="90000"/>
              </a:lnSpc>
            </a:pPr>
            <a:endParaRPr lang="en-MY" sz="2400" dirty="0"/>
          </a:p>
        </p:txBody>
      </p:sp>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70476" y="1052736"/>
            <a:ext cx="4752528" cy="2736304"/>
          </a:xfrm>
        </p:spPr>
        <p:txBody>
          <a:bodyPr/>
          <a:lstStyle/>
          <a:p>
            <a:r>
              <a:rPr lang="en-MY" sz="2400" dirty="0" smtClean="0"/>
              <a:t>Neighbourhoods in </a:t>
            </a:r>
            <a:r>
              <a:rPr lang="en-MY" sz="2400" b="1" dirty="0" smtClean="0"/>
              <a:t>Cluster 0</a:t>
            </a:r>
          </a:p>
          <a:p>
            <a:endParaRPr lang="en-MY" sz="2400" dirty="0" smtClean="0"/>
          </a:p>
          <a:p>
            <a:pPr marL="342900" indent="-342900">
              <a:buFont typeface="Wingdings" panose="05000000000000000000" pitchFamily="2" charset="2"/>
              <a:buChar char="Ø"/>
            </a:pPr>
            <a:r>
              <a:rPr lang="en-MY" sz="1800" dirty="0" smtClean="0"/>
              <a:t>23 neighbourhoods</a:t>
            </a:r>
          </a:p>
          <a:p>
            <a:pPr marL="342900" indent="-342900">
              <a:buFont typeface="Wingdings" panose="05000000000000000000" pitchFamily="2" charset="2"/>
              <a:buChar char="Ø"/>
            </a:pPr>
            <a:endParaRPr lang="en-MY" sz="1800" dirty="0"/>
          </a:p>
          <a:p>
            <a:pPr marL="342900" indent="-342900">
              <a:buFont typeface="Wingdings" panose="05000000000000000000" pitchFamily="2" charset="2"/>
              <a:buChar char="Ø"/>
            </a:pPr>
            <a:r>
              <a:rPr lang="en-MY" sz="1800" dirty="0"/>
              <a:t>A</a:t>
            </a:r>
            <a:r>
              <a:rPr lang="en-MY" sz="1800" dirty="0" smtClean="0"/>
              <a:t>verage bubble tea shops per neighbourhood: 4</a:t>
            </a:r>
          </a:p>
          <a:p>
            <a:pPr marL="342900" indent="-342900">
              <a:buFont typeface="Wingdings" panose="05000000000000000000" pitchFamily="2" charset="2"/>
              <a:buChar char="Ø"/>
            </a:pPr>
            <a:endParaRPr lang="en-MY" sz="1800" dirty="0" smtClean="0"/>
          </a:p>
          <a:p>
            <a:pPr marL="342900" indent="-342900">
              <a:buFont typeface="Wingdings" panose="05000000000000000000" pitchFamily="2" charset="2"/>
              <a:buChar char="Ø"/>
            </a:pPr>
            <a:r>
              <a:rPr lang="en-MY" sz="1800" dirty="0" smtClean="0"/>
              <a:t>Average unique bubble </a:t>
            </a:r>
            <a:r>
              <a:rPr lang="en-MY" sz="1800" dirty="0"/>
              <a:t>tea </a:t>
            </a:r>
            <a:r>
              <a:rPr lang="en-MY" sz="1800" dirty="0" smtClean="0"/>
              <a:t>shops per neighbourhood: </a:t>
            </a:r>
            <a:r>
              <a:rPr lang="en-MY" sz="1800" dirty="0"/>
              <a:t>2</a:t>
            </a:r>
          </a:p>
          <a:p>
            <a:endParaRPr lang="en-MY" dirty="0" smtClean="0"/>
          </a:p>
          <a:p>
            <a:pPr marL="342900" indent="-342900">
              <a:buFont typeface="Arial" panose="020B0604020202020204" pitchFamily="34" charset="0"/>
              <a:buChar char="•"/>
            </a:pPr>
            <a:endParaRPr lang="en-MY" dirty="0" smtClean="0"/>
          </a:p>
        </p:txBody>
      </p:sp>
      <p:graphicFrame>
        <p:nvGraphicFramePr>
          <p:cNvPr id="4" name="Table 3"/>
          <p:cNvGraphicFramePr>
            <a:graphicFrameLocks noGrp="1"/>
          </p:cNvGraphicFramePr>
          <p:nvPr>
            <p:extLst>
              <p:ext uri="{D42A27DB-BD31-4B8C-83A1-F6EECF244321}">
                <p14:modId xmlns:p14="http://schemas.microsoft.com/office/powerpoint/2010/main" val="3652995162"/>
              </p:ext>
            </p:extLst>
          </p:nvPr>
        </p:nvGraphicFramePr>
        <p:xfrm>
          <a:off x="1413892" y="1052736"/>
          <a:ext cx="4811706" cy="4484699"/>
        </p:xfrm>
        <a:graphic>
          <a:graphicData uri="http://schemas.openxmlformats.org/drawingml/2006/table">
            <a:tbl>
              <a:tblPr firstRow="1" firstCol="1" bandRow="1">
                <a:tableStyleId>{073A0DAA-6AF3-43AB-8588-CEC1D06C72B9}</a:tableStyleId>
              </a:tblPr>
              <a:tblGrid>
                <a:gridCol w="2094291"/>
                <a:gridCol w="905805"/>
                <a:gridCol w="905805"/>
                <a:gridCol w="905805"/>
              </a:tblGrid>
              <a:tr h="347471">
                <a:tc>
                  <a:txBody>
                    <a:bodyPr/>
                    <a:lstStyle/>
                    <a:p>
                      <a:pPr algn="ctr">
                        <a:lnSpc>
                          <a:spcPct val="107000"/>
                        </a:lnSpc>
                        <a:spcAft>
                          <a:spcPts val="0"/>
                        </a:spcAft>
                      </a:pPr>
                      <a:r>
                        <a:rPr lang="en-MY" sz="1100" dirty="0">
                          <a:effectLst/>
                        </a:rPr>
                        <a:t>Neighbourhood</a:t>
                      </a:r>
                      <a:endParaRPr lang="en-MY"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nchor="ctr"/>
                </a:tc>
                <a:tc>
                  <a:txBody>
                    <a:bodyPr/>
                    <a:lstStyle/>
                    <a:p>
                      <a:pPr algn="ctr">
                        <a:lnSpc>
                          <a:spcPct val="107000"/>
                        </a:lnSpc>
                        <a:spcAft>
                          <a:spcPts val="0"/>
                        </a:spcAft>
                      </a:pPr>
                      <a:r>
                        <a:rPr lang="en-MY" sz="1100">
                          <a:effectLst/>
                        </a:rPr>
                        <a:t>Bubble Tea Shops</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Unique Shops</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Cluster Label</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Ampang</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6</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Bangsar</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6</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Brickfields</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Bukit Kiara</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3</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Bukit Nanas</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5</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Chow Kit</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5</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dirty="0" err="1">
                          <a:effectLst/>
                        </a:rPr>
                        <a:t>Damansara</a:t>
                      </a:r>
                      <a:r>
                        <a:rPr lang="en-MY" sz="1100" dirty="0">
                          <a:effectLst/>
                        </a:rPr>
                        <a:t> Heights</a:t>
                      </a:r>
                      <a:endParaRPr lang="en-MY"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4</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Dang Wangi</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4</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Federal Hill</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Jalan Cochrane</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dirty="0">
                          <a:effectLst/>
                        </a:rPr>
                        <a:t>3</a:t>
                      </a:r>
                      <a:endParaRPr lang="en-MY"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3</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Jalan Duta</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dirty="0">
                          <a:effectLst/>
                        </a:rPr>
                        <a:t>5</a:t>
                      </a:r>
                      <a:endParaRPr lang="en-MY"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Kampung Datuk Keramat</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Kampung Sungai Penchala</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4</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Kuala Lumpur City Centre</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Kuala Lumpur Sentral</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3</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Medan Tuanku</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4</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Mont Kiara</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5</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3</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Perdana Botanical Gardens</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3</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Sentul</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6</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Sri Hartamas</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5</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3</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Taman OUG</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5</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3</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Taman U-Thant</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3</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3</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r h="173736">
                <a:tc>
                  <a:txBody>
                    <a:bodyPr/>
                    <a:lstStyle/>
                    <a:p>
                      <a:pPr>
                        <a:lnSpc>
                          <a:spcPct val="107000"/>
                        </a:lnSpc>
                        <a:spcAft>
                          <a:spcPts val="0"/>
                        </a:spcAft>
                      </a:pPr>
                      <a:r>
                        <a:rPr lang="en-MY" sz="1100">
                          <a:effectLst/>
                        </a:rPr>
                        <a:t>Tun Razak Exchange</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4</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a:effectLst/>
                        </a:rPr>
                        <a:t>3</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c>
                  <a:txBody>
                    <a:bodyPr/>
                    <a:lstStyle/>
                    <a:p>
                      <a:pPr algn="ctr">
                        <a:lnSpc>
                          <a:spcPct val="107000"/>
                        </a:lnSpc>
                        <a:spcAft>
                          <a:spcPts val="0"/>
                        </a:spcAft>
                      </a:pPr>
                      <a:r>
                        <a:rPr lang="en-MY" sz="1100" dirty="0">
                          <a:effectLst/>
                        </a:rPr>
                        <a:t>0</a:t>
                      </a:r>
                      <a:endParaRPr lang="en-MY"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6419" marR="66419" marT="0" marB="0"/>
                </a:tc>
              </a:tr>
            </a:tbl>
          </a:graphicData>
        </a:graphic>
      </p:graphicFrame>
    </p:spTree>
    <p:extLst>
      <p:ext uri="{BB962C8B-B14F-4D97-AF65-F5344CB8AC3E}">
        <p14:creationId xmlns:p14="http://schemas.microsoft.com/office/powerpoint/2010/main" val="935818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67842800"/>
              </p:ext>
            </p:extLst>
          </p:nvPr>
        </p:nvGraphicFramePr>
        <p:xfrm>
          <a:off x="1413892" y="1052736"/>
          <a:ext cx="4968241" cy="3399037"/>
        </p:xfrm>
        <a:graphic>
          <a:graphicData uri="http://schemas.openxmlformats.org/drawingml/2006/table">
            <a:tbl>
              <a:tblPr firstRow="1" firstCol="1" bandRow="1">
                <a:tableStyleId>{073A0DAA-6AF3-43AB-8588-CEC1D06C72B9}</a:tableStyleId>
              </a:tblPr>
              <a:tblGrid>
                <a:gridCol w="2162422"/>
                <a:gridCol w="935273"/>
                <a:gridCol w="935273"/>
                <a:gridCol w="935273"/>
              </a:tblGrid>
              <a:tr h="0">
                <a:tc>
                  <a:txBody>
                    <a:bodyPr/>
                    <a:lstStyle/>
                    <a:p>
                      <a:pPr algn="ctr">
                        <a:lnSpc>
                          <a:spcPct val="107000"/>
                        </a:lnSpc>
                        <a:spcAft>
                          <a:spcPts val="0"/>
                        </a:spcAft>
                      </a:pPr>
                      <a:r>
                        <a:rPr lang="en-MY" sz="1100" dirty="0">
                          <a:effectLst/>
                        </a:rPr>
                        <a:t>Neighbourhood</a:t>
                      </a:r>
                      <a:endParaRPr lang="en-MY"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MY" sz="1100">
                          <a:effectLst/>
                        </a:rPr>
                        <a:t>Bubble Tea Shops</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Unique Shops</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Cluster Label</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Bandar Malaysia</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8</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Bandar Menjalara</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6</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Bandar Tasik Selatan</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8</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Bukit Jalil</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9</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Desa Petaling</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8</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7</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Jinjang</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5</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Kampung Malaysia</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8</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Padang Balang</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8</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7</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Semarak</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6</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Setapak</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9</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6</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Sri Petaling</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9</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Sungai Besi</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9</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8</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Taman Bukit Maluri</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9</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6</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Taman Ibukota</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8</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Taman Melati</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13</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9</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Taman Sri Sinar</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6</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Taman Tun Dr Ismail</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10</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6</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dirty="0">
                          <a:effectLst/>
                        </a:rPr>
                        <a:t>1</a:t>
                      </a:r>
                      <a:endParaRPr lang="en-MY"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bl>
          </a:graphicData>
        </a:graphic>
      </p:graphicFrame>
      <p:sp>
        <p:nvSpPr>
          <p:cNvPr id="5" name="Text Placeholder 2"/>
          <p:cNvSpPr>
            <a:spLocks noGrp="1"/>
          </p:cNvSpPr>
          <p:nvPr>
            <p:ph type="body" idx="1"/>
          </p:nvPr>
        </p:nvSpPr>
        <p:spPr>
          <a:xfrm>
            <a:off x="6670476" y="1052736"/>
            <a:ext cx="4752528" cy="2736304"/>
          </a:xfrm>
        </p:spPr>
        <p:txBody>
          <a:bodyPr/>
          <a:lstStyle/>
          <a:p>
            <a:r>
              <a:rPr lang="en-MY" sz="2400" dirty="0" smtClean="0"/>
              <a:t>Neighbourhoods in </a:t>
            </a:r>
            <a:r>
              <a:rPr lang="en-MY" sz="2400" b="1" dirty="0" smtClean="0"/>
              <a:t>Cluster 1</a:t>
            </a:r>
          </a:p>
          <a:p>
            <a:endParaRPr lang="en-MY" sz="2400" dirty="0" smtClean="0"/>
          </a:p>
          <a:p>
            <a:pPr marL="342900" indent="-342900">
              <a:buFont typeface="Wingdings" panose="05000000000000000000" pitchFamily="2" charset="2"/>
              <a:buChar char="Ø"/>
            </a:pPr>
            <a:r>
              <a:rPr lang="en-MY" sz="1800" dirty="0" smtClean="0"/>
              <a:t>17 neighbourhoods</a:t>
            </a:r>
          </a:p>
          <a:p>
            <a:pPr marL="342900" indent="-342900">
              <a:buFont typeface="Wingdings" panose="05000000000000000000" pitchFamily="2" charset="2"/>
              <a:buChar char="Ø"/>
            </a:pPr>
            <a:endParaRPr lang="en-MY" sz="1800" dirty="0"/>
          </a:p>
          <a:p>
            <a:pPr marL="342900" indent="-342900">
              <a:buFont typeface="Wingdings" panose="05000000000000000000" pitchFamily="2" charset="2"/>
              <a:buChar char="Ø"/>
            </a:pPr>
            <a:r>
              <a:rPr lang="en-MY" sz="1800" dirty="0"/>
              <a:t>A</a:t>
            </a:r>
            <a:r>
              <a:rPr lang="en-MY" sz="1800" dirty="0" smtClean="0"/>
              <a:t>verage bubble tea shops per neighbourhood: 10</a:t>
            </a:r>
          </a:p>
          <a:p>
            <a:pPr marL="342900" indent="-342900">
              <a:buFont typeface="Wingdings" panose="05000000000000000000" pitchFamily="2" charset="2"/>
              <a:buChar char="Ø"/>
            </a:pPr>
            <a:endParaRPr lang="en-MY" sz="1800" dirty="0" smtClean="0"/>
          </a:p>
          <a:p>
            <a:pPr marL="342900" indent="-342900">
              <a:buFont typeface="Wingdings" panose="05000000000000000000" pitchFamily="2" charset="2"/>
              <a:buChar char="Ø"/>
            </a:pPr>
            <a:r>
              <a:rPr lang="en-MY" sz="1800" dirty="0" smtClean="0"/>
              <a:t>Average unique bubble </a:t>
            </a:r>
            <a:r>
              <a:rPr lang="en-MY" sz="1800" dirty="0"/>
              <a:t>tea </a:t>
            </a:r>
            <a:r>
              <a:rPr lang="en-MY" sz="1800" dirty="0" smtClean="0"/>
              <a:t>shops per neighbourhood : 7</a:t>
            </a:r>
            <a:endParaRPr lang="en-MY" sz="1800" dirty="0"/>
          </a:p>
          <a:p>
            <a:endParaRPr lang="en-MY" dirty="0" smtClean="0"/>
          </a:p>
          <a:p>
            <a:pPr marL="342900" indent="-342900">
              <a:buFont typeface="Arial" panose="020B0604020202020204" pitchFamily="34" charset="0"/>
              <a:buChar char="•"/>
            </a:pPr>
            <a:endParaRPr lang="en-MY" dirty="0" smtClean="0"/>
          </a:p>
        </p:txBody>
      </p:sp>
    </p:spTree>
    <p:extLst>
      <p:ext uri="{BB962C8B-B14F-4D97-AF65-F5344CB8AC3E}">
        <p14:creationId xmlns:p14="http://schemas.microsoft.com/office/powerpoint/2010/main" val="20466374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89840089"/>
              </p:ext>
            </p:extLst>
          </p:nvPr>
        </p:nvGraphicFramePr>
        <p:xfrm>
          <a:off x="1413892" y="1052736"/>
          <a:ext cx="4968241" cy="4125923"/>
        </p:xfrm>
        <a:graphic>
          <a:graphicData uri="http://schemas.openxmlformats.org/drawingml/2006/table">
            <a:tbl>
              <a:tblPr firstRow="1" firstCol="1" bandRow="1">
                <a:tableStyleId>{073A0DAA-6AF3-43AB-8588-CEC1D06C72B9}</a:tableStyleId>
              </a:tblPr>
              <a:tblGrid>
                <a:gridCol w="2162422"/>
                <a:gridCol w="935273"/>
                <a:gridCol w="935273"/>
                <a:gridCol w="935273"/>
              </a:tblGrid>
              <a:tr h="0">
                <a:tc>
                  <a:txBody>
                    <a:bodyPr/>
                    <a:lstStyle/>
                    <a:p>
                      <a:pPr algn="ctr">
                        <a:lnSpc>
                          <a:spcPct val="107000"/>
                        </a:lnSpc>
                        <a:spcAft>
                          <a:spcPts val="0"/>
                        </a:spcAft>
                      </a:pPr>
                      <a:r>
                        <a:rPr lang="en-MY" sz="1100" dirty="0">
                          <a:effectLst/>
                        </a:rPr>
                        <a:t>Neighbourhood</a:t>
                      </a:r>
                      <a:endParaRPr lang="en-MY"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MY" sz="1100">
                          <a:effectLst/>
                        </a:rPr>
                        <a:t>Bubble Tea Shops</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Unique Shops</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Cluster Label</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Alam Damai</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6</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4</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Bandar Baru Sentul</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7</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4</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Bandar Sri Permaisuri</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6</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5</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Bangsar South</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9</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4</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Bukit Tunku</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8</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3</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Damansara</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8</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5</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Damansara Town Centre</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6</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3</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KL Eco City</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8</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4</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Kampung Pandan</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5</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4</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Kerinchi</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8</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4</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Kuchai Lama</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5</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4</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Mid Valley City</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8</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4</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Pantai Dalam</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7</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5</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Salak South</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5</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5</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Shamelin Perkasa</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6</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5</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Taman Connaught</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7</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4</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Taman Desa</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7</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5</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Taman Len Seng</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7</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4</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Taman Midah</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6</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4</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Taman P. Ramlee</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8</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5</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2</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r h="0">
                <a:tc>
                  <a:txBody>
                    <a:bodyPr/>
                    <a:lstStyle/>
                    <a:p>
                      <a:pPr>
                        <a:lnSpc>
                          <a:spcPct val="107000"/>
                        </a:lnSpc>
                        <a:spcAft>
                          <a:spcPts val="0"/>
                        </a:spcAft>
                      </a:pPr>
                      <a:r>
                        <a:rPr lang="en-MY" sz="1100">
                          <a:effectLst/>
                        </a:rPr>
                        <a:t>Taman Wahyu</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9</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a:effectLst/>
                        </a:rPr>
                        <a:t>5</a:t>
                      </a:r>
                      <a:endParaRPr lang="en-MY" sz="110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c>
                  <a:txBody>
                    <a:bodyPr/>
                    <a:lstStyle/>
                    <a:p>
                      <a:pPr algn="ctr">
                        <a:lnSpc>
                          <a:spcPct val="107000"/>
                        </a:lnSpc>
                        <a:spcAft>
                          <a:spcPts val="0"/>
                        </a:spcAft>
                      </a:pPr>
                      <a:r>
                        <a:rPr lang="en-MY" sz="1100" dirty="0">
                          <a:effectLst/>
                        </a:rPr>
                        <a:t>2</a:t>
                      </a:r>
                      <a:endParaRPr lang="en-MY" sz="11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tc>
              </a:tr>
            </a:tbl>
          </a:graphicData>
        </a:graphic>
      </p:graphicFrame>
      <p:sp>
        <p:nvSpPr>
          <p:cNvPr id="5" name="Text Placeholder 2"/>
          <p:cNvSpPr>
            <a:spLocks noGrp="1"/>
          </p:cNvSpPr>
          <p:nvPr>
            <p:ph type="body" idx="1"/>
          </p:nvPr>
        </p:nvSpPr>
        <p:spPr>
          <a:xfrm>
            <a:off x="6670476" y="1052736"/>
            <a:ext cx="4752528" cy="2736304"/>
          </a:xfrm>
        </p:spPr>
        <p:txBody>
          <a:bodyPr/>
          <a:lstStyle/>
          <a:p>
            <a:r>
              <a:rPr lang="en-MY" sz="2400" dirty="0" smtClean="0"/>
              <a:t>Neighbourhoods in </a:t>
            </a:r>
            <a:r>
              <a:rPr lang="en-MY" sz="2400" b="1" dirty="0" smtClean="0"/>
              <a:t>Cluster 2</a:t>
            </a:r>
          </a:p>
          <a:p>
            <a:endParaRPr lang="en-MY" sz="2400" dirty="0" smtClean="0"/>
          </a:p>
          <a:p>
            <a:pPr marL="342900" indent="-342900">
              <a:buFont typeface="Wingdings" panose="05000000000000000000" pitchFamily="2" charset="2"/>
              <a:buChar char="Ø"/>
            </a:pPr>
            <a:r>
              <a:rPr lang="en-MY" sz="1800" dirty="0" smtClean="0"/>
              <a:t>21 neighbourhoods</a:t>
            </a:r>
          </a:p>
          <a:p>
            <a:pPr marL="342900" indent="-342900">
              <a:buFont typeface="Wingdings" panose="05000000000000000000" pitchFamily="2" charset="2"/>
              <a:buChar char="Ø"/>
            </a:pPr>
            <a:endParaRPr lang="en-MY" sz="1800" dirty="0"/>
          </a:p>
          <a:p>
            <a:pPr marL="342900" indent="-342900">
              <a:buFont typeface="Wingdings" panose="05000000000000000000" pitchFamily="2" charset="2"/>
              <a:buChar char="Ø"/>
            </a:pPr>
            <a:r>
              <a:rPr lang="en-MY" sz="1800" dirty="0"/>
              <a:t>A</a:t>
            </a:r>
            <a:r>
              <a:rPr lang="en-MY" sz="1800" dirty="0" smtClean="0"/>
              <a:t>verage bubble tea shops per neighbourhood: 7</a:t>
            </a:r>
          </a:p>
          <a:p>
            <a:pPr marL="342900" indent="-342900">
              <a:buFont typeface="Wingdings" panose="05000000000000000000" pitchFamily="2" charset="2"/>
              <a:buChar char="Ø"/>
            </a:pPr>
            <a:endParaRPr lang="en-MY" sz="1800" dirty="0" smtClean="0"/>
          </a:p>
          <a:p>
            <a:pPr marL="342900" indent="-342900">
              <a:buFont typeface="Wingdings" panose="05000000000000000000" pitchFamily="2" charset="2"/>
              <a:buChar char="Ø"/>
            </a:pPr>
            <a:r>
              <a:rPr lang="en-MY" sz="1800" dirty="0" smtClean="0"/>
              <a:t>Average unique bubble </a:t>
            </a:r>
            <a:r>
              <a:rPr lang="en-MY" sz="1800" dirty="0"/>
              <a:t>tea </a:t>
            </a:r>
            <a:r>
              <a:rPr lang="en-MY" sz="1800" dirty="0" smtClean="0"/>
              <a:t>shops per neighbourhood: 4</a:t>
            </a:r>
            <a:endParaRPr lang="en-MY" sz="1800" dirty="0"/>
          </a:p>
          <a:p>
            <a:endParaRPr lang="en-MY" dirty="0" smtClean="0"/>
          </a:p>
          <a:p>
            <a:pPr marL="342900" indent="-342900">
              <a:buFont typeface="Arial" panose="020B0604020202020204" pitchFamily="34" charset="0"/>
              <a:buChar char="•"/>
            </a:pPr>
            <a:endParaRPr lang="en-MY" dirty="0" smtClean="0"/>
          </a:p>
        </p:txBody>
      </p:sp>
    </p:spTree>
    <p:extLst>
      <p:ext uri="{BB962C8B-B14F-4D97-AF65-F5344CB8AC3E}">
        <p14:creationId xmlns:p14="http://schemas.microsoft.com/office/powerpoint/2010/main" val="594516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792</TotalTime>
  <Words>861</Words>
  <Application>Microsoft Office PowerPoint</Application>
  <PresentationFormat>Custom</PresentationFormat>
  <Paragraphs>331</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Malgun Gothic</vt:lpstr>
      <vt:lpstr>Arial</vt:lpstr>
      <vt:lpstr>Calibri</vt:lpstr>
      <vt:lpstr>Century Gothic</vt:lpstr>
      <vt:lpstr>Times New Roman</vt:lpstr>
      <vt:lpstr>Wingdings</vt:lpstr>
      <vt:lpstr>World Presentation 16x9</vt:lpstr>
      <vt:lpstr>Opening a Bubble Tea Chain in  Kuala Lumpur, Malaysia</vt:lpstr>
      <vt:lpstr>Business Problem</vt:lpstr>
      <vt:lpstr>Data Sources</vt:lpstr>
      <vt:lpstr>Data Preparation</vt:lpstr>
      <vt:lpstr>Data Analysis &amp; Clustering</vt:lpstr>
      <vt:lpstr>Data Visualization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Bubble Tea Chain in Kuala Lumpur, Malaysa</dc:title>
  <dc:creator>Lenovo</dc:creator>
  <cp:lastModifiedBy>Lenovo</cp:lastModifiedBy>
  <cp:revision>33</cp:revision>
  <dcterms:created xsi:type="dcterms:W3CDTF">2020-04-05T08:45:00Z</dcterms:created>
  <dcterms:modified xsi:type="dcterms:W3CDTF">2020-04-05T21:57:20Z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