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2" r:id="rId6"/>
    <p:sldId id="263" r:id="rId7"/>
    <p:sldId id="261" r:id="rId8"/>
    <p:sldId id="264" r:id="rId9"/>
    <p:sldId id="265" r:id="rId10"/>
  </p:sldIdLst>
  <p:sldSz cx="18288000" cy="10287000"/>
  <p:notesSz cx="6858000" cy="9144000"/>
  <p:embeddedFontLst>
    <p:embeddedFont>
      <p:font typeface="Nanum Square Bold" panose="020B0600000101010101" charset="-127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나눔바른고딕" panose="020B0603020101020101" pitchFamily="50" charset="-127"/>
      <p:regular r:id="rId17"/>
      <p:bold r:id="rId18"/>
    </p:embeddedFont>
    <p:embeddedFont>
      <p:font typeface="나눔스퀘어 ExtraBold" panose="020B0600000101010101" pitchFamily="50" charset="-127"/>
      <p:bold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A5D1F3-2C6E-45F6-92B4-D231EC32FF4F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87036-B86D-41D2-BC02-5F2F741DE7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503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87036-B86D-41D2-BC02-5F2F741DE78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023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87036-B86D-41D2-BC02-5F2F741DE78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369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87036-B86D-41D2-BC02-5F2F741DE78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558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87036-B86D-41D2-BC02-5F2F741DE78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889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87036-B86D-41D2-BC02-5F2F741DE78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70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jpeg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3515" r="1351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1028700" y="6561534"/>
            <a:ext cx="9771437" cy="0"/>
          </a:xfrm>
          <a:prstGeom prst="line">
            <a:avLst/>
          </a:prstGeom>
          <a:ln w="342900" cap="flat">
            <a:solidFill>
              <a:srgbClr val="CCBAB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1091566" y="1228416"/>
            <a:ext cx="13373100" cy="4212431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5" name="AutoShape 5"/>
          <p:cNvSpPr/>
          <p:nvPr/>
        </p:nvSpPr>
        <p:spPr>
          <a:xfrm>
            <a:off x="0" y="9258300"/>
            <a:ext cx="18288000" cy="1060295"/>
          </a:xfrm>
          <a:prstGeom prst="rect">
            <a:avLst/>
          </a:prstGeom>
          <a:solidFill>
            <a:srgbClr val="CCBAB0"/>
          </a:solidFill>
        </p:spPr>
      </p:sp>
      <p:grpSp>
        <p:nvGrpSpPr>
          <p:cNvPr id="10" name="Group 10"/>
          <p:cNvGrpSpPr/>
          <p:nvPr/>
        </p:nvGrpSpPr>
        <p:grpSpPr>
          <a:xfrm>
            <a:off x="1568946" y="1943100"/>
            <a:ext cx="12832854" cy="2703638"/>
            <a:chOff x="-303979" y="11060"/>
            <a:chExt cx="13145294" cy="3604852"/>
          </a:xfrm>
        </p:grpSpPr>
        <p:sp>
          <p:nvSpPr>
            <p:cNvPr id="11" name="TextBox 11"/>
            <p:cNvSpPr txBox="1"/>
            <p:nvPr/>
          </p:nvSpPr>
          <p:spPr>
            <a:xfrm>
              <a:off x="-303979" y="11060"/>
              <a:ext cx="13145294" cy="154358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6600" dirty="0" err="1">
                  <a:solidFill>
                    <a:srgbClr val="937F7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전세사기</a:t>
              </a:r>
              <a:r>
                <a:rPr lang="en-US" sz="6600" dirty="0">
                  <a:solidFill>
                    <a:srgbClr val="937F7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r>
                <a:rPr lang="ko-KR" altLang="en-US" sz="6600" dirty="0">
                  <a:solidFill>
                    <a:srgbClr val="937F7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유형 분석 및 사기여부 예측</a:t>
              </a:r>
              <a:endParaRPr lang="en-US" sz="6600" dirty="0">
                <a:solidFill>
                  <a:srgbClr val="937F7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8860498" y="2889986"/>
              <a:ext cx="3835682" cy="72592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ko-KR" altLang="en-US" sz="3600" dirty="0">
                  <a:solidFill>
                    <a:srgbClr val="474242"/>
                  </a:solidFill>
                  <a:ea typeface="Nanum Square Bold Bold"/>
                </a:rPr>
                <a:t>오유진 </a:t>
              </a:r>
              <a:r>
                <a:rPr lang="en-US" altLang="ko-KR" sz="3600" dirty="0">
                  <a:solidFill>
                    <a:srgbClr val="474242"/>
                  </a:solidFill>
                  <a:ea typeface="Nanum Square Bold Bold"/>
                </a:rPr>
                <a:t>(2015325)</a:t>
              </a:r>
              <a:endParaRPr lang="en-US" sz="3600" dirty="0">
                <a:solidFill>
                  <a:srgbClr val="474242"/>
                </a:solidFill>
                <a:ea typeface="Nanum Square Bold Bold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83456" y="1021556"/>
            <a:ext cx="8577447" cy="1484246"/>
            <a:chOff x="0" y="-9525"/>
            <a:chExt cx="11436597" cy="1978995"/>
          </a:xfrm>
        </p:grpSpPr>
        <p:sp>
          <p:nvSpPr>
            <p:cNvPr id="3" name="TextBox 3"/>
            <p:cNvSpPr txBox="1"/>
            <p:nvPr/>
          </p:nvSpPr>
          <p:spPr>
            <a:xfrm>
              <a:off x="0" y="-9525"/>
              <a:ext cx="11436597" cy="11716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720"/>
                </a:lnSpc>
              </a:pPr>
              <a:r>
                <a:rPr lang="ko-KR" altLang="en-US" sz="6600" dirty="0">
                  <a:solidFill>
                    <a:srgbClr val="937F7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목차</a:t>
              </a:r>
              <a:endParaRPr lang="en-US" sz="6600" dirty="0">
                <a:solidFill>
                  <a:srgbClr val="937F7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284517"/>
              <a:ext cx="11436597" cy="6849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160"/>
                </a:lnSpc>
              </a:pPr>
              <a:endParaRPr lang="en-US" sz="3200" dirty="0">
                <a:solidFill>
                  <a:srgbClr val="47424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83456" y="3218287"/>
            <a:ext cx="3928802" cy="1367807"/>
            <a:chOff x="0" y="-40640"/>
            <a:chExt cx="4394362" cy="1823742"/>
          </a:xfrm>
        </p:grpSpPr>
        <p:sp>
          <p:nvSpPr>
            <p:cNvPr id="6" name="TextBox 6"/>
            <p:cNvSpPr txBox="1"/>
            <p:nvPr/>
          </p:nvSpPr>
          <p:spPr>
            <a:xfrm>
              <a:off x="0" y="1057177"/>
              <a:ext cx="4394362" cy="7259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160"/>
                </a:lnSpc>
                <a:spcBef>
                  <a:spcPct val="0"/>
                </a:spcBef>
              </a:pPr>
              <a:r>
                <a:rPr lang="ko-KR" altLang="en-US" sz="4000" u="none" dirty="0">
                  <a:solidFill>
                    <a:srgbClr val="474242"/>
                  </a:solidFill>
                  <a:ea typeface="Nanum Square Bold Bold"/>
                </a:rPr>
                <a:t>선정 이유</a:t>
              </a:r>
              <a:r>
                <a:rPr lang="en-US" altLang="ko-KR" sz="4000" u="none" dirty="0">
                  <a:solidFill>
                    <a:srgbClr val="474242"/>
                  </a:solidFill>
                  <a:ea typeface="Nanum Square Bold Bold"/>
                </a:rPr>
                <a:t>(</a:t>
              </a:r>
              <a:r>
                <a:rPr lang="ko-KR" altLang="en-US" sz="4000" u="none" dirty="0">
                  <a:solidFill>
                    <a:srgbClr val="474242"/>
                  </a:solidFill>
                  <a:ea typeface="Nanum Square Bold Bold"/>
                </a:rPr>
                <a:t>필요성</a:t>
              </a:r>
              <a:r>
                <a:rPr lang="en-US" altLang="ko-KR" sz="4000" u="none" dirty="0">
                  <a:solidFill>
                    <a:srgbClr val="474242"/>
                  </a:solidFill>
                  <a:ea typeface="Nanum Square Bold Bold"/>
                </a:rPr>
                <a:t>)</a:t>
              </a:r>
              <a:r>
                <a:rPr lang="ko-KR" altLang="en-US" sz="4000" u="none" dirty="0">
                  <a:solidFill>
                    <a:srgbClr val="474242"/>
                  </a:solidFill>
                  <a:ea typeface="Nanum Square Bold Bold"/>
                </a:rPr>
                <a:t> </a:t>
              </a:r>
              <a:endParaRPr lang="en-US" sz="4000" u="none" dirty="0">
                <a:solidFill>
                  <a:srgbClr val="474242"/>
                </a:solidFill>
                <a:ea typeface="Nanum Square Bold Bold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43983" y="-40640"/>
              <a:ext cx="4350379" cy="7279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160"/>
                </a:lnSpc>
                <a:spcBef>
                  <a:spcPct val="0"/>
                </a:spcBef>
              </a:pPr>
              <a:r>
                <a:rPr lang="en-US" sz="4000" u="none">
                  <a:solidFill>
                    <a:srgbClr val="CCBAB0"/>
                  </a:solidFill>
                  <a:latin typeface="Nanum Square Bold"/>
                </a:rPr>
                <a:t>01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757741" y="3218287"/>
            <a:ext cx="3982736" cy="1887839"/>
            <a:chOff x="0" y="-40640"/>
            <a:chExt cx="4454687" cy="2517118"/>
          </a:xfrm>
        </p:grpSpPr>
        <p:sp>
          <p:nvSpPr>
            <p:cNvPr id="9" name="TextBox 9"/>
            <p:cNvSpPr txBox="1"/>
            <p:nvPr/>
          </p:nvSpPr>
          <p:spPr>
            <a:xfrm>
              <a:off x="0" y="-40640"/>
              <a:ext cx="4454687" cy="7279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160"/>
                </a:lnSpc>
              </a:pPr>
              <a:r>
                <a:rPr lang="en-US" sz="4000">
                  <a:solidFill>
                    <a:srgbClr val="CCBAB0"/>
                  </a:solidFill>
                  <a:latin typeface="Nanum Square Bold"/>
                </a:rPr>
                <a:t>02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1032407"/>
              <a:ext cx="4454687" cy="144407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160"/>
                </a:lnSpc>
                <a:spcBef>
                  <a:spcPct val="0"/>
                </a:spcBef>
              </a:pPr>
              <a:r>
                <a:rPr lang="ko-KR" altLang="en-US" sz="4000" dirty="0">
                  <a:solidFill>
                    <a:srgbClr val="474242"/>
                  </a:solidFill>
                  <a:ea typeface="Nanum Square Bold Bold"/>
                </a:rPr>
                <a:t>기존의 유사 사례</a:t>
              </a:r>
              <a:endParaRPr lang="en-US" sz="4000" u="none" dirty="0">
                <a:solidFill>
                  <a:srgbClr val="474242"/>
                </a:solidFill>
                <a:ea typeface="Nanum Square Bold Bold"/>
              </a:endParaRPr>
            </a:p>
          </p:txBody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2608128" y="0"/>
            <a:ext cx="6632309" cy="9258300"/>
          </a:xfrm>
          <a:prstGeom prst="rect">
            <a:avLst/>
          </a:prstGeom>
        </p:spPr>
      </p:pic>
      <p:grpSp>
        <p:nvGrpSpPr>
          <p:cNvPr id="12" name="Group 5">
            <a:extLst>
              <a:ext uri="{FF2B5EF4-FFF2-40B4-BE49-F238E27FC236}">
                <a16:creationId xmlns:a16="http://schemas.microsoft.com/office/drawing/2014/main" id="{8C4D2637-A2AE-C447-9085-F31BE70C75F4}"/>
              </a:ext>
            </a:extLst>
          </p:cNvPr>
          <p:cNvGrpSpPr/>
          <p:nvPr/>
        </p:nvGrpSpPr>
        <p:grpSpPr>
          <a:xfrm>
            <a:off x="1006316" y="6461897"/>
            <a:ext cx="3928802" cy="1367807"/>
            <a:chOff x="0" y="-40640"/>
            <a:chExt cx="4394362" cy="1823742"/>
          </a:xfrm>
        </p:grpSpPr>
        <p:sp>
          <p:nvSpPr>
            <p:cNvPr id="13" name="TextBox 6">
              <a:extLst>
                <a:ext uri="{FF2B5EF4-FFF2-40B4-BE49-F238E27FC236}">
                  <a16:creationId xmlns:a16="http://schemas.microsoft.com/office/drawing/2014/main" id="{606ED5FE-2DD2-1774-C389-08F094B9175F}"/>
                </a:ext>
              </a:extLst>
            </p:cNvPr>
            <p:cNvSpPr txBox="1"/>
            <p:nvPr/>
          </p:nvSpPr>
          <p:spPr>
            <a:xfrm>
              <a:off x="0" y="1057177"/>
              <a:ext cx="4394362" cy="7259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160"/>
                </a:lnSpc>
                <a:spcBef>
                  <a:spcPct val="0"/>
                </a:spcBef>
              </a:pPr>
              <a:r>
                <a:rPr lang="ko-KR" altLang="en-US" sz="4000" dirty="0">
                  <a:solidFill>
                    <a:srgbClr val="474242"/>
                  </a:solidFill>
                  <a:ea typeface="Nanum Square Bold Bold"/>
                </a:rPr>
                <a:t>요구 사항</a:t>
              </a:r>
              <a:endParaRPr lang="en-US" sz="4000" u="none" dirty="0">
                <a:solidFill>
                  <a:srgbClr val="474242"/>
                </a:solidFill>
                <a:ea typeface="Nanum Square Bold Bold"/>
              </a:endParaRPr>
            </a:p>
          </p:txBody>
        </p:sp>
        <p:sp>
          <p:nvSpPr>
            <p:cNvPr id="14" name="TextBox 7">
              <a:extLst>
                <a:ext uri="{FF2B5EF4-FFF2-40B4-BE49-F238E27FC236}">
                  <a16:creationId xmlns:a16="http://schemas.microsoft.com/office/drawing/2014/main" id="{22BFBB18-C58B-D2CE-20AA-214900B38ED6}"/>
                </a:ext>
              </a:extLst>
            </p:cNvPr>
            <p:cNvSpPr txBox="1"/>
            <p:nvPr/>
          </p:nvSpPr>
          <p:spPr>
            <a:xfrm>
              <a:off x="43983" y="-40640"/>
              <a:ext cx="4350379" cy="7279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160"/>
                </a:lnSpc>
                <a:spcBef>
                  <a:spcPct val="0"/>
                </a:spcBef>
              </a:pPr>
              <a:r>
                <a:rPr lang="en-US" sz="4000" u="none" dirty="0">
                  <a:solidFill>
                    <a:srgbClr val="CCBAB0"/>
                  </a:solidFill>
                  <a:latin typeface="Nanum Square Bold"/>
                </a:rPr>
                <a:t>03</a:t>
              </a:r>
            </a:p>
          </p:txBody>
        </p:sp>
      </p:grpSp>
      <p:grpSp>
        <p:nvGrpSpPr>
          <p:cNvPr id="15" name="Group 8">
            <a:extLst>
              <a:ext uri="{FF2B5EF4-FFF2-40B4-BE49-F238E27FC236}">
                <a16:creationId xmlns:a16="http://schemas.microsoft.com/office/drawing/2014/main" id="{7D57EA32-D7CB-A0D5-B0A5-4CAC4CAB3F00}"/>
              </a:ext>
            </a:extLst>
          </p:cNvPr>
          <p:cNvGrpSpPr/>
          <p:nvPr/>
        </p:nvGrpSpPr>
        <p:grpSpPr>
          <a:xfrm>
            <a:off x="5780600" y="6461897"/>
            <a:ext cx="4506399" cy="1882003"/>
            <a:chOff x="0" y="-40640"/>
            <a:chExt cx="4454687" cy="2509338"/>
          </a:xfrm>
        </p:grpSpPr>
        <p:sp>
          <p:nvSpPr>
            <p:cNvPr id="16" name="TextBox 9">
              <a:extLst>
                <a:ext uri="{FF2B5EF4-FFF2-40B4-BE49-F238E27FC236}">
                  <a16:creationId xmlns:a16="http://schemas.microsoft.com/office/drawing/2014/main" id="{3F512B9C-4235-E80C-B023-A03C64F6387D}"/>
                </a:ext>
              </a:extLst>
            </p:cNvPr>
            <p:cNvSpPr txBox="1"/>
            <p:nvPr/>
          </p:nvSpPr>
          <p:spPr>
            <a:xfrm>
              <a:off x="0" y="-40640"/>
              <a:ext cx="4454687" cy="7279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160"/>
                </a:lnSpc>
              </a:pPr>
              <a:r>
                <a:rPr lang="en-US" sz="4000" dirty="0">
                  <a:solidFill>
                    <a:srgbClr val="CCBAB0"/>
                  </a:solidFill>
                  <a:latin typeface="Nanum Square Bold"/>
                </a:rPr>
                <a:t>04</a:t>
              </a:r>
            </a:p>
          </p:txBody>
        </p:sp>
        <p:sp>
          <p:nvSpPr>
            <p:cNvPr id="17" name="TextBox 10">
              <a:extLst>
                <a:ext uri="{FF2B5EF4-FFF2-40B4-BE49-F238E27FC236}">
                  <a16:creationId xmlns:a16="http://schemas.microsoft.com/office/drawing/2014/main" id="{CC52BF8F-0E86-EF07-93FD-366F3573295D}"/>
                </a:ext>
              </a:extLst>
            </p:cNvPr>
            <p:cNvSpPr txBox="1"/>
            <p:nvPr/>
          </p:nvSpPr>
          <p:spPr>
            <a:xfrm>
              <a:off x="0" y="1032407"/>
              <a:ext cx="4454687" cy="14362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160"/>
                </a:lnSpc>
                <a:spcBef>
                  <a:spcPct val="0"/>
                </a:spcBef>
              </a:pPr>
              <a:r>
                <a:rPr lang="ko-KR" altLang="en-US" sz="4000" u="none" dirty="0">
                  <a:solidFill>
                    <a:srgbClr val="474242"/>
                  </a:solidFill>
                  <a:ea typeface="Nanum Square Bold Bold"/>
                </a:rPr>
                <a:t>활용 예상 데이터 정의</a:t>
              </a:r>
              <a:endParaRPr lang="en-US" sz="4000" u="none" dirty="0">
                <a:solidFill>
                  <a:srgbClr val="474242"/>
                </a:solidFill>
                <a:ea typeface="Nanum Square Bold Bold"/>
              </a:endParaRPr>
            </a:p>
          </p:txBody>
        </p:sp>
      </p:grpSp>
      <p:grpSp>
        <p:nvGrpSpPr>
          <p:cNvPr id="18" name="Group 8">
            <a:extLst>
              <a:ext uri="{FF2B5EF4-FFF2-40B4-BE49-F238E27FC236}">
                <a16:creationId xmlns:a16="http://schemas.microsoft.com/office/drawing/2014/main" id="{602F0038-79DC-8240-7A1E-A76714C47979}"/>
              </a:ext>
            </a:extLst>
          </p:cNvPr>
          <p:cNvGrpSpPr/>
          <p:nvPr/>
        </p:nvGrpSpPr>
        <p:grpSpPr>
          <a:xfrm>
            <a:off x="11582400" y="6461897"/>
            <a:ext cx="4506399" cy="1344163"/>
            <a:chOff x="0" y="-40640"/>
            <a:chExt cx="4454687" cy="1792218"/>
          </a:xfrm>
        </p:grpSpPr>
        <p:sp>
          <p:nvSpPr>
            <p:cNvPr id="19" name="TextBox 9">
              <a:extLst>
                <a:ext uri="{FF2B5EF4-FFF2-40B4-BE49-F238E27FC236}">
                  <a16:creationId xmlns:a16="http://schemas.microsoft.com/office/drawing/2014/main" id="{804B1992-8D51-0F0A-B0D1-1A1D46E3D385}"/>
                </a:ext>
              </a:extLst>
            </p:cNvPr>
            <p:cNvSpPr txBox="1"/>
            <p:nvPr/>
          </p:nvSpPr>
          <p:spPr>
            <a:xfrm>
              <a:off x="0" y="-40640"/>
              <a:ext cx="4454687" cy="7279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160"/>
                </a:lnSpc>
              </a:pPr>
              <a:r>
                <a:rPr lang="en-US" sz="4000" dirty="0">
                  <a:solidFill>
                    <a:srgbClr val="CCBAB0"/>
                  </a:solidFill>
                  <a:latin typeface="Nanum Square Bold"/>
                </a:rPr>
                <a:t>05</a:t>
              </a:r>
            </a:p>
          </p:txBody>
        </p:sp>
        <p:sp>
          <p:nvSpPr>
            <p:cNvPr id="20" name="TextBox 10">
              <a:extLst>
                <a:ext uri="{FF2B5EF4-FFF2-40B4-BE49-F238E27FC236}">
                  <a16:creationId xmlns:a16="http://schemas.microsoft.com/office/drawing/2014/main" id="{8A28DB8E-0CD1-F49A-9DF0-8ADB3209DAF4}"/>
                </a:ext>
              </a:extLst>
            </p:cNvPr>
            <p:cNvSpPr txBox="1"/>
            <p:nvPr/>
          </p:nvSpPr>
          <p:spPr>
            <a:xfrm>
              <a:off x="0" y="1032407"/>
              <a:ext cx="4454687" cy="71917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160"/>
                </a:lnSpc>
                <a:spcBef>
                  <a:spcPct val="0"/>
                </a:spcBef>
              </a:pPr>
              <a:r>
                <a:rPr lang="ko-KR" altLang="en-US" sz="4000" u="none" dirty="0" err="1">
                  <a:solidFill>
                    <a:srgbClr val="474242"/>
                  </a:solidFill>
                  <a:ea typeface="Nanum Square Bold Bold"/>
                </a:rPr>
                <a:t>느낀점</a:t>
              </a:r>
              <a:endParaRPr lang="en-US" sz="4000" u="none" dirty="0">
                <a:solidFill>
                  <a:srgbClr val="474242"/>
                </a:solidFill>
                <a:ea typeface="Nanum Square Bold Bold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09600" y="591364"/>
            <a:ext cx="10544902" cy="855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20"/>
              </a:lnSpc>
            </a:pPr>
            <a:r>
              <a:rPr lang="ko-KR" altLang="en-US" sz="5600" dirty="0">
                <a:solidFill>
                  <a:srgbClr val="937F7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선정 이유 </a:t>
            </a:r>
            <a:r>
              <a:rPr lang="en-US" altLang="ko-KR" sz="5600" dirty="0">
                <a:solidFill>
                  <a:srgbClr val="937F7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5600" dirty="0">
                <a:solidFill>
                  <a:srgbClr val="937F7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필요성</a:t>
            </a:r>
            <a:endParaRPr lang="en-US" sz="5600" dirty="0">
              <a:solidFill>
                <a:srgbClr val="937F74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609600" y="1811025"/>
            <a:ext cx="16536629" cy="27469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3000" dirty="0">
                <a:solidFill>
                  <a:srgbClr val="47424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2023</a:t>
            </a:r>
            <a:r>
              <a:rPr lang="ko-KR" altLang="en-US" sz="3000" dirty="0">
                <a:solidFill>
                  <a:srgbClr val="47424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</a:t>
            </a:r>
            <a:r>
              <a:rPr lang="en-US" altLang="ko-KR" sz="3000" dirty="0">
                <a:solidFill>
                  <a:srgbClr val="47424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3000" dirty="0">
                <a:solidFill>
                  <a:srgbClr val="47424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한달동안 전국에서 발생한 전세보증사고 건수 및 금액은 총 </a:t>
            </a:r>
            <a:r>
              <a:rPr lang="en-US" altLang="ko-KR" sz="3000" dirty="0">
                <a:solidFill>
                  <a:srgbClr val="47424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1,121</a:t>
            </a:r>
            <a:r>
              <a:rPr lang="ko-KR" altLang="en-US" sz="3000" dirty="0">
                <a:solidFill>
                  <a:srgbClr val="47424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</a:t>
            </a:r>
            <a:r>
              <a:rPr lang="en-US" altLang="ko-KR" sz="3000" dirty="0">
                <a:solidFill>
                  <a:srgbClr val="47424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30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2,542</a:t>
            </a:r>
            <a:r>
              <a:rPr lang="ko-KR" altLang="en-US" sz="30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억원</a:t>
            </a:r>
            <a:r>
              <a:rPr lang="ko-KR" altLang="en-US" sz="3000" dirty="0">
                <a:solidFill>
                  <a:srgbClr val="47424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집계됐다</a:t>
            </a:r>
            <a:r>
              <a:rPr lang="en-US" altLang="ko-KR" sz="3000" dirty="0">
                <a:solidFill>
                  <a:srgbClr val="47424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3000" dirty="0">
                <a:solidFill>
                  <a:srgbClr val="47424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전세사기를 당하면</a:t>
            </a:r>
            <a:r>
              <a:rPr lang="en-US" altLang="ko-KR" sz="3000" dirty="0">
                <a:solidFill>
                  <a:srgbClr val="47424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3000" dirty="0">
                <a:solidFill>
                  <a:srgbClr val="47424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집이 경매로 넘어가고 전세 보증금 </a:t>
            </a:r>
            <a:r>
              <a:rPr lang="en-US" altLang="ko-KR" sz="3000" dirty="0">
                <a:solidFill>
                  <a:srgbClr val="47424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7-9</a:t>
            </a:r>
            <a:r>
              <a:rPr lang="ko-KR" altLang="en-US" sz="3000" dirty="0">
                <a:solidFill>
                  <a:srgbClr val="47424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천만원을 받지 못한다</a:t>
            </a:r>
            <a:r>
              <a:rPr lang="en-US" altLang="ko-KR" sz="3000" dirty="0">
                <a:solidFill>
                  <a:srgbClr val="47424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>
              <a:lnSpc>
                <a:spcPct val="120000"/>
              </a:lnSpc>
            </a:pPr>
            <a:r>
              <a:rPr lang="ko-KR" altLang="en-US" sz="3000" dirty="0">
                <a:solidFill>
                  <a:srgbClr val="47424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지난해 공동 주택 중에 매매가 대비 전세가의 비율이 </a:t>
            </a:r>
            <a:r>
              <a:rPr lang="en-US" altLang="ko-KR" sz="3000" dirty="0">
                <a:solidFill>
                  <a:srgbClr val="47424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80</a:t>
            </a:r>
            <a:r>
              <a:rPr lang="ko-KR" altLang="en-US" sz="3000" dirty="0">
                <a:solidFill>
                  <a:srgbClr val="47424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퍼센트 이상인 ‘깡통 </a:t>
            </a:r>
            <a:r>
              <a:rPr lang="ko-KR" altLang="en-US" sz="3000" dirty="0" err="1">
                <a:solidFill>
                  <a:srgbClr val="47424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주택’의</a:t>
            </a:r>
            <a:r>
              <a:rPr lang="ko-KR" altLang="en-US" sz="3000" dirty="0">
                <a:solidFill>
                  <a:srgbClr val="47424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비율이 전국적으로 </a:t>
            </a:r>
            <a:r>
              <a:rPr lang="en-US" altLang="ko-KR" sz="3000" dirty="0">
                <a:solidFill>
                  <a:srgbClr val="47424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38</a:t>
            </a:r>
            <a:r>
              <a:rPr lang="ko-KR" altLang="en-US" sz="3000" dirty="0">
                <a:solidFill>
                  <a:srgbClr val="47424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퍼센트에 달했다</a:t>
            </a:r>
            <a:r>
              <a:rPr lang="en-US" altLang="ko-KR" sz="3000" dirty="0">
                <a:solidFill>
                  <a:srgbClr val="47424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3000" dirty="0">
                <a:solidFill>
                  <a:srgbClr val="47424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정부가 전세사기 피해자들을 대상으로 지원을 하지만</a:t>
            </a:r>
            <a:r>
              <a:rPr lang="en-US" altLang="ko-KR" sz="3000" dirty="0">
                <a:solidFill>
                  <a:srgbClr val="47424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3000" dirty="0">
                <a:solidFill>
                  <a:srgbClr val="47424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이는 피해자로 인정받기에 조건이 매우 까다롭고</a:t>
            </a:r>
            <a:r>
              <a:rPr lang="en-US" altLang="ko-KR" sz="3000" dirty="0">
                <a:solidFill>
                  <a:srgbClr val="47424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3000" dirty="0">
                <a:solidFill>
                  <a:srgbClr val="47424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피해 보증금을 전액 </a:t>
            </a:r>
            <a:r>
              <a:rPr lang="ko-KR" altLang="en-US" sz="3000" dirty="0" err="1">
                <a:solidFill>
                  <a:srgbClr val="47424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보상하지않기</a:t>
            </a:r>
            <a:r>
              <a:rPr lang="ko-KR" altLang="en-US" sz="3000" dirty="0">
                <a:solidFill>
                  <a:srgbClr val="47424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때문에 전세사기를 예방하는 것이 매우 필요하다</a:t>
            </a:r>
            <a:r>
              <a:rPr lang="en-US" altLang="ko-KR" sz="3000" dirty="0">
                <a:solidFill>
                  <a:srgbClr val="47424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endParaRPr lang="en-US" sz="3000" dirty="0">
              <a:solidFill>
                <a:srgbClr val="47424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3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flipH="1">
            <a:off x="13642849" y="5664150"/>
            <a:ext cx="5893426" cy="6766981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6CAB445-9E55-D699-1D39-2B5E5BAD87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00" y="5840561"/>
            <a:ext cx="10591800" cy="704850"/>
          </a:xfrm>
          <a:prstGeom prst="rect">
            <a:avLst/>
          </a:prstGeom>
          <a:solidFill>
            <a:srgbClr val="FFFFFF">
              <a:shade val="85000"/>
            </a:srgbClr>
          </a:solidFill>
          <a:ln w="9525" cap="sq">
            <a:solidFill>
              <a:schemeClr val="tx1"/>
            </a:solidFill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1026" name="Picture 2" descr="대출이자·이사비 지원&quot;..이런 말 '깡통전세 사기' 의심하세요[부릿지] | Daum 부동산">
            <a:extLst>
              <a:ext uri="{FF2B5EF4-FFF2-40B4-BE49-F238E27FC236}">
                <a16:creationId xmlns:a16="http://schemas.microsoft.com/office/drawing/2014/main" id="{F0A02692-F9D2-2A20-5A44-6A343F8D0B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64" t="10395" r="12810" b="6548"/>
          <a:stretch/>
        </p:blipFill>
        <p:spPr bwMode="auto">
          <a:xfrm>
            <a:off x="418598" y="5788895"/>
            <a:ext cx="6960227" cy="433240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1930FE5A-0E75-EA90-62F8-97B2AE12DA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96400" y="7048500"/>
            <a:ext cx="7667625" cy="685800"/>
          </a:xfrm>
          <a:prstGeom prst="rect">
            <a:avLst/>
          </a:prstGeom>
          <a:ln w="6350">
            <a:solidFill>
              <a:schemeClr val="tx1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402A4C5-4E3D-62E8-E9A9-5236CCB18D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0000" y="8120739"/>
            <a:ext cx="9658350" cy="638175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3445334-4779-569F-1EB9-C5A335AAED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80247" y="9312024"/>
            <a:ext cx="10071305" cy="672018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09600" y="591364"/>
            <a:ext cx="10544902" cy="855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20"/>
              </a:lnSpc>
            </a:pPr>
            <a:r>
              <a:rPr lang="ko-KR" altLang="en-US" sz="5600">
                <a:solidFill>
                  <a:srgbClr val="937F7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선정 이유 </a:t>
            </a:r>
            <a:r>
              <a:rPr lang="en-US" altLang="ko-KR" sz="5600">
                <a:solidFill>
                  <a:srgbClr val="937F7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5600">
                <a:solidFill>
                  <a:srgbClr val="937F7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분석과 예측항목</a:t>
            </a:r>
            <a:endParaRPr lang="en-US" sz="5600" dirty="0">
              <a:solidFill>
                <a:srgbClr val="937F74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609600" y="1811025"/>
            <a:ext cx="16536629" cy="44827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3200" b="1" dirty="0">
                <a:solidFill>
                  <a:srgbClr val="47424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 항목 </a:t>
            </a:r>
            <a:endParaRPr lang="en-US" altLang="ko-KR" sz="3200" b="1" dirty="0">
              <a:solidFill>
                <a:srgbClr val="47424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lnSpc>
                <a:spcPct val="120000"/>
              </a:lnSpc>
              <a:buFontTx/>
              <a:buChar char="-"/>
            </a:pPr>
            <a:r>
              <a:rPr lang="ko-KR" altLang="en-US" sz="3000" dirty="0">
                <a:solidFill>
                  <a:srgbClr val="47424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전세사기 유형 및 유형 별 피해자 수 분석 </a:t>
            </a:r>
            <a:endParaRPr lang="en-US" altLang="ko-KR" sz="3000" dirty="0">
              <a:solidFill>
                <a:srgbClr val="47424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lnSpc>
                <a:spcPct val="120000"/>
              </a:lnSpc>
              <a:buFontTx/>
              <a:buChar char="-"/>
            </a:pPr>
            <a:r>
              <a:rPr lang="ko-KR" altLang="en-US" sz="3000" dirty="0">
                <a:solidFill>
                  <a:srgbClr val="47424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지역 별 전세사기 발생빈도 분석</a:t>
            </a:r>
            <a:endParaRPr lang="en-US" altLang="ko-KR" sz="3000" dirty="0">
              <a:solidFill>
                <a:srgbClr val="47424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lnSpc>
                <a:spcPct val="120000"/>
              </a:lnSpc>
              <a:buFontTx/>
              <a:buChar char="-"/>
            </a:pPr>
            <a:r>
              <a:rPr lang="ko-KR" altLang="en-US" sz="3000" dirty="0">
                <a:solidFill>
                  <a:srgbClr val="47424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전세사기 여부와 임대인 체납</a:t>
            </a:r>
            <a:r>
              <a:rPr lang="en-US" altLang="ko-KR" sz="3000" dirty="0">
                <a:solidFill>
                  <a:srgbClr val="47424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3000" dirty="0">
                <a:solidFill>
                  <a:srgbClr val="47424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과거 보증사고 이력 과의 상관분석</a:t>
            </a:r>
            <a:endParaRPr lang="en-US" altLang="ko-KR" sz="3000" dirty="0">
              <a:solidFill>
                <a:srgbClr val="47424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lnSpc>
                <a:spcPct val="120000"/>
              </a:lnSpc>
              <a:buFontTx/>
              <a:buChar char="-"/>
            </a:pPr>
            <a:endParaRPr lang="en-US" sz="3000" dirty="0">
              <a:solidFill>
                <a:srgbClr val="47424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3200" b="1" dirty="0">
                <a:solidFill>
                  <a:srgbClr val="47424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예측 항목</a:t>
            </a:r>
            <a:endParaRPr lang="en-US" altLang="ko-KR" sz="3200" b="1" dirty="0">
              <a:solidFill>
                <a:srgbClr val="47424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lnSpc>
                <a:spcPct val="120000"/>
              </a:lnSpc>
              <a:buFontTx/>
              <a:buChar char="-"/>
            </a:pPr>
            <a:r>
              <a:rPr lang="ko-KR" altLang="en-US" sz="3000" dirty="0">
                <a:solidFill>
                  <a:srgbClr val="47424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보증금 금액과</a:t>
            </a:r>
            <a:r>
              <a:rPr lang="en-US" altLang="ko-KR" sz="3000" dirty="0">
                <a:solidFill>
                  <a:srgbClr val="47424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3000" dirty="0">
                <a:solidFill>
                  <a:srgbClr val="47424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임대인 정보에 따른 사기여부 예측</a:t>
            </a:r>
            <a:endParaRPr lang="en-US" altLang="ko-KR" sz="3000" dirty="0">
              <a:solidFill>
                <a:srgbClr val="47424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lnSpc>
                <a:spcPct val="120000"/>
              </a:lnSpc>
              <a:buFontTx/>
              <a:buChar char="-"/>
            </a:pPr>
            <a:r>
              <a:rPr lang="ko-KR" altLang="en-US" sz="3000" dirty="0">
                <a:solidFill>
                  <a:srgbClr val="47424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지역별 정확한 전세가</a:t>
            </a:r>
            <a:r>
              <a:rPr lang="en-US" altLang="ko-KR" sz="3000" dirty="0">
                <a:solidFill>
                  <a:srgbClr val="47424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3000" dirty="0">
                <a:solidFill>
                  <a:srgbClr val="47424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매매가 시세 예측 </a:t>
            </a:r>
            <a:endParaRPr lang="en-US" altLang="ko-KR" sz="3000" dirty="0">
              <a:solidFill>
                <a:srgbClr val="47424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1471693" y="4551951"/>
            <a:ext cx="4740070" cy="3307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30"/>
              </a:lnSpc>
            </a:pPr>
            <a:endParaRPr lang="en-US" sz="2100" dirty="0">
              <a:solidFill>
                <a:srgbClr val="474242"/>
              </a:solidFill>
              <a:ea typeface="Nanum Square Bold"/>
            </a:endParaRPr>
          </a:p>
        </p:txBody>
      </p:sp>
      <p:pic>
        <p:nvPicPr>
          <p:cNvPr id="23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3642849" y="5664150"/>
            <a:ext cx="5893426" cy="6766981"/>
          </a:xfrm>
          <a:prstGeom prst="rect">
            <a:avLst/>
          </a:prstGeom>
        </p:spPr>
      </p:pic>
      <p:pic>
        <p:nvPicPr>
          <p:cNvPr id="1028" name="Picture 4" descr="전세사기' 비껴간 대규모 아파트… 3가지 요인 있었다">
            <a:extLst>
              <a:ext uri="{FF2B5EF4-FFF2-40B4-BE49-F238E27FC236}">
                <a16:creationId xmlns:a16="http://schemas.microsoft.com/office/drawing/2014/main" id="{9F28E2BA-C6D0-BAE9-F64D-C35C8722F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9581" y="4882747"/>
            <a:ext cx="6096000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598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09600" y="591364"/>
            <a:ext cx="10544902" cy="855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20"/>
              </a:lnSpc>
            </a:pPr>
            <a:r>
              <a:rPr lang="ko-KR" altLang="en-US" sz="5600" dirty="0">
                <a:solidFill>
                  <a:srgbClr val="937F7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기존의 유사 사례</a:t>
            </a:r>
            <a:endParaRPr lang="en-US" sz="5600" dirty="0">
              <a:solidFill>
                <a:srgbClr val="937F74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609600" y="1531512"/>
            <a:ext cx="16536629" cy="38549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3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HUG(</a:t>
            </a:r>
            <a:r>
              <a:rPr lang="ko-KR" altLang="en-US" sz="3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주택도시도로공사</a:t>
            </a:r>
            <a:r>
              <a:rPr lang="en-US" altLang="ko-KR" sz="3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3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</a:t>
            </a:r>
            <a:r>
              <a:rPr lang="en-US" altLang="ko-KR" sz="3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2023</a:t>
            </a:r>
            <a:r>
              <a:rPr lang="ko-KR" altLang="en-US" sz="3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</a:t>
            </a:r>
            <a:r>
              <a:rPr lang="en-US" altLang="ko-KR" sz="3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3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sz="3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3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</a:t>
            </a:r>
            <a:r>
              <a:rPr lang="en-US" altLang="ko-KR" sz="3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sz="3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안심전세</a:t>
            </a:r>
            <a:r>
              <a:rPr lang="en-US" altLang="ko-KR" sz="3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 </a:t>
            </a:r>
            <a:r>
              <a:rPr lang="ko-KR" altLang="en-US" sz="3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앱을 출시했다</a:t>
            </a:r>
            <a:r>
              <a:rPr lang="en-US" altLang="ko-KR" sz="3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3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3000" b="0" i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임차주택 위험진단부터 개인고객의 전세보증금 반환 보증</a:t>
            </a:r>
            <a:r>
              <a:rPr lang="en-US" altLang="ko-KR" sz="3000" b="0" i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 </a:t>
            </a:r>
            <a:r>
              <a:rPr lang="ko-KR" altLang="en-US" sz="3000" b="0" i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임대보증금 보증 신청부터 </a:t>
            </a:r>
            <a:endParaRPr lang="en-US" altLang="ko-KR" sz="3000" b="0" i="0" dirty="0"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3000" b="0" i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발급</a:t>
            </a:r>
            <a:r>
              <a:rPr lang="en-US" altLang="ko-KR" sz="3000" b="0" i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 </a:t>
            </a:r>
            <a:r>
              <a:rPr lang="ko-KR" altLang="en-US" sz="3000" b="0" i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이행청구까지 한번에 이용할 수 있는 원스톱 주거지원 서비스이다</a:t>
            </a:r>
            <a:r>
              <a:rPr lang="en-US" altLang="ko-KR" sz="3000" b="0" i="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sz="3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3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3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3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앱에서 ‘전세계약 </a:t>
            </a:r>
            <a:r>
              <a:rPr lang="ko-KR" altLang="en-US" sz="3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셀프테스트’와</a:t>
            </a:r>
            <a:r>
              <a:rPr lang="ko-KR" altLang="en-US" sz="3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3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sz="3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악성 임대인 조회</a:t>
            </a:r>
            <a:r>
              <a:rPr lang="en-US" altLang="ko-KR" sz="3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</a:t>
            </a:r>
            <a:r>
              <a:rPr lang="ko-KR" altLang="en-US" sz="3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 가능하다</a:t>
            </a:r>
            <a:r>
              <a:rPr lang="en-US" altLang="ko-KR" sz="3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3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하지만 계약 당일 스마트폰 사용이 </a:t>
            </a:r>
            <a:r>
              <a:rPr lang="ko-KR" altLang="en-US" sz="3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익숙치</a:t>
            </a:r>
            <a:r>
              <a:rPr lang="ko-KR" altLang="en-US" sz="3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않은 고령의 집주인에게 </a:t>
            </a:r>
            <a:r>
              <a:rPr lang="ko-KR" altLang="en-US" sz="3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안심전세앱을</a:t>
            </a:r>
            <a:r>
              <a:rPr lang="ko-KR" altLang="en-US" sz="3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깔고 악성임대인 조회에 </a:t>
            </a:r>
            <a:r>
              <a:rPr lang="ko-KR" altLang="en-US" sz="3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응해달라고</a:t>
            </a:r>
            <a:r>
              <a:rPr lang="ko-KR" altLang="en-US" sz="3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요구하는 것도 현실적으로 어렵다</a:t>
            </a:r>
            <a:r>
              <a:rPr lang="en-US" altLang="ko-KR" sz="3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pic>
        <p:nvPicPr>
          <p:cNvPr id="23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flipH="1">
            <a:off x="13642849" y="5664150"/>
            <a:ext cx="5893426" cy="676698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9DE5D97-2E57-0B18-717C-A460DE52063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089"/>
          <a:stretch/>
        </p:blipFill>
        <p:spPr>
          <a:xfrm>
            <a:off x="14020800" y="700994"/>
            <a:ext cx="2842306" cy="2994706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2050" name="Picture 2" descr="이 집은 2억 이하 계약을 권합니다”…정부, '안심전세 앱' 출시 : 부동산 : 경제 : 뉴스 : 한겨레모바일">
            <a:extLst>
              <a:ext uri="{FF2B5EF4-FFF2-40B4-BE49-F238E27FC236}">
                <a16:creationId xmlns:a16="http://schemas.microsoft.com/office/drawing/2014/main" id="{85C803BB-4B46-1B90-9464-6578EE6FB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5143500"/>
            <a:ext cx="9122790" cy="4766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5626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09600" y="591364"/>
            <a:ext cx="13411200" cy="17184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720"/>
              </a:lnSpc>
            </a:pPr>
            <a:r>
              <a:rPr lang="ko-KR" altLang="en-US" sz="5600" dirty="0">
                <a:solidFill>
                  <a:srgbClr val="937F7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안심전세 앱 문제점 </a:t>
            </a:r>
            <a:r>
              <a:rPr lang="en-US" altLang="ko-KR" sz="5600" dirty="0">
                <a:solidFill>
                  <a:srgbClr val="937F7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5600" dirty="0">
                <a:solidFill>
                  <a:srgbClr val="937F7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매매 시세예측 부족</a:t>
            </a:r>
            <a:r>
              <a:rPr lang="en-US" altLang="ko-KR" sz="5600" dirty="0">
                <a:solidFill>
                  <a:srgbClr val="937F7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5600" dirty="0">
                <a:solidFill>
                  <a:srgbClr val="937F7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다가구 주택은 시세 조회 불가능</a:t>
            </a:r>
            <a:endParaRPr lang="en-US" sz="5600" dirty="0">
              <a:solidFill>
                <a:srgbClr val="937F74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3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flipH="1">
            <a:off x="13642849" y="5664150"/>
            <a:ext cx="5893426" cy="6766981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501FBA72-2851-A305-7C22-E90763EBF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646840"/>
            <a:ext cx="1379297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0681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09599" y="591364"/>
            <a:ext cx="16536629" cy="8592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720"/>
              </a:lnSpc>
            </a:pPr>
            <a:r>
              <a:rPr lang="ko-KR" altLang="en-US" sz="5600" dirty="0">
                <a:solidFill>
                  <a:srgbClr val="937F7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요구 사항 </a:t>
            </a:r>
            <a:r>
              <a:rPr lang="en-US" altLang="ko-KR" sz="5600" dirty="0">
                <a:solidFill>
                  <a:srgbClr val="937F7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5600" dirty="0">
                <a:solidFill>
                  <a:srgbClr val="937F7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분석과 예측 시 고려 사항</a:t>
            </a:r>
            <a:r>
              <a:rPr lang="en-US" altLang="ko-KR" sz="5600" dirty="0">
                <a:solidFill>
                  <a:srgbClr val="937F7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r>
              <a:rPr lang="ko-KR" altLang="en-US" sz="5600" dirty="0">
                <a:solidFill>
                  <a:srgbClr val="937F7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en-US" sz="5600" dirty="0">
              <a:solidFill>
                <a:srgbClr val="937F74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609600" y="1811025"/>
            <a:ext cx="16536629" cy="51106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3200" b="1" dirty="0">
                <a:solidFill>
                  <a:srgbClr val="47424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전세사기 피해자 제약 조건 </a:t>
            </a:r>
            <a:endParaRPr lang="en-US" altLang="ko-KR" sz="3200" b="1" dirty="0">
              <a:solidFill>
                <a:srgbClr val="47424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lnSpc>
                <a:spcPct val="120000"/>
              </a:lnSpc>
              <a:buFontTx/>
              <a:buChar char="-"/>
            </a:pPr>
            <a:r>
              <a:rPr lang="ko-KR" altLang="en-US" sz="3000" dirty="0">
                <a:solidFill>
                  <a:srgbClr val="47424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주택의 보증금 </a:t>
            </a:r>
            <a:r>
              <a:rPr lang="en-US" altLang="ko-KR" sz="3000" dirty="0">
                <a:solidFill>
                  <a:srgbClr val="47424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3000" dirty="0">
                <a:solidFill>
                  <a:srgbClr val="47424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억원이내 </a:t>
            </a:r>
            <a:endParaRPr lang="en-US" altLang="ko-KR" sz="3000" dirty="0">
              <a:solidFill>
                <a:srgbClr val="47424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lnSpc>
                <a:spcPct val="120000"/>
              </a:lnSpc>
              <a:buFontTx/>
              <a:buChar char="-"/>
            </a:pPr>
            <a:r>
              <a:rPr lang="ko-KR" altLang="en-US" sz="3000" dirty="0">
                <a:solidFill>
                  <a:srgbClr val="47424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전용면적 </a:t>
            </a:r>
            <a:r>
              <a:rPr lang="en-US" altLang="ko-KR" sz="3000" dirty="0">
                <a:solidFill>
                  <a:srgbClr val="47424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85</a:t>
            </a:r>
            <a:r>
              <a:rPr lang="en-US" altLang="ko-KR" sz="3000" b="0" i="0" dirty="0">
                <a:solidFill>
                  <a:srgbClr val="202124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</a:t>
            </a:r>
            <a:r>
              <a:rPr lang="en-US" altLang="ko-KR" sz="3200" b="0" i="0" baseline="30000" dirty="0">
                <a:solidFill>
                  <a:srgbClr val="202124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en-US" altLang="ko-KR" sz="3200" dirty="0">
                <a:solidFill>
                  <a:srgbClr val="47424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3000" dirty="0">
                <a:solidFill>
                  <a:srgbClr val="47424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이하 </a:t>
            </a:r>
            <a:r>
              <a:rPr lang="en-US" altLang="ko-KR" sz="3000" dirty="0">
                <a:solidFill>
                  <a:srgbClr val="47424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 </a:t>
            </a:r>
            <a:r>
              <a:rPr lang="ko-KR" altLang="en-US" sz="3000" dirty="0">
                <a:solidFill>
                  <a:srgbClr val="47424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수도권 제외 도시지역이 아닌 </a:t>
            </a:r>
            <a:r>
              <a:rPr lang="ko-KR" altLang="en-US" sz="3000" dirty="0" err="1">
                <a:solidFill>
                  <a:srgbClr val="47424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읍면</a:t>
            </a:r>
            <a:r>
              <a:rPr lang="ko-KR" altLang="en-US" sz="3000" dirty="0">
                <a:solidFill>
                  <a:srgbClr val="47424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지역 </a:t>
            </a:r>
            <a:r>
              <a:rPr lang="en-US" altLang="ko-KR" sz="3000" dirty="0">
                <a:solidFill>
                  <a:srgbClr val="47424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100</a:t>
            </a:r>
            <a:r>
              <a:rPr lang="en-US" altLang="ko-KR" sz="3200" b="0" i="0" dirty="0">
                <a:solidFill>
                  <a:srgbClr val="202124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</a:t>
            </a:r>
            <a:r>
              <a:rPr lang="en-US" altLang="ko-KR" sz="3200" b="0" i="0" baseline="30000" dirty="0">
                <a:solidFill>
                  <a:srgbClr val="202124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en-US" altLang="ko-KR" sz="2800" dirty="0">
                <a:solidFill>
                  <a:srgbClr val="20212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457200" indent="-457200">
              <a:lnSpc>
                <a:spcPct val="120000"/>
              </a:lnSpc>
              <a:buFontTx/>
              <a:buChar char="-"/>
            </a:pPr>
            <a:r>
              <a:rPr lang="ko-KR" altLang="en-US" sz="3000" dirty="0">
                <a:solidFill>
                  <a:srgbClr val="20212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임대차 계약 종료 후 </a:t>
            </a:r>
            <a:r>
              <a:rPr lang="en-US" altLang="ko-KR" sz="3000" dirty="0">
                <a:solidFill>
                  <a:srgbClr val="20212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3000" dirty="0">
                <a:solidFill>
                  <a:srgbClr val="20212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개월 이상 경과</a:t>
            </a:r>
            <a:endParaRPr lang="en-US" altLang="ko-KR" sz="3000" dirty="0">
              <a:solidFill>
                <a:srgbClr val="20212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lnSpc>
                <a:spcPct val="120000"/>
              </a:lnSpc>
              <a:buFontTx/>
              <a:buChar char="-"/>
            </a:pPr>
            <a:r>
              <a:rPr lang="ko-KR" altLang="en-US" sz="3000" dirty="0">
                <a:solidFill>
                  <a:srgbClr val="20212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보증금 </a:t>
            </a:r>
            <a:r>
              <a:rPr lang="en-US" altLang="ko-KR" sz="3000" dirty="0">
                <a:solidFill>
                  <a:srgbClr val="20212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30% </a:t>
            </a:r>
            <a:r>
              <a:rPr lang="ko-KR" altLang="en-US" sz="3000" dirty="0">
                <a:solidFill>
                  <a:srgbClr val="20212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이상 </a:t>
            </a:r>
            <a:r>
              <a:rPr lang="ko-KR" altLang="en-US" sz="3000" dirty="0" err="1">
                <a:solidFill>
                  <a:srgbClr val="20212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미반환</a:t>
            </a:r>
            <a:endParaRPr lang="en-US" altLang="ko-KR" sz="3000" dirty="0">
              <a:solidFill>
                <a:srgbClr val="20212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3200" b="1" dirty="0">
              <a:solidFill>
                <a:srgbClr val="47424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3200" b="1" dirty="0">
                <a:solidFill>
                  <a:srgbClr val="47424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분석과 </a:t>
            </a:r>
            <a:r>
              <a:rPr lang="ko-KR" altLang="en-US" sz="3200" b="1" dirty="0" err="1">
                <a:solidFill>
                  <a:srgbClr val="47424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예측시</a:t>
            </a:r>
            <a:r>
              <a:rPr lang="ko-KR" altLang="en-US" sz="3200" b="1" dirty="0">
                <a:solidFill>
                  <a:srgbClr val="47424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고려사항 </a:t>
            </a:r>
            <a:endParaRPr lang="en-US" altLang="ko-KR" sz="3200" b="1" dirty="0">
              <a:solidFill>
                <a:srgbClr val="47424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3000" dirty="0">
                <a:solidFill>
                  <a:srgbClr val="47424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사생활 침해 </a:t>
            </a:r>
            <a:r>
              <a:rPr lang="en-US" altLang="ko-KR" sz="3000" dirty="0">
                <a:solidFill>
                  <a:srgbClr val="47424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3000" dirty="0">
                <a:solidFill>
                  <a:srgbClr val="47424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비식별화 </a:t>
            </a:r>
            <a:endParaRPr lang="en-US" altLang="ko-KR" sz="3000" dirty="0">
              <a:solidFill>
                <a:srgbClr val="47424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sz="3000" dirty="0">
                <a:solidFill>
                  <a:srgbClr val="47424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Ex) </a:t>
            </a:r>
            <a:r>
              <a:rPr lang="ko-KR" altLang="en-US" sz="3000" dirty="0">
                <a:solidFill>
                  <a:srgbClr val="47424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전세 금액 </a:t>
            </a:r>
            <a:r>
              <a:rPr lang="en-US" altLang="ko-KR" sz="3000" dirty="0">
                <a:solidFill>
                  <a:srgbClr val="47424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3300</a:t>
            </a:r>
            <a:r>
              <a:rPr lang="ko-KR" altLang="en-US" sz="3000" dirty="0">
                <a:solidFill>
                  <a:srgbClr val="47424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만원 </a:t>
            </a:r>
            <a:r>
              <a:rPr lang="en-US" altLang="ko-KR" sz="3000" dirty="0">
                <a:solidFill>
                  <a:srgbClr val="47424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3000-3500</a:t>
            </a:r>
            <a:r>
              <a:rPr lang="ko-KR" altLang="en-US" sz="3000" dirty="0">
                <a:solidFill>
                  <a:srgbClr val="47424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만원 </a:t>
            </a:r>
            <a:r>
              <a:rPr lang="en-US" altLang="ko-KR" sz="3000" dirty="0">
                <a:solidFill>
                  <a:srgbClr val="47424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3000" dirty="0">
                <a:solidFill>
                  <a:srgbClr val="47424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범주화 </a:t>
            </a:r>
            <a:endParaRPr lang="en-US" sz="3000" dirty="0">
              <a:solidFill>
                <a:srgbClr val="47424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3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3642849" y="5664150"/>
            <a:ext cx="5893426" cy="676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427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09599" y="591364"/>
            <a:ext cx="16536629" cy="8592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720"/>
              </a:lnSpc>
            </a:pPr>
            <a:r>
              <a:rPr lang="ko-KR" altLang="en-US" sz="5600" dirty="0">
                <a:solidFill>
                  <a:srgbClr val="937F7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활용 예상 데이터 정의</a:t>
            </a:r>
            <a:endParaRPr lang="en-US" sz="5600" dirty="0">
              <a:solidFill>
                <a:srgbClr val="937F74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609600" y="1811025"/>
            <a:ext cx="16536629" cy="23391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ct val="120000"/>
              </a:lnSpc>
              <a:buFontTx/>
              <a:buChar char="-"/>
            </a:pPr>
            <a:r>
              <a:rPr lang="ko-KR" altLang="en-US" sz="3200" b="1" dirty="0">
                <a:solidFill>
                  <a:srgbClr val="47424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전세사기 피해자 데이터 </a:t>
            </a:r>
            <a:r>
              <a:rPr lang="en-US" altLang="ko-KR" sz="3200" dirty="0">
                <a:solidFill>
                  <a:srgbClr val="47424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 </a:t>
            </a:r>
            <a:r>
              <a:rPr lang="ko-KR" altLang="en-US" sz="3200" dirty="0">
                <a:solidFill>
                  <a:srgbClr val="47424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연령대</a:t>
            </a:r>
            <a:r>
              <a:rPr lang="en-US" altLang="ko-KR" sz="3200" dirty="0">
                <a:solidFill>
                  <a:srgbClr val="47424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(5</a:t>
            </a:r>
            <a:r>
              <a:rPr lang="ko-KR" altLang="en-US" sz="3200" dirty="0">
                <a:solidFill>
                  <a:srgbClr val="47424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살 단위</a:t>
            </a:r>
            <a:r>
              <a:rPr lang="en-US" altLang="ko-KR" sz="3200" dirty="0">
                <a:solidFill>
                  <a:srgbClr val="47424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), </a:t>
            </a:r>
            <a:r>
              <a:rPr lang="ko-KR" altLang="en-US" sz="3200" dirty="0">
                <a:solidFill>
                  <a:srgbClr val="47424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기혼여부</a:t>
            </a:r>
            <a:r>
              <a:rPr lang="en-US" altLang="ko-KR" sz="3200" dirty="0">
                <a:solidFill>
                  <a:srgbClr val="47424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3200" dirty="0">
                <a:solidFill>
                  <a:srgbClr val="47424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피해 유형</a:t>
            </a:r>
            <a:r>
              <a:rPr lang="en-US" altLang="ko-KR" sz="3200" dirty="0">
                <a:solidFill>
                  <a:srgbClr val="47424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3200" dirty="0">
                <a:solidFill>
                  <a:srgbClr val="47424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피해 지역 </a:t>
            </a:r>
            <a:r>
              <a:rPr lang="en-US" altLang="ko-KR" sz="3200" dirty="0">
                <a:solidFill>
                  <a:srgbClr val="47424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3200" dirty="0" err="1">
                <a:solidFill>
                  <a:srgbClr val="47424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시군구</a:t>
            </a:r>
            <a:r>
              <a:rPr lang="en-US" altLang="ko-KR" sz="3200" dirty="0">
                <a:solidFill>
                  <a:srgbClr val="47424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))</a:t>
            </a:r>
          </a:p>
          <a:p>
            <a:pPr marL="457200" indent="-457200">
              <a:lnSpc>
                <a:spcPct val="120000"/>
              </a:lnSpc>
              <a:buFontTx/>
              <a:buChar char="-"/>
            </a:pPr>
            <a:r>
              <a:rPr lang="ko-KR" altLang="en-US" sz="3200" b="1" dirty="0">
                <a:solidFill>
                  <a:srgbClr val="47424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전세 거래 데이터 </a:t>
            </a:r>
            <a:r>
              <a:rPr lang="en-US" altLang="ko-KR" sz="3200" dirty="0">
                <a:solidFill>
                  <a:srgbClr val="47424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 </a:t>
            </a:r>
            <a:r>
              <a:rPr lang="ko-KR" altLang="en-US" sz="3200" dirty="0">
                <a:solidFill>
                  <a:srgbClr val="47424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보증금 금액</a:t>
            </a:r>
            <a:r>
              <a:rPr lang="en-US" altLang="ko-KR" sz="3200" dirty="0">
                <a:solidFill>
                  <a:srgbClr val="47424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3200" dirty="0">
                <a:solidFill>
                  <a:srgbClr val="47424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임대인 체납 금액</a:t>
            </a:r>
            <a:r>
              <a:rPr lang="en-US" altLang="ko-KR" sz="3200" dirty="0">
                <a:solidFill>
                  <a:srgbClr val="47424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3200" dirty="0">
                <a:solidFill>
                  <a:srgbClr val="47424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없으면 </a:t>
            </a:r>
            <a:r>
              <a:rPr lang="en-US" altLang="ko-KR" sz="3200" dirty="0">
                <a:solidFill>
                  <a:srgbClr val="47424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0)/ </a:t>
            </a:r>
            <a:r>
              <a:rPr lang="ko-KR" altLang="en-US" sz="3200" dirty="0">
                <a:solidFill>
                  <a:srgbClr val="47424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임대인 과거 보증사고 이력</a:t>
            </a:r>
            <a:r>
              <a:rPr lang="en-US" altLang="ko-KR" sz="3200" dirty="0">
                <a:solidFill>
                  <a:srgbClr val="47424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3200" dirty="0">
                <a:solidFill>
                  <a:srgbClr val="47424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전세사기여부</a:t>
            </a:r>
            <a:r>
              <a:rPr lang="en-US" altLang="ko-KR" sz="3200" dirty="0">
                <a:solidFill>
                  <a:srgbClr val="47424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457200" indent="-457200">
              <a:lnSpc>
                <a:spcPct val="120000"/>
              </a:lnSpc>
              <a:buFontTx/>
              <a:buChar char="-"/>
            </a:pPr>
            <a:r>
              <a:rPr lang="ko-KR" altLang="en-US" sz="3200" b="1" dirty="0" err="1">
                <a:solidFill>
                  <a:srgbClr val="47424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시군구별</a:t>
            </a:r>
            <a:r>
              <a:rPr lang="ko-KR" altLang="en-US" sz="3200" b="1" dirty="0">
                <a:solidFill>
                  <a:srgbClr val="47424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매주 전세 시세 및 </a:t>
            </a:r>
            <a:r>
              <a:rPr lang="ko-KR" altLang="en-US" sz="3200" b="1" dirty="0" err="1">
                <a:solidFill>
                  <a:srgbClr val="47424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실거래</a:t>
            </a:r>
            <a:r>
              <a:rPr lang="ko-KR" altLang="en-US" sz="3200" b="1" dirty="0">
                <a:solidFill>
                  <a:srgbClr val="47424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금액 데이터 </a:t>
            </a:r>
            <a:r>
              <a:rPr lang="en-US" altLang="ko-KR" sz="3200" b="1" dirty="0">
                <a:solidFill>
                  <a:srgbClr val="47424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471693" y="4551951"/>
            <a:ext cx="4740070" cy="3307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30"/>
              </a:lnSpc>
            </a:pPr>
            <a:endParaRPr lang="en-US" sz="2100" dirty="0">
              <a:solidFill>
                <a:srgbClr val="474242"/>
              </a:solidFill>
              <a:ea typeface="Nanum Square Bold"/>
            </a:endParaRPr>
          </a:p>
        </p:txBody>
      </p:sp>
      <p:pic>
        <p:nvPicPr>
          <p:cNvPr id="23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flipH="1">
            <a:off x="13642849" y="5664150"/>
            <a:ext cx="5893426" cy="6766981"/>
          </a:xfrm>
          <a:prstGeom prst="rect">
            <a:avLst/>
          </a:prstGeom>
        </p:spPr>
      </p:pic>
      <p:pic>
        <p:nvPicPr>
          <p:cNvPr id="3" name="Picture 2" descr="House of Frauds (@houseoffrauds) / Twitter">
            <a:extLst>
              <a:ext uri="{FF2B5EF4-FFF2-40B4-BE49-F238E27FC236}">
                <a16:creationId xmlns:a16="http://schemas.microsoft.com/office/drawing/2014/main" id="{3D49778F-F90D-4BA7-9F8F-95A9A406E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4600" y="5829300"/>
            <a:ext cx="36576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493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09599" y="591364"/>
            <a:ext cx="16536629" cy="8592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720"/>
              </a:lnSpc>
            </a:pPr>
            <a:r>
              <a:rPr lang="ko-KR" altLang="en-US" sz="5600" dirty="0" err="1">
                <a:solidFill>
                  <a:srgbClr val="937F7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느낀점</a:t>
            </a:r>
            <a:r>
              <a:rPr lang="ko-KR" altLang="en-US" sz="5600" dirty="0">
                <a:solidFill>
                  <a:srgbClr val="937F7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en-US" sz="5600" dirty="0">
              <a:solidFill>
                <a:srgbClr val="937F74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609600" y="1811025"/>
            <a:ext cx="16536629" cy="29300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3200" dirty="0">
                <a:solidFill>
                  <a:srgbClr val="47424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남의 일 인줄 알았던 전세사기를 누구라도 쉽게 </a:t>
            </a:r>
            <a:r>
              <a:rPr lang="ko-KR" altLang="en-US" sz="3200" dirty="0" err="1">
                <a:solidFill>
                  <a:srgbClr val="47424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당할수있다</a:t>
            </a:r>
            <a:r>
              <a:rPr lang="ko-KR" altLang="en-US" sz="3200" dirty="0">
                <a:solidFill>
                  <a:srgbClr val="47424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생각이 들어 더 찾아보게 되었고 사태가 심각하다고 느껴져 주제로 </a:t>
            </a:r>
            <a:r>
              <a:rPr lang="ko-KR" altLang="en-US" sz="3200" dirty="0" err="1">
                <a:solidFill>
                  <a:srgbClr val="47424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선정하게되었다</a:t>
            </a:r>
            <a:r>
              <a:rPr lang="en-US" altLang="ko-KR" sz="3200" dirty="0">
                <a:solidFill>
                  <a:srgbClr val="47424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3200" dirty="0">
                <a:solidFill>
                  <a:srgbClr val="47424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전세사기 피해 예방 및 대책으로 지난 </a:t>
            </a:r>
            <a:r>
              <a:rPr lang="en-US" altLang="ko-KR" sz="3200" dirty="0">
                <a:solidFill>
                  <a:srgbClr val="47424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3200" dirty="0">
                <a:solidFill>
                  <a:srgbClr val="47424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월에 출시된 안심전세 앱과 </a:t>
            </a:r>
            <a:r>
              <a:rPr lang="en-US" altLang="ko-KR" sz="3200" dirty="0">
                <a:solidFill>
                  <a:srgbClr val="47424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sz="3200" dirty="0">
                <a:solidFill>
                  <a:srgbClr val="47424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sz="3200" dirty="0">
                <a:solidFill>
                  <a:srgbClr val="47424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27</a:t>
            </a:r>
            <a:r>
              <a:rPr lang="ko-KR" altLang="en-US" sz="3200" dirty="0">
                <a:solidFill>
                  <a:srgbClr val="47424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발의된 전세사기 특별법을 보고 </a:t>
            </a:r>
            <a:r>
              <a:rPr lang="ko-KR" altLang="en-US" sz="3200" dirty="0" err="1">
                <a:solidFill>
                  <a:srgbClr val="47424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보완할점이</a:t>
            </a:r>
            <a:r>
              <a:rPr lang="ko-KR" altLang="en-US" sz="3200" dirty="0">
                <a:solidFill>
                  <a:srgbClr val="47424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아직은 </a:t>
            </a:r>
            <a:r>
              <a:rPr lang="ko-KR" altLang="en-US" sz="3200" dirty="0" err="1">
                <a:solidFill>
                  <a:srgbClr val="47424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많다라는</a:t>
            </a:r>
            <a:r>
              <a:rPr lang="ko-KR" altLang="en-US" sz="3200" dirty="0">
                <a:solidFill>
                  <a:srgbClr val="47424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생각이 들었다</a:t>
            </a:r>
            <a:r>
              <a:rPr lang="en-US" altLang="ko-KR" sz="3200" dirty="0">
                <a:solidFill>
                  <a:srgbClr val="47424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sz="3200" dirty="0">
                <a:solidFill>
                  <a:srgbClr val="47424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실제로도 이 주제에 대해 분석을 해보면 좋을 것 같다는 생각이 들었습니다</a:t>
            </a:r>
            <a:r>
              <a:rPr lang="en-US" altLang="ko-KR" sz="3200" dirty="0">
                <a:solidFill>
                  <a:srgbClr val="47424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 </a:t>
            </a:r>
          </a:p>
          <a:p>
            <a:pPr>
              <a:lnSpc>
                <a:spcPct val="120000"/>
              </a:lnSpc>
            </a:pPr>
            <a:endParaRPr lang="en-US" altLang="ko-KR" sz="3200" dirty="0">
              <a:solidFill>
                <a:srgbClr val="47424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1471693" y="4551951"/>
            <a:ext cx="4740070" cy="3307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30"/>
              </a:lnSpc>
            </a:pPr>
            <a:endParaRPr lang="en-US" sz="2100" dirty="0">
              <a:solidFill>
                <a:srgbClr val="474242"/>
              </a:solidFill>
              <a:ea typeface="Nanum Square Bold"/>
            </a:endParaRPr>
          </a:p>
        </p:txBody>
      </p:sp>
      <p:pic>
        <p:nvPicPr>
          <p:cNvPr id="23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flipH="1">
            <a:off x="13642849" y="5664150"/>
            <a:ext cx="5893426" cy="676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646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426</Words>
  <Application>Microsoft Office PowerPoint</Application>
  <PresentationFormat>사용자 지정</PresentationFormat>
  <Paragraphs>54</Paragraphs>
  <Slides>9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맑은 고딕</vt:lpstr>
      <vt:lpstr>Arial</vt:lpstr>
      <vt:lpstr>Nanum Square Bold</vt:lpstr>
      <vt:lpstr>나눔스퀘어 ExtraBold</vt:lpstr>
      <vt:lpstr>Calibri</vt:lpstr>
      <vt:lpstr>나눔바른고딕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갈색 및 베이지색 얇은 기하학적 선 구매자 프레젠테이션 매물 프레젠테이션</dc:title>
  <cp:lastModifiedBy>오유진</cp:lastModifiedBy>
  <cp:revision>8</cp:revision>
  <dcterms:created xsi:type="dcterms:W3CDTF">2006-08-16T00:00:00Z</dcterms:created>
  <dcterms:modified xsi:type="dcterms:W3CDTF">2023-04-30T06:17:26Z</dcterms:modified>
  <dc:identifier>DAFhSs1vyg0</dc:identifier>
</cp:coreProperties>
</file>