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buntu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bold.fntdata"/><Relationship Id="rId11" Type="http://schemas.openxmlformats.org/officeDocument/2006/relationships/slide" Target="slides/slide7.xml"/><Relationship Id="rId22" Type="http://schemas.openxmlformats.org/officeDocument/2006/relationships/font" Target="fonts/UbuntuMono-boldItalic.fntdata"/><Relationship Id="rId10" Type="http://schemas.openxmlformats.org/officeDocument/2006/relationships/slide" Target="slides/slide6.xml"/><Relationship Id="rId21" Type="http://schemas.openxmlformats.org/officeDocument/2006/relationships/font" Target="fonts/Ubuntu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buntuMon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c57494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c57494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c57494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c57494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7494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c57494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c57494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c57494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c57494a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c57494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0c5749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0c5749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c57494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c57494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c57494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c57494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c57494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c57494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c57494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c57494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3ecc0c9a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3ecc0c9a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c5749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c5749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c57494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c57494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LLLLLLLLLLL                                             tttt                                                                            iiii                                     lllllll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L:::::::::L                                          ttt:::t                                                                           i::::i                                    l:::::l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L:::::::::L                                          t:::::t                                                                            iiii                                     l:::::l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LL:::::::LL                                          t:::::t                                                                                                                     l:::::l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aaaaaaaaaaaaa        ttttttt:::::ttttttt        eeeeeeeeeeee    rrrrr   rrrrrrrrr      mmmmmmm    mmmmmmm   iiiiiiinnnn  nnnnnnnn      aaaaaaaaaaaaa  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a::::::::::::a       t:::::::::::::::::t      ee::::::::::::ee  r::::rrr:::::::::r   mm:::::::m  m:::::::mm i:::::in:::nn::::::::nn    a::::::::::::a 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aaaaaaaaa:::::a      t:::::::::::::::::t     e::::::eeeee:::::eer:::::::::::::::::r m::::::::::mm::::::::::m i::::in::::::::::::::nn   aaaaaaaaa:::::a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         a::::a      tttttt:::::::tttttt    e::::::e     e:::::err::::::rrrrr::::::rm::::::::::::::::::::::m i::::inn:::::::::::::::n           a::::a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  aaaaaaa:::::a            t:::::t          e:::::::eeeee::::::e r:::::r     r:::::rm:::::mmm::::::mmm:::::m i::::i  n:::::nnnn:::::n    aaaaaaa:::::a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 aa::::::::::::a            t:::::t          e:::::::::::::::::e  r:::::r     rrrrrrrm::::m   m::::m   m::::m i::::i  n::::n    n::::n  aa::::::::::::a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       a::::aaaa::::::a            t:::::t          e::::::eeeeeeeeeee   r:::::r            m::::m   m::::m   m::::m i::::i  n::::n    n::::n a::::aaaa::::::a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  L:::::L         LLLLLLa::::a    a:::::a            t:::::t    tttttte:::::::e            r:::::r            m::::m   m::::m   m::::m i::::i  n::::n    n::::na::::a    a:::::a  l::::l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LL:::::::LLLLLLLLL:::::La::::a    a:::::a            t::::::tttt:::::te::::::::e           r:::::r            m::::m   m::::m   m::::mi::::::i n::::n    n::::na::::a    a:::::a l::::::l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L::::::::::::::::::::::La:::::aaaa::::::a            tt::::::::::::::t e::::::::eeeeeeee   r:::::r            m::::m   m::::m   m::::mi::::::i n::::n    n::::na:::::aaaa::::::a l::::::l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650"/>
              <a:buFont typeface="Arial"/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L::::::::::::::::::::::L a::::::::::aa:::a             tt:::::::::::tt  ee:::::::::::::e   r:::::r            m::::m   m::::m   m::::mi::::::i n::::n    n::::n a::::::::::aa:::al::::::l</a:t>
            </a:r>
            <a:endParaRPr sz="605">
              <a:solidFill>
                <a:srgbClr val="00FF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5">
                <a:solidFill>
                  <a:srgbClr val="00FF87"/>
                </a:solidFill>
                <a:latin typeface="Courier New"/>
                <a:ea typeface="Courier New"/>
                <a:cs typeface="Courier New"/>
                <a:sym typeface="Courier New"/>
              </a:rPr>
              <a:t>      LLLLLLLLLLLLLLLLLLLLLLLL  aaaaaaaaaa  aaaa               ttttttttttt      eeeeeeeeeeeeee   rrrrrrr            mmmmmm   mmmmmm   mmmmmmiiiiiiii nnnnnn    nnnnnn  aaaaaaaaaa  aaaallllllll</a:t>
            </a:r>
            <a:endParaRPr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333500" y="3231975"/>
            <a:ext cx="8520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oooooooooo.    o8o                           .oooooo..o                                                        ooo        ooooo                     o8o               oooooooooooo                                               o8o     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`888'   `Y8b   `"'                          d8P'    `Y8                                                        `88.       .888'                     `"'               `888'     `8                                               `"'     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888      888 oooo   .oooo.     oooooooo    Y88bo.       .ooooo.   .oooooooo oooo  oooo  oooo d8b  .oooo.       888b     d'888   .oooo.   oooo d8b oooo   .oooo.       888         oooo  oooo   .oooooooo  .ooooo.  ooo. .oo.   oooo   .oooo.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888      888 `888  `P  )88b   d'""7d8P      `"Y8888o.  d88' `88b 888' `88b  `888  `888  `888""8P `P  )88b      8 Y88. .P  888  `P  )88b  `888""8P `888  `P  )88b      888oooo8    `888  `888  888' `88b  d88' `88b `888P"Y88b  `888  `P  )88b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888      888  888   .oP"888     .d8P'           `"Y88b 888ooo888 888   888   888   888   888      .oP"888      8  `888'   888   .oP"888   888      888   .oP"888      888    "     888   888  888   888  888ooo888  888   888   888   .oP"888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888     d88'  888  d8(  888   .d8P'  .P    oo     .d8P 888    .o `88bod8P'   888   888   888     d8(  888      8    Y     888  d8(  888   888      888  d8(  888      888       o  888   888  `88bod8P'  888    .o  888   888   888  d8(  888  .o.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o888bood8P'   o888o `Y888""8o d8888888P     8""88888P'  `Y8bod8P' `8oooooo.   `V88V"V8P' d888b    `Y888""8o    o8o        o888o `Y888""8o d888b    o888o `Y888""8o    o888ooooood8  `V88V"V8P' `8oooooo.  `Y8bod8P' o888o o888o o888o `Y888""8o Y8P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                               d"     YD                                                                                                                    d"     YD                                         '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Y88888P'                                                                                                                    "Y88888P'                                 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ooooooooo.                                                  .o.        .o8                 o8o  oooo        oooo oooo                                       .o.       oooo                         o8o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`888   `Y88.                                               .888.      "888                 `"'  `888        `888 `888                                      .888.      `888                         `"'         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888   .d88'  .oooo.   oooo d8b oooo d8b  .oooo.          .8"888.      888oooo.  oooo d8b oooo   888         888  888 .oo.    .ooooo.  ooo. .oo.          .8"888.      888   .ooooo.  oooo    ooo oooo   .oooo.o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888ooo88P'  `P  )88b  `888""8P `888""8P `P  )88b        .8' `888.     d88' `88b `888""8P `888   888         888  888P"Y88b  d88' `88b `888P"Y88b        .8' `888.     888  d88' `88b  `88b..8P'  `888  d88(  "8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888          .oP"888   888      888      .oP"888       .88ooo8888.    888   888  888      888   888         888  888   888  888   888  888   888       .88ooo8888.    888  888ooo888    Y888'     888  `"Y88b. 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888         d8(  888   888      888     d8(  888      .8'     `888.   888   888  888      888   888         888  888   888  888   888  888   888      .8'     `888.   888  888    .o  .o8"'88b    888  o.  )88b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o888o        `Y888""8o d888b    d888b    `Y888""8o    o88o     o8888o  `Y8bod8P' d888b    o888o o888o    .o. 88P o888o o888o `Y8bod8P' o888o o888o    o88o     o8888o o888o `Y8bod8P' o88'   888o o888o 8""888P'</a:t>
            </a: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 sz="45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`Y888P      </a:t>
            </a:r>
            <a:r>
              <a:rPr lang="es" sz="450">
                <a:latin typeface="Ubuntu Mono"/>
                <a:ea typeface="Ubuntu Mono"/>
                <a:cs typeface="Ubuntu Mono"/>
                <a:sym typeface="Ubuntu Mono"/>
              </a:rPr>
              <a:t>          </a:t>
            </a:r>
            <a:endParaRPr sz="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7925" y="2763025"/>
            <a:ext cx="52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./nombres.sh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9700" y="45687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</a:t>
            </a:r>
            <a:r>
              <a:rPr lang="es" sz="105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█</a:t>
            </a:r>
            <a:endParaRPr sz="105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852625" y="1409950"/>
            <a:ext cx="789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pwd (Muestra el directorio actual) Linux</a:t>
            </a:r>
            <a:endParaRPr sz="1465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echo %CD% (</a:t>
            </a: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Muestra el directorio actual</a:t>
            </a: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) Windows</a:t>
            </a:r>
            <a:endParaRPr sz="1465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dir (Listar directorios y archivos) Windows</a:t>
            </a:r>
            <a:endParaRPr sz="1465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65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ls  (Listar directorio y archivos) Linux -a (ocultos) -t(fecha) -x(por extension) -l(toda la información) ls -R(subdirectorios de forma recursiva)</a:t>
            </a:r>
            <a:endParaRPr sz="1465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cd  (Change Directory)</a:t>
            </a:r>
            <a:endParaRPr sz="1465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grep (Permite buscar en archivos, o en el print anterior si se usa |</a:t>
            </a:r>
            <a:b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s" sz="1465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ej: </a:t>
            </a:r>
            <a:r>
              <a:rPr lang="es" sz="1442">
                <a:solidFill>
                  <a:srgbClr val="00D7FF"/>
                </a:solidFill>
                <a:latin typeface="Ubuntu Mono"/>
                <a:ea typeface="Ubuntu Mono"/>
                <a:cs typeface="Ubuntu Mono"/>
                <a:sym typeface="Ubuntu Mono"/>
              </a:rPr>
              <a:t>ls</a:t>
            </a:r>
            <a:r>
              <a:rPr lang="es" sz="1442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s" sz="1442">
                <a:solidFill>
                  <a:srgbClr val="D3D0C8"/>
                </a:solidFill>
                <a:latin typeface="Ubuntu Mono"/>
                <a:ea typeface="Ubuntu Mono"/>
                <a:cs typeface="Ubuntu Mono"/>
                <a:sym typeface="Ubuntu Mono"/>
              </a:rPr>
              <a:t>-a</a:t>
            </a:r>
            <a:r>
              <a:rPr lang="es" sz="1442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s" sz="1442">
                <a:solidFill>
                  <a:srgbClr val="D7AFFF"/>
                </a:solidFill>
                <a:latin typeface="Ubuntu Mono"/>
                <a:ea typeface="Ubuntu Mono"/>
                <a:cs typeface="Ubuntu Mono"/>
                <a:sym typeface="Ubuntu Mono"/>
              </a:rPr>
              <a:t>|</a:t>
            </a:r>
            <a:r>
              <a:rPr lang="es" sz="1442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s" sz="1442">
                <a:solidFill>
                  <a:srgbClr val="00D7FF"/>
                </a:solidFill>
                <a:latin typeface="Ubuntu Mono"/>
                <a:ea typeface="Ubuntu Mono"/>
                <a:cs typeface="Ubuntu Mono"/>
                <a:sym typeface="Ubuntu Mono"/>
              </a:rPr>
              <a:t>grep</a:t>
            </a:r>
            <a:r>
              <a:rPr lang="es" sz="1442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s" sz="1442">
                <a:solidFill>
                  <a:srgbClr val="FF8700"/>
                </a:solidFill>
                <a:latin typeface="Ubuntu Mono"/>
                <a:ea typeface="Ubuntu Mono"/>
                <a:cs typeface="Ubuntu Mono"/>
                <a:sym typeface="Ubuntu Mono"/>
              </a:rPr>
              <a:t>'archivo'</a:t>
            </a:r>
            <a:r>
              <a:rPr lang="es" sz="1442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) Linux</a:t>
            </a:r>
            <a:endParaRPr sz="1442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42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272350" y="2944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___        _    _                 _          __                                 _    _ 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/   \ ___  | |_ (_) _ __    ___   (_) _ __   / _|  ___   _ __  _ __ ___    __ _ | |_ (_)__   __ ___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/\ // _ \ | __|| || '_ \  / _ \  | || '_ \ | |_  / _ \ | '__|| '_ ` _ \  / _` || __|| |\ \ / // _ \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/_//|  __/ | |_ | || |_) || (_) | | || | | ||  _|| (_) || |   | | | | | || (_| || |_ | | \ V /| (_) 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/___,'  \___|  \__||_|| .__/  \___/  |_||_| |_||_|   \___/ |_|   |_| |_| |_| \__,_| \__||_|  \_/  \___/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|_|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./tipo_informativo.sh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874925" y="1722100"/>
            <a:ext cx="76404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mkdir carpeta (Permite crear una carpeta)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rmdir carpeta (windows) (Permite borrar una carpeta)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rm -rf o rm -R carpeta (linux) (Permite borrar la carpeta y todo su contenido)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142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                                      _  _             _                                                      _ 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__\_ __  ___   __ _  _ __   _   _    ___ | |(_) _ __ ___  (_) _ __    __ _  _ __    ___  __ _  _ __  _ __    ___ | |_  __ _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  | '__|/ _ \ / _` || '__| | | | |  / _ \| || || '_ ` _ \ | || '_ \  / _` || '__|  / __|/ _` || '__|| '_ \  / _ \| __|/ _` |/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/___| |  |  __/| (_| || |    | |_| | |  __/| || || | | | | || || | | || (_| || |    | (__| (_| || |   | |_) ||  __/| |_| (_|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\____/|_|   \___| \__,_||_|     \__, |  \___||_||_||_| |_| |_||_||_| |_| \__,_||_|     \___|\__,_||_|   | .__/  \___| \__|\__,_||___/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|___/                                                                   |_|             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./crear_eliminar_carpetas.sh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855625" y="1432425"/>
            <a:ext cx="79767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touch archivo.txt (Permite crear un archivo) (Linux)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echo $null &gt; nombredearchivo.extension (PowerShell)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" sz="1440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echo &gt; nombre.archivo (windows) (Permite crear un archivo)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nano archivo.txt</a:t>
            </a: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(Linux) (PowerShell) (Permite editar un archivo de texto)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rm archivo.txt (linux)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44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del archivo.txt  (windows)</a:t>
            </a:r>
            <a:endParaRPr sz="144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279725" y="3142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                                      _  _             _                                         _      _      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__\_ __  ___   __ _  _ __   _   _    ___ | |(_) _ __ ___  (_) _ __    __ _  _ __    __ _  _ __  ___ | |__  (_)__   __ ___ 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  | '__|/ _ \ / _` || '__| | | | |  / _ \| || || '_ ` _ \ | || '_ \  / _` || '__|  / _` || '__|/ __|| '_ \ | |\ \ / // _ \ 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/___| |  |  __/| (_| || |    | |_| | |  __/| || || | | | | || || | | || (_| || |    | (_| || |  | (__ | | | || | \ V /| (_)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\____/|_|   \___| \__,_||_|     \__, |  \___||_||_||_| |_| |_||_||_| |_| \__,_||_|     \__,_||_|   \___||_| |_||_|  \_/  \___/ |___/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|___/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./crear_eliminar_archivos.sh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849175" y="1651275"/>
            <a:ext cx="78801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cp carpeta_origen/archivo.txt carpeta_destino/archivo.txt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cp -r carpeta_origen carpeta_destino (Realiza una copia recursiva del archivo) -u (actualiza el contenido en la carpeta de destino) -v(muestra las tareas que se van realizando)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mv carpeta_origen/archivo.txt carpeta_destino/archivo.txt (mover una carpeta)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mv archivito.txt archivo.txt (sirve para cambiar el nombre también)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154350" y="400200"/>
            <a:ext cx="88353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             _                                  _      _                                 _  _                   _                _            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__\ ___   _ __  (_)  __ _  _ __    __ _  _ __  ___ | |__  (_)__   __ ___   ___   _   _    __| |(_) _ __  ___   ___ | |_  ___   _ __ (_)  ___   ___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   / _ \ | '_ \ | | / _` || '__|  / _` || '__|/ __|| '_ \ | |\ \ / // _ \ / __| | | | |  / _` || || '__|/ _ \ / __|| __|/ _ \ | '__|| | / _ \ / __|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/___| (_) || |_) || || (_| || |    | (_| || |  | (__ | | | || | \ V /| (_) |\__ \ | |_| | | (_| || || |  |  __/| (__ | |_| (_) || |   | || (_) |\__ \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\____/ \___/ | .__/ |_| \__,_||_|     \__,_||_|   \___||_| |_||_|  \_/  \___/ |___/  \__, |  \__,_||_||_|   \___| \___| \__|\___/ |_|   |_| \___/ |___/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|_|                                                                     |___/   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./copiar_archivos_directorios.sh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813825" y="1599800"/>
            <a:ext cx="72585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clear (Linux) (borrar comandos ejecutados)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cls(Windows)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chmod 600 -R (Para cambiar permisos)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ping </a:t>
            </a:r>
            <a:r>
              <a:rPr lang="es" sz="1500">
                <a:solidFill>
                  <a:srgbClr val="FFFFFF"/>
                </a:solidFill>
                <a:uFill>
                  <a:noFill/>
                </a:uFill>
                <a:latin typeface="Ubuntu Mono"/>
                <a:ea typeface="Ubuntu Mono"/>
                <a:cs typeface="Ubuntu Mono"/>
                <a:sym typeface="Ubuntu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www.google.com</a:t>
            </a: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(Verifica el estado de una determinada conexión)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curl -s https://www.google.com (Lanzar una petición a un servidor)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250250" y="40020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_                                                               _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/___\| |_  _ __  ___   ___    ___  ___   _ __ ___    __ _  _ __    __| |  ___ 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//| __|| '__|/ _ \ / __|  / __|/ _ \ | '_ ` _ \  / _` || '_ \  / _` | / _ \ 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\_// | |_ | |  | (_) |\__ \ | (__| (_) || | | | | || (_| || | | || (_| || (_)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\___/   \__||_|   \___/ |___/  \___|\___/ |_| |_| |_| \__,_||_| |_| \__,_| \___/ |___/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./otros_comandos.sh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56600"/>
            <a:ext cx="85206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__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____            /_/             _          _                          _                _  ___ 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 \ _   _   ___    ___  ___  | |  __ _  | |_  ___  _ __  _ __ ___  (_) _ __    __ _ | |/ _ \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 /| | | | / _ \  / _ \/ __| | | / _` | | __|/ _ \| '__|| '_ ` _ \ | || '_ \  / _` || |\// /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 / | |_| ||  __/ |  __/\__ \ | || (_| | | |_|  __/| |   | | | | | || || | | || (_| || |  \/ 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\___,_\  \__,_| \___|  \___||___/ |_| \__,_|  \__|\___||_|   |_| |_| |_||_||_| |_| \__,_||_|  () </a:t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9925" y="1622325"/>
            <a:ext cx="56982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Es un programa que está presente en todos los sistemas operativos. Usando la terminal podemos darle </a:t>
            </a: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órdenes</a:t>
            </a: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al sistema.  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Dependiendo del sistema operativo, permite a los usuarios avanzados controlar hasta el </a:t>
            </a: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más</a:t>
            </a: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mínimo detalle y configuración del sistema.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Funciona a base de ejecución de comandos. 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6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./que_es_la_terminal.sh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31600"/>
            <a:ext cx="85206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__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____            /_/                                                                     _      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 \ _   _   ___    ___  ___   _   _  _ __     ___  ___   _ __ ___    __ _  _ __    __| |  ___ / 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 /| | | | / _ \  / _ \/ __| | | | || '_ \   / __|/ _ \ | '_ ` _ \  / _` || '_ \  / _` | / _ \\// /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 / | |_| ||  __/ |  __/\__ \ | |_| || | | | | (__| (_) || | | | | || (_| || | | || (_| || (_) | \/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\___,_\  \__,_| \___|  \___||___/  \__,_||_| |_|  \___|\___/ |_| |_| |_| \__,_||_| |_| \__,_| \___/  ()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                      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41275" y="1674950"/>
            <a:ext cx="5226300" cy="25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Son órdenes que el usuario introduce a través de la consola para ejecutar diversas funciones que proporciona el sistema operativo. 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A diario solemos dar estas instrucciones a través de una interfaz gráfica.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6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./que_es_un_comando.sh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68450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	        __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____          /_/               _               _         _                _            _                                                                 _        ___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 \ _   _   ___    ___  ___  | |  __ _   ___ (_) _ __  | |_  __ _ __  __(_) ___    __| |  ___   _   _  _ __     ___  ___   _ __ ___    __ _  _ __    __| |  ___ / _ \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 /| | | | / _ \  / _ \/ __| | | / _` | / __|| || '_ \ | __|/ _` |\ \/ /| |/ __|  / _` | / _ \ | | | || '_ \   / __|/ _ \ | '_ ` _ \  / _` || '_ \  / _` | / _ \\// /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 / | |_| ||  __/ |  __/\__ \ | || (_| | \__ \| || | | || |_| (_| | &gt;  &lt; | |\__ \ | (_| ||  __/ | |_| || | | | | (__| (_) || | | | | || (_| || | | || (_| || (_) | \/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\___,_\  \__,_| \___|  \___||___/ |_| \__,_| |___/|_||_| |_| \__|\__,_|/_/\_\|_||___/  \__,_| \___|  \__,_||_| |_|  \___|\___/ |_| |_| |_| \__,_||_| |_| \__,_| \___/  ()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                                                                                                         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52575" y="1602125"/>
            <a:ext cx="56940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Todo comando tiene su propia sintaxis, que puede describir la acción y los diferentes parámetros que puedan recibir. 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La mayoría de comandos tienen un parámetro --help, -h o /? que imprime en pantalla la información del comando y su sintaxis.</a:t>
            </a:r>
            <a:endParaRPr sz="15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En algunos sistemas operativos puede consultarse con mayor detalle con el comando </a:t>
            </a:r>
            <a:r>
              <a:rPr lang="es" sz="150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“man [comando]”</a:t>
            </a:r>
            <a:endParaRPr sz="150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0"/>
            <a:ext cx="6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./sintaxis_comando.sh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69475"/>
            <a:ext cx="85206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___  _   __                          _               _    _                          _                                        _       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/   \(_) / _|  ___  _ __  ___  _ __  | |_  ___  ___  | |_ (_) _ __    ___   ___    __| |  ___    ___  ___   _ __   ___   ___  | |  __ _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/\ /| || |_  / _ \| '__|/ _ \| '_ \ | __|/ _ \/ __| | __|| || '_ \  / _ \ / __|  / _` | / _ \  / __|/ _ \ | '_ \ / __| / _ \ | | / _` |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/_// | ||  _||  __/| |  |  __/| | | || |_|  __/\__ \ | |_ | || |_) || (_) |\__ \ | (_| ||  __/ | (__| (_) || | | |\__ \| (_) || || (_| |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/___,'  |_||_|   \___||_|   \___||_| |_| \__|\___||___/  \__||_|| .__/  \___/ |___/  \__,_| \___|  \___|\___/ |_| |_||___/ \___/ |_| \__,_|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                                   |_|                                                                        </a:t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00" y="1113125"/>
            <a:ext cx="3302726" cy="1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338" y="1113123"/>
            <a:ext cx="2822840" cy="16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937725" y="30205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0" y="0"/>
            <a:ext cx="6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./diferentes_consolas.sh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35825" y="11131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cmd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09775" y="11131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powerShell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850" y="3020550"/>
            <a:ext cx="2993426" cy="19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850" y="3148382"/>
            <a:ext cx="3601600" cy="16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09500" y="349287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bash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3580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_                                                     _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/___\| |_  _ __  __ _  ___    ___  ___   _ __   ___   ___  | |  __ _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//| __|| '__|/ _` |/ __|  / __|/ _ \ | '_ \ / __| / _ \ | | / _` |/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\_// | |_ | |  | (_| |\__ \ | (__| (_) || | | |\__ \| (_) || || (_|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\___/   \__||_|   \__,_||___/  \___|\___/ |_| |_||___/ \___/ |_| \__,_||___/</a:t>
            </a:r>
            <a:endParaRPr>
              <a:solidFill>
                <a:srgbClr val="00FF87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65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./diferentes_consolas_linux.sh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21125" y="1122138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fish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275" y="1626900"/>
            <a:ext cx="4325724" cy="2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75" y="1556850"/>
            <a:ext cx="4630026" cy="28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165525" y="1226688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zsh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75" y="1516350"/>
            <a:ext cx="4895326" cy="26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3580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_                                                     _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/___\| |_  _ __  __ _  ___    ___  ___   _ __   ___   ___  | |  __ _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//  //| __|| '__|/ _` |/ __|  / __|/ _ \ | '_ \ / __| / _ \ | | / _` |/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\_// | |_ | |  | (_| |\__ \ | (__| (_) || | | |\__ \| (_) || || (_|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\___/   \__||_|   \__,_||___/  \___|\___/ |_| |_||___/ \___/ |_| \__,_||___/</a:t>
            </a:r>
            <a:endParaRPr>
              <a:solidFill>
                <a:srgbClr val="00FF87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./diferentes_consolas_windows.sh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51" y="1516350"/>
            <a:ext cx="3710450" cy="247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812775" y="1116150"/>
            <a:ext cx="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cmder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565700" y="1116150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edex-ui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66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Char char="-"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Velocidad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Char char="-"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Sencillez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Char char="-"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Compatibilidad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Char char="-"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Sin distracciones 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Char char="-"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Aumenta la Productividad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35800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_           _                   _                                 _         _          _____                        _                _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/\   /\ ___  _ __  | |_  __ _  (_)  __ _  ___    __| |  ___   /\ /\  ___   ___     __| |  ___  | |  __ _  /__   \ ___  _ __  _ __ ___  (_) _ __    __ _ | |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 \ / // _ \| '_ \ | __|/ _` | | | / _` |/ __|  / _` | / _ \ / / \ \/ __| / _ \   / _` | / _ \ | | / _` |   / /\// _ \| '__|| '_ ` _ \ | || '_ \  / _` || |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\ V /|  __/| | | || |_| (_| | | || (_| |\__ \ | (_| ||  __/ \ \_/ /\__ \| (_) | | (_| ||  __/ | || (_| |  / /  |  __/| |   | | | | | || || | | || (_| || |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\_/  \___||_| |_| \__|\__,_|_/ | \__,_||___/  \__,_| \___|  \___/ |___/ \___/   \__,_| \___| |_| \__,_|  \/    \___||_|   |_| |_| |_||_||_| |_| \__,_||_|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              |__/                                                                                                                          </a:t>
            </a:r>
            <a:endParaRPr sz="7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./ventajas.sh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62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371375"/>
            <a:ext cx="7934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Existen de tipo Informativo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$ 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Crear o eliminar carpetas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$ Crear o eliminar archivos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$ 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Copiar archivos y directorios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272350" y="3706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 ___                                     _            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 / __\ ___   _ __ ___    __ _  _ __    __| |  ___   ___ 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 / /   / _ \ | '_ ` _ \  / _` || '_ \  / _` | / _ \ / __|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/ /___| (_) || | | | | || (_| || | | || (_| || (_) |\__ \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\____/ \___/ |_| |_| |_| \__,_||_| |_| \__,_| \___/ |___/</a:t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87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0"/>
            <a:ext cx="72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87"/>
                </a:solidFill>
                <a:latin typeface="Ubuntu Mono"/>
                <a:ea typeface="Ubuntu Mono"/>
                <a:cs typeface="Ubuntu Mono"/>
                <a:sym typeface="Ubuntu Mono"/>
              </a:rPr>
              <a:t>euge-jhon@</a:t>
            </a:r>
            <a:r>
              <a:rPr lang="es">
                <a:solidFill>
                  <a:srgbClr val="E61DE6"/>
                </a:solidFill>
                <a:latin typeface="Ubuntu Mono"/>
                <a:ea typeface="Ubuntu Mono"/>
                <a:cs typeface="Ubuntu Mono"/>
                <a:sym typeface="Ubuntu Mono"/>
              </a:rPr>
              <a:t>introInformat:</a:t>
            </a:r>
            <a:r>
              <a:rPr lang="es">
                <a:solidFill>
                  <a:srgbClr val="6FA8DC"/>
                </a:solidFill>
                <a:latin typeface="Ubuntu Mono"/>
                <a:ea typeface="Ubuntu Mono"/>
                <a:cs typeface="Ubuntu Mono"/>
                <a:sym typeface="Ubuntu Mono"/>
              </a:rPr>
              <a:t>~/la_terminal/</a:t>
            </a:r>
            <a:r>
              <a:rPr lang="es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$ ./comandos.sh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