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7" r:id="rId4"/>
    <p:sldId id="303" r:id="rId5"/>
    <p:sldId id="262" r:id="rId6"/>
    <p:sldId id="272" r:id="rId7"/>
    <p:sldId id="271" r:id="rId8"/>
    <p:sldId id="267" r:id="rId9"/>
    <p:sldId id="274" r:id="rId10"/>
    <p:sldId id="273" r:id="rId11"/>
    <p:sldId id="263" r:id="rId12"/>
    <p:sldId id="268" r:id="rId13"/>
    <p:sldId id="275" r:id="rId14"/>
    <p:sldId id="276" r:id="rId15"/>
    <p:sldId id="264" r:id="rId16"/>
    <p:sldId id="265" r:id="rId17"/>
    <p:sldId id="277" r:id="rId18"/>
    <p:sldId id="278" r:id="rId19"/>
    <p:sldId id="266" r:id="rId20"/>
    <p:sldId id="261" r:id="rId21"/>
    <p:sldId id="328" r:id="rId22"/>
    <p:sldId id="329" r:id="rId23"/>
    <p:sldId id="260" r:id="rId24"/>
    <p:sldId id="281" r:id="rId25"/>
    <p:sldId id="280" r:id="rId26"/>
    <p:sldId id="299" r:id="rId27"/>
    <p:sldId id="300" r:id="rId28"/>
    <p:sldId id="315" r:id="rId29"/>
    <p:sldId id="279" r:id="rId30"/>
    <p:sldId id="316" r:id="rId31"/>
    <p:sldId id="330" r:id="rId32"/>
    <p:sldId id="283" r:id="rId33"/>
    <p:sldId id="317" r:id="rId34"/>
    <p:sldId id="284" r:id="rId35"/>
    <p:sldId id="282" r:id="rId36"/>
    <p:sldId id="285" r:id="rId37"/>
    <p:sldId id="286" r:id="rId38"/>
    <p:sldId id="287" r:id="rId39"/>
    <p:sldId id="292" r:id="rId40"/>
    <p:sldId id="293" r:id="rId41"/>
    <p:sldId id="288" r:id="rId42"/>
    <p:sldId id="290" r:id="rId43"/>
    <p:sldId id="319" r:id="rId44"/>
    <p:sldId id="318" r:id="rId45"/>
    <p:sldId id="294" r:id="rId46"/>
    <p:sldId id="295" r:id="rId47"/>
    <p:sldId id="296" r:id="rId48"/>
    <p:sldId id="310" r:id="rId49"/>
    <p:sldId id="325" r:id="rId50"/>
    <p:sldId id="326" r:id="rId51"/>
    <p:sldId id="302" r:id="rId52"/>
    <p:sldId id="304" r:id="rId53"/>
    <p:sldId id="305" r:id="rId54"/>
    <p:sldId id="259" r:id="rId55"/>
    <p:sldId id="312" r:id="rId56"/>
    <p:sldId id="311" r:id="rId57"/>
    <p:sldId id="321" r:id="rId58"/>
    <p:sldId id="327" r:id="rId59"/>
    <p:sldId id="323" r:id="rId60"/>
    <p:sldId id="322" r:id="rId61"/>
    <p:sldId id="307" r:id="rId62"/>
    <p:sldId id="306" r:id="rId63"/>
    <p:sldId id="313" r:id="rId64"/>
    <p:sldId id="324" r:id="rId6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0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088E-74A2-42EA-A0FC-CEE465640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E398-63FC-44F4-A653-094F97AE9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C27EC-BFC5-4588-9A76-34E08335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A1200-8F25-4F54-9325-A866CFD5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964A-6EEF-4AF1-B1FB-8ABFAE8B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870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8DF9-D95B-448B-BE96-3EB955DD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20A41-7B11-407F-B07D-BF49F8119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4BC24-CC4B-43A5-A099-87AEAF5C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8354E-C377-4040-929C-1D8AEF38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D2B1-08E4-4517-B1D7-8652F871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320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7B7BA-8737-4F8E-ACF4-A7BD717F1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A504A-AC18-47B5-9890-314CD087A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6D625-8869-45BE-9C46-23DC9DA6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EEDFE-485B-4883-9790-ADA7AB03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519C4-AEA6-486A-9454-6F0FD3F0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368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140E-D3EF-41F4-9C75-07B9FD44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7CF63-4BCC-438C-A72B-ECDE6444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17540-1BA9-4987-995E-E9C81C04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42768-B48C-4905-AB2E-2E2132D4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E7438-120D-4479-A13E-579B01A5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86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95EA-DC08-4ACE-BAA7-00E17AD4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A92CA-88B3-457E-92A5-6915BA2A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804F3-F850-473D-9678-5C5580C3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7BAA4-D1FE-42FA-834A-B70BC348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D1BB-00F4-4CF1-A654-63E84530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072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832E-A80F-4D9C-8B55-A0F9093A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2D7CD-E61E-45DD-BCC7-8E86EB2B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2B73D-5B02-4AF2-A17A-8827010B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8601F-D363-4E15-B90B-DE8F5124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01/03/2020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A45D6-43A8-4FCC-A4A7-7F9291AB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533BD-772A-4EB5-B041-45C2194D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66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4055-84E4-40E8-BDD3-665B9538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C162E-6060-4FF9-9587-A0D9BB59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F574D-B8EA-4C4E-B8B2-7ACD8AEFC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9B686-0164-4E21-83EF-B391321F6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1F602-A688-49E4-B482-1057849C5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CDBAA-3D83-4FF1-AE25-893259C3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01/03/2020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A244F-5022-4FB0-BDA0-5A0D809B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CA1A5-4D81-4315-B9C0-AE2FA2CF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208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1F3D-2CF5-42BE-82BD-C395ECAC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AF630-C0DB-45F8-B0C8-59808D48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01/03/2020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82681-B6B2-45D6-89A6-833C1618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170C6-1A9B-46E4-8F24-CD6B9E13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039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92ABD-9959-4F19-A8AE-80EAAC8A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01/03/2020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5110F-E29A-4C53-B704-8B3E3110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41254-83FE-41E0-8AEB-B5B55753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767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EE82-061E-4F61-8B28-63CF4E7D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FBBE-8AE6-401E-B08C-09EBA7C4E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7F802-68FA-4A4F-A28D-4813886A5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4C84A-EB03-4B48-81D8-BDCA8010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01/03/2020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BF882-09F2-4884-98ED-42A64A24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D19AA-D04E-4798-AD48-2221BD44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199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368F-642E-472E-B807-23F08EA3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0F057-2C8E-4540-A055-F73A87FDC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D1FC0-731F-456E-BE2D-49017C36C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EAFA8-6ED3-4EBD-8AC7-BEE43922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01/03/2020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6C510-6140-4957-8342-AB81FDE9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03475-12E1-41AA-9F82-25C65C5C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897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064DB-7A0C-4CCC-A5F3-BDE76587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31C37-B1A5-4517-A077-BC4AB178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3A6B1-B137-4EA3-AB28-8F19F2102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470B-6070-4300-9D51-CE22D2FAE4A7}" type="datetimeFigureOut">
              <a:rPr lang="LID4096" smtClean="0"/>
              <a:t>01/03/2020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B7E0-C669-4D66-B9DD-0E5996D6C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584D-DD74-43C5-9606-696C9FD2F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083382-4C4F-4EEA-9613-1962044E473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313" y="78391"/>
            <a:ext cx="2959396" cy="10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BA8C85-4E65-457A-ADEE-51445D656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521" y="808628"/>
            <a:ext cx="3393743" cy="5090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5D118-E859-4F4C-9CB4-A39936F13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4955" y="3791258"/>
            <a:ext cx="6075527" cy="2387600"/>
          </a:xfrm>
        </p:spPr>
        <p:txBody>
          <a:bodyPr/>
          <a:lstStyle/>
          <a:p>
            <a:pPr algn="l"/>
            <a:r>
              <a:rPr lang="en-US" b="1" dirty="0" err="1"/>
              <a:t>Servicemesh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 err="1"/>
              <a:t>Istio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137277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563808" y="2801697"/>
            <a:ext cx="380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/>
              <a:t>://.../v1/</a:t>
            </a:r>
            <a:r>
              <a:rPr lang="en-US" dirty="0" err="1"/>
              <a:t>bill?month</a:t>
            </a:r>
            <a:r>
              <a:rPr lang="en-US" dirty="0"/>
              <a:t>=2019-11</a:t>
            </a:r>
            <a:br>
              <a:rPr lang="en-US" dirty="0"/>
            </a:br>
            <a:r>
              <a:rPr lang="en-US" dirty="0"/>
              <a:t>	&amp;receiverUsername=max</a:t>
            </a:r>
            <a:endParaRPr lang="LID4096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251222" y="2832474"/>
            <a:ext cx="312586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3200" dirty="0"/>
              <a:t>1.</a:t>
            </a:r>
            <a:endParaRPr lang="LID4096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3055039" y="1583412"/>
            <a:ext cx="3755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http://b/v1/bills?month=2019-11</a:t>
            </a:r>
            <a:br>
              <a:rPr lang="en-US" dirty="0"/>
            </a:br>
            <a:r>
              <a:rPr lang="en-US" dirty="0"/>
              <a:t>	&amp;</a:t>
            </a:r>
            <a:r>
              <a:rPr lang="en-US" dirty="0" err="1"/>
              <a:t>receiverUsername</a:t>
            </a:r>
            <a:r>
              <a:rPr lang="en-US" dirty="0"/>
              <a:t>=max</a:t>
            </a:r>
          </a:p>
          <a:p>
            <a:r>
              <a:rPr lang="en-US" b="1" dirty="0"/>
              <a:t>Response:</a:t>
            </a:r>
            <a:r>
              <a:rPr lang="en-US" dirty="0"/>
              <a:t> </a:t>
            </a:r>
            <a:r>
              <a:rPr lang="en-US" dirty="0" err="1"/>
              <a:t>Rechnungskopfdaten</a:t>
            </a:r>
            <a:endParaRPr lang="LID4096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742453" y="1614189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2.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410755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563808" y="2801697"/>
            <a:ext cx="380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/>
              <a:t>://.../v1/</a:t>
            </a:r>
            <a:r>
              <a:rPr lang="en-US" dirty="0" err="1"/>
              <a:t>bill?month</a:t>
            </a:r>
            <a:r>
              <a:rPr lang="en-US" dirty="0"/>
              <a:t>=2019-11</a:t>
            </a:r>
            <a:br>
              <a:rPr lang="en-US" dirty="0"/>
            </a:br>
            <a:r>
              <a:rPr lang="en-US" dirty="0"/>
              <a:t>	&amp;receiverUsername=max</a:t>
            </a:r>
            <a:endParaRPr lang="LID4096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251222" y="2832474"/>
            <a:ext cx="312586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3200" dirty="0"/>
              <a:t>1.</a:t>
            </a:r>
            <a:endParaRPr lang="LID4096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3055039" y="1583412"/>
            <a:ext cx="3755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http://b/v1/bills?month=2019-11</a:t>
            </a:r>
            <a:br>
              <a:rPr lang="en-US" dirty="0"/>
            </a:br>
            <a:r>
              <a:rPr lang="en-US" dirty="0"/>
              <a:t>	&amp;</a:t>
            </a:r>
            <a:r>
              <a:rPr lang="en-US" dirty="0" err="1"/>
              <a:t>receiverUsername</a:t>
            </a:r>
            <a:r>
              <a:rPr lang="en-US" dirty="0"/>
              <a:t>=max</a:t>
            </a:r>
          </a:p>
          <a:p>
            <a:r>
              <a:rPr lang="en-US" b="1" dirty="0"/>
              <a:t>Response:</a:t>
            </a:r>
            <a:r>
              <a:rPr lang="en-US" dirty="0"/>
              <a:t> </a:t>
            </a:r>
            <a:r>
              <a:rPr lang="en-US" dirty="0" err="1"/>
              <a:t>Rechnungskopfdaten</a:t>
            </a:r>
            <a:endParaRPr lang="LID4096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742453" y="1614189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2.</a:t>
            </a:r>
            <a:endParaRPr lang="LID4096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5A86C-2042-4F37-901F-5379D4224E23}"/>
              </a:ext>
            </a:extLst>
          </p:cNvPr>
          <p:cNvSpPr txBox="1"/>
          <p:nvPr/>
        </p:nvSpPr>
        <p:spPr>
          <a:xfrm>
            <a:off x="5735521" y="2852656"/>
            <a:ext cx="386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http://b/v1/bills/123456/positions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9F18B-90F4-47DC-8EEF-D4605C8710DF}"/>
              </a:ext>
            </a:extLst>
          </p:cNvPr>
          <p:cNvSpPr txBox="1"/>
          <p:nvPr/>
        </p:nvSpPr>
        <p:spPr>
          <a:xfrm>
            <a:off x="5422935" y="2878980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3.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72208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563808" y="2801697"/>
            <a:ext cx="380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/>
              <a:t>://.../v1/</a:t>
            </a:r>
            <a:r>
              <a:rPr lang="en-US" dirty="0" err="1"/>
              <a:t>bill?month</a:t>
            </a:r>
            <a:r>
              <a:rPr lang="en-US" dirty="0"/>
              <a:t>=2019-11</a:t>
            </a:r>
            <a:br>
              <a:rPr lang="en-US" dirty="0"/>
            </a:br>
            <a:r>
              <a:rPr lang="en-US" dirty="0"/>
              <a:t>	&amp;receiverUsername=max</a:t>
            </a:r>
            <a:endParaRPr lang="LID4096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251222" y="2832474"/>
            <a:ext cx="312586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3200" dirty="0"/>
              <a:t>1.</a:t>
            </a:r>
            <a:endParaRPr lang="LID4096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3055039" y="1583412"/>
            <a:ext cx="3755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http://b/v1/bills?month=2019-11</a:t>
            </a:r>
            <a:br>
              <a:rPr lang="en-US" dirty="0"/>
            </a:br>
            <a:r>
              <a:rPr lang="en-US" dirty="0"/>
              <a:t>	&amp;</a:t>
            </a:r>
            <a:r>
              <a:rPr lang="en-US" dirty="0" err="1"/>
              <a:t>receiverUsername</a:t>
            </a:r>
            <a:r>
              <a:rPr lang="en-US" dirty="0"/>
              <a:t>=max</a:t>
            </a:r>
          </a:p>
          <a:p>
            <a:r>
              <a:rPr lang="en-US" b="1" dirty="0"/>
              <a:t>Response:</a:t>
            </a:r>
            <a:r>
              <a:rPr lang="en-US" dirty="0"/>
              <a:t> </a:t>
            </a:r>
            <a:r>
              <a:rPr lang="en-US" dirty="0" err="1"/>
              <a:t>Rechnungskopfdaten</a:t>
            </a:r>
            <a:endParaRPr lang="LID4096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742453" y="1614189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2.</a:t>
            </a:r>
            <a:endParaRPr lang="LID4096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5A86C-2042-4F37-901F-5379D4224E23}"/>
              </a:ext>
            </a:extLst>
          </p:cNvPr>
          <p:cNvSpPr txBox="1"/>
          <p:nvPr/>
        </p:nvSpPr>
        <p:spPr>
          <a:xfrm>
            <a:off x="5735521" y="2852656"/>
            <a:ext cx="3866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http://b/v1/bills/123456/positions</a:t>
            </a:r>
          </a:p>
          <a:p>
            <a:r>
              <a:rPr lang="en-US" b="1" dirty="0"/>
              <a:t>Response:</a:t>
            </a:r>
            <a:r>
              <a:rPr lang="en-US" dirty="0"/>
              <a:t> </a:t>
            </a:r>
            <a:r>
              <a:rPr lang="en-US" dirty="0" err="1"/>
              <a:t>Rechnungspositionen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9F18B-90F4-47DC-8EEF-D4605C8710DF}"/>
              </a:ext>
            </a:extLst>
          </p:cNvPr>
          <p:cNvSpPr txBox="1"/>
          <p:nvPr/>
        </p:nvSpPr>
        <p:spPr>
          <a:xfrm>
            <a:off x="5422935" y="2878980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3.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90064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563808" y="2801697"/>
            <a:ext cx="380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/>
              <a:t>://.../v1/</a:t>
            </a:r>
            <a:r>
              <a:rPr lang="en-US" dirty="0" err="1"/>
              <a:t>bill?month</a:t>
            </a:r>
            <a:r>
              <a:rPr lang="en-US" dirty="0"/>
              <a:t>=2019-11</a:t>
            </a:r>
            <a:br>
              <a:rPr lang="en-US" dirty="0"/>
            </a:br>
            <a:r>
              <a:rPr lang="en-US" dirty="0"/>
              <a:t>	&amp;receiverUsername=max</a:t>
            </a:r>
            <a:endParaRPr lang="LID4096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251222" y="2832474"/>
            <a:ext cx="312586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3200" dirty="0"/>
              <a:t>1.</a:t>
            </a:r>
            <a:endParaRPr lang="LID4096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3055039" y="1583412"/>
            <a:ext cx="3755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http://b/v1/bills?month=2019-11</a:t>
            </a:r>
            <a:br>
              <a:rPr lang="en-US" dirty="0"/>
            </a:br>
            <a:r>
              <a:rPr lang="en-US" dirty="0"/>
              <a:t>	&amp;</a:t>
            </a:r>
            <a:r>
              <a:rPr lang="en-US" dirty="0" err="1"/>
              <a:t>receiverUsername</a:t>
            </a:r>
            <a:r>
              <a:rPr lang="en-US" dirty="0"/>
              <a:t>=max</a:t>
            </a:r>
          </a:p>
          <a:p>
            <a:r>
              <a:rPr lang="en-US" b="1" dirty="0"/>
              <a:t>Response:</a:t>
            </a:r>
            <a:r>
              <a:rPr lang="en-US" dirty="0"/>
              <a:t> </a:t>
            </a:r>
            <a:r>
              <a:rPr lang="en-US" dirty="0" err="1"/>
              <a:t>Rechnungskopfdaten</a:t>
            </a:r>
            <a:endParaRPr lang="LID4096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742453" y="1614189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2.</a:t>
            </a:r>
            <a:endParaRPr lang="LID4096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5A86C-2042-4F37-901F-5379D4224E23}"/>
              </a:ext>
            </a:extLst>
          </p:cNvPr>
          <p:cNvSpPr txBox="1"/>
          <p:nvPr/>
        </p:nvSpPr>
        <p:spPr>
          <a:xfrm>
            <a:off x="5735521" y="2852656"/>
            <a:ext cx="3866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http://b/v1/bills/123456/positions</a:t>
            </a:r>
          </a:p>
          <a:p>
            <a:r>
              <a:rPr lang="en-US" b="1" dirty="0"/>
              <a:t>Response:</a:t>
            </a:r>
            <a:r>
              <a:rPr lang="en-US" dirty="0"/>
              <a:t> </a:t>
            </a:r>
            <a:r>
              <a:rPr lang="en-US" dirty="0" err="1"/>
              <a:t>Rechnungspositionen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9F18B-90F4-47DC-8EEF-D4605C8710DF}"/>
              </a:ext>
            </a:extLst>
          </p:cNvPr>
          <p:cNvSpPr txBox="1"/>
          <p:nvPr/>
        </p:nvSpPr>
        <p:spPr>
          <a:xfrm>
            <a:off x="5422935" y="2878980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3.</a:t>
            </a:r>
            <a:endParaRPr lang="LID4096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A3DDBE-E073-459F-84F0-58FB6CF65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228" y="3567902"/>
            <a:ext cx="4236509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"Vertrag Nr. 987654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Monat November 2019"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"amount"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"ustFactor"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19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…</a:t>
            </a:r>
            <a:b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LID4096" altLang="LID4096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59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563808" y="2801697"/>
            <a:ext cx="380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/>
              <a:t>://.../v1/</a:t>
            </a:r>
            <a:r>
              <a:rPr lang="en-US" dirty="0" err="1"/>
              <a:t>bill?month</a:t>
            </a:r>
            <a:r>
              <a:rPr lang="en-US" dirty="0"/>
              <a:t>=2019-11</a:t>
            </a:r>
            <a:br>
              <a:rPr lang="en-US" dirty="0"/>
            </a:br>
            <a:r>
              <a:rPr lang="en-US" dirty="0"/>
              <a:t>	&amp;receiverUsername=max</a:t>
            </a:r>
            <a:endParaRPr lang="LID4096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251222" y="2832474"/>
            <a:ext cx="312586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3200" dirty="0"/>
              <a:t>1.</a:t>
            </a:r>
            <a:endParaRPr lang="LID4096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3055039" y="1583412"/>
            <a:ext cx="3755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http://b/v1/bills?month=2019-11</a:t>
            </a:r>
            <a:br>
              <a:rPr lang="en-US" dirty="0"/>
            </a:br>
            <a:r>
              <a:rPr lang="en-US" dirty="0"/>
              <a:t>	&amp;</a:t>
            </a:r>
            <a:r>
              <a:rPr lang="en-US" dirty="0" err="1"/>
              <a:t>receiverUsername</a:t>
            </a:r>
            <a:r>
              <a:rPr lang="en-US" dirty="0"/>
              <a:t>=max</a:t>
            </a:r>
          </a:p>
          <a:p>
            <a:r>
              <a:rPr lang="en-US" b="1" dirty="0"/>
              <a:t>Response:</a:t>
            </a:r>
            <a:r>
              <a:rPr lang="en-US" dirty="0"/>
              <a:t> </a:t>
            </a:r>
            <a:r>
              <a:rPr lang="en-US" dirty="0" err="1"/>
              <a:t>Rechnungskopfdaten</a:t>
            </a:r>
            <a:endParaRPr lang="LID4096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742453" y="1614189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2.</a:t>
            </a:r>
            <a:endParaRPr lang="LID4096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5A86C-2042-4F37-901F-5379D4224E23}"/>
              </a:ext>
            </a:extLst>
          </p:cNvPr>
          <p:cNvSpPr txBox="1"/>
          <p:nvPr/>
        </p:nvSpPr>
        <p:spPr>
          <a:xfrm>
            <a:off x="5735521" y="2852656"/>
            <a:ext cx="3866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http://b/v1/bills/123456/positions</a:t>
            </a:r>
          </a:p>
          <a:p>
            <a:r>
              <a:rPr lang="en-US" b="1" dirty="0"/>
              <a:t>Response:</a:t>
            </a:r>
            <a:r>
              <a:rPr lang="en-US" dirty="0"/>
              <a:t> </a:t>
            </a:r>
            <a:r>
              <a:rPr lang="en-US" dirty="0" err="1"/>
              <a:t>Rechnungspositionen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9F18B-90F4-47DC-8EEF-D4605C8710DF}"/>
              </a:ext>
            </a:extLst>
          </p:cNvPr>
          <p:cNvSpPr txBox="1"/>
          <p:nvPr/>
        </p:nvSpPr>
        <p:spPr>
          <a:xfrm>
            <a:off x="5422935" y="2878980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3.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41561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563808" y="2801697"/>
            <a:ext cx="380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/>
              <a:t>://.../v1/</a:t>
            </a:r>
            <a:r>
              <a:rPr lang="en-US" dirty="0" err="1"/>
              <a:t>bill?month</a:t>
            </a:r>
            <a:r>
              <a:rPr lang="en-US" dirty="0"/>
              <a:t>=2019-11</a:t>
            </a:r>
            <a:br>
              <a:rPr lang="en-US" dirty="0"/>
            </a:br>
            <a:r>
              <a:rPr lang="en-US" dirty="0"/>
              <a:t>	&amp;receiverUsername=max</a:t>
            </a:r>
            <a:endParaRPr lang="LID4096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251222" y="2832474"/>
            <a:ext cx="312586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3200" dirty="0"/>
              <a:t>1.</a:t>
            </a:r>
            <a:endParaRPr lang="LID4096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3055039" y="1583412"/>
            <a:ext cx="3755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http://b/v1/bills?month=2019-11</a:t>
            </a:r>
            <a:br>
              <a:rPr lang="en-US" dirty="0"/>
            </a:br>
            <a:r>
              <a:rPr lang="en-US" dirty="0"/>
              <a:t>	&amp;</a:t>
            </a:r>
            <a:r>
              <a:rPr lang="en-US" dirty="0" err="1"/>
              <a:t>receiverUsername</a:t>
            </a:r>
            <a:r>
              <a:rPr lang="en-US" dirty="0"/>
              <a:t>=max</a:t>
            </a:r>
          </a:p>
          <a:p>
            <a:r>
              <a:rPr lang="en-US" b="1" dirty="0"/>
              <a:t>Response:</a:t>
            </a:r>
            <a:r>
              <a:rPr lang="en-US" dirty="0"/>
              <a:t> </a:t>
            </a:r>
            <a:r>
              <a:rPr lang="en-US" dirty="0" err="1"/>
              <a:t>Rechnungskopfdaten</a:t>
            </a:r>
            <a:endParaRPr lang="LID4096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742453" y="1614189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2.</a:t>
            </a:r>
            <a:endParaRPr lang="LID4096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5A86C-2042-4F37-901F-5379D4224E23}"/>
              </a:ext>
            </a:extLst>
          </p:cNvPr>
          <p:cNvSpPr txBox="1"/>
          <p:nvPr/>
        </p:nvSpPr>
        <p:spPr>
          <a:xfrm>
            <a:off x="5735521" y="2852656"/>
            <a:ext cx="3866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http://b/v1/bills/123456/positions</a:t>
            </a:r>
            <a:br>
              <a:rPr lang="en-US" dirty="0"/>
            </a:br>
            <a:r>
              <a:rPr lang="en-US" b="1" dirty="0"/>
              <a:t>Response:</a:t>
            </a:r>
            <a:r>
              <a:rPr lang="en-US" dirty="0"/>
              <a:t> </a:t>
            </a:r>
            <a:r>
              <a:rPr lang="en-US" dirty="0" err="1"/>
              <a:t>Rechnungspositionen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9F18B-90F4-47DC-8EEF-D4605C8710DF}"/>
              </a:ext>
            </a:extLst>
          </p:cNvPr>
          <p:cNvSpPr txBox="1"/>
          <p:nvPr/>
        </p:nvSpPr>
        <p:spPr>
          <a:xfrm>
            <a:off x="5422935" y="2878980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3.</a:t>
            </a:r>
            <a:endParaRPr lang="LID4096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9B69D6-7E02-4FA8-B2A1-0421743DFB82}"/>
              </a:ext>
            </a:extLst>
          </p:cNvPr>
          <p:cNvSpPr txBox="1"/>
          <p:nvPr/>
        </p:nvSpPr>
        <p:spPr>
          <a:xfrm>
            <a:off x="3968810" y="4792190"/>
            <a:ext cx="2349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http://c/v1/pdf</a:t>
            </a:r>
            <a:br>
              <a:rPr lang="en-US" dirty="0"/>
            </a:br>
            <a:r>
              <a:rPr lang="en-US" b="1" dirty="0"/>
              <a:t>Body:</a:t>
            </a:r>
            <a:r>
              <a:rPr lang="en-US" dirty="0"/>
              <a:t> </a:t>
            </a:r>
            <a:r>
              <a:rPr lang="en-US" dirty="0" err="1"/>
              <a:t>Rechnungsdaten</a:t>
            </a:r>
            <a:br>
              <a:rPr lang="en-US" dirty="0"/>
            </a:b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7378D-7CD8-4C73-BFBA-26A14D157DBA}"/>
              </a:ext>
            </a:extLst>
          </p:cNvPr>
          <p:cNvSpPr txBox="1"/>
          <p:nvPr/>
        </p:nvSpPr>
        <p:spPr>
          <a:xfrm>
            <a:off x="3656224" y="4818514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4.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85329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2A2A-3818-4CD2-8FA8-9E9B715B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C: </a:t>
            </a:r>
            <a:r>
              <a:rPr lang="en-US" dirty="0" err="1"/>
              <a:t>Beispiel</a:t>
            </a:r>
            <a:r>
              <a:rPr lang="en-US" dirty="0"/>
              <a:t>-Request</a:t>
            </a:r>
            <a:endParaRPr lang="LID4096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F4954E-F719-48A6-AAF9-504786CAC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485" y="1776445"/>
            <a:ext cx="854272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"filenameBase"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"abc"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"23. Dezember 2019"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"billNo"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"12345"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"positions"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"Vertrag 123456 Monat April"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"amountNetto"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"50,00"</a:t>
            </a:r>
            <a:b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],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"amountNetto"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"50,00"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"amountUst"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"9,50"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"amountBrutto"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"59,50"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"receiver"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"Max Mustermann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Eine Straße 2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12345 Musterstadt"</a:t>
            </a:r>
            <a:b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LID4096" altLang="LID4096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65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563808" y="2801697"/>
            <a:ext cx="380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/>
              <a:t>://.../v1/</a:t>
            </a:r>
            <a:r>
              <a:rPr lang="en-US" dirty="0" err="1"/>
              <a:t>bill?month</a:t>
            </a:r>
            <a:r>
              <a:rPr lang="en-US" dirty="0"/>
              <a:t>=2019-11</a:t>
            </a:r>
            <a:br>
              <a:rPr lang="en-US" dirty="0"/>
            </a:br>
            <a:r>
              <a:rPr lang="en-US" dirty="0"/>
              <a:t>	&amp;receiverUsername=max</a:t>
            </a:r>
            <a:endParaRPr lang="LID4096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251222" y="2832474"/>
            <a:ext cx="312586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3200" dirty="0"/>
              <a:t>1.</a:t>
            </a:r>
            <a:endParaRPr lang="LID4096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3055039" y="1583412"/>
            <a:ext cx="3755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http://b/v1/bills?month=2019-11</a:t>
            </a:r>
            <a:br>
              <a:rPr lang="en-US" dirty="0"/>
            </a:br>
            <a:r>
              <a:rPr lang="en-US" dirty="0"/>
              <a:t>	&amp;</a:t>
            </a:r>
            <a:r>
              <a:rPr lang="en-US" dirty="0" err="1"/>
              <a:t>receiverUsername</a:t>
            </a:r>
            <a:r>
              <a:rPr lang="en-US" dirty="0"/>
              <a:t>=max</a:t>
            </a:r>
          </a:p>
          <a:p>
            <a:r>
              <a:rPr lang="en-US" b="1" dirty="0"/>
              <a:t>Response:</a:t>
            </a:r>
            <a:r>
              <a:rPr lang="en-US" dirty="0"/>
              <a:t> </a:t>
            </a:r>
            <a:r>
              <a:rPr lang="en-US" dirty="0" err="1"/>
              <a:t>Rechnungskopfdaten</a:t>
            </a:r>
            <a:endParaRPr lang="LID4096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742453" y="1614189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2.</a:t>
            </a:r>
            <a:endParaRPr lang="LID4096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5A86C-2042-4F37-901F-5379D4224E23}"/>
              </a:ext>
            </a:extLst>
          </p:cNvPr>
          <p:cNvSpPr txBox="1"/>
          <p:nvPr/>
        </p:nvSpPr>
        <p:spPr>
          <a:xfrm>
            <a:off x="5735521" y="2852656"/>
            <a:ext cx="3866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http://b/v1/bills/123456/positions</a:t>
            </a:r>
            <a:br>
              <a:rPr lang="en-US" dirty="0"/>
            </a:br>
            <a:r>
              <a:rPr lang="en-US" b="1" dirty="0"/>
              <a:t>Response:</a:t>
            </a:r>
            <a:r>
              <a:rPr lang="en-US" dirty="0"/>
              <a:t> </a:t>
            </a:r>
            <a:r>
              <a:rPr lang="en-US" dirty="0" err="1"/>
              <a:t>Rechnungspositionen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9F18B-90F4-47DC-8EEF-D4605C8710DF}"/>
              </a:ext>
            </a:extLst>
          </p:cNvPr>
          <p:cNvSpPr txBox="1"/>
          <p:nvPr/>
        </p:nvSpPr>
        <p:spPr>
          <a:xfrm>
            <a:off x="5422935" y="2878980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3.</a:t>
            </a:r>
            <a:endParaRPr lang="LID4096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9B69D6-7E02-4FA8-B2A1-0421743DFB82}"/>
              </a:ext>
            </a:extLst>
          </p:cNvPr>
          <p:cNvSpPr txBox="1"/>
          <p:nvPr/>
        </p:nvSpPr>
        <p:spPr>
          <a:xfrm>
            <a:off x="3968810" y="4792190"/>
            <a:ext cx="2349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http://c/v1/pdf</a:t>
            </a:r>
            <a:br>
              <a:rPr lang="en-US" dirty="0"/>
            </a:br>
            <a:r>
              <a:rPr lang="en-US" b="1" dirty="0"/>
              <a:t>Body:</a:t>
            </a:r>
            <a:r>
              <a:rPr lang="en-US" dirty="0"/>
              <a:t> </a:t>
            </a:r>
            <a:r>
              <a:rPr lang="en-US" dirty="0" err="1"/>
              <a:t>Rechnungsdaten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7378D-7CD8-4C73-BFBA-26A14D157DBA}"/>
              </a:ext>
            </a:extLst>
          </p:cNvPr>
          <p:cNvSpPr txBox="1"/>
          <p:nvPr/>
        </p:nvSpPr>
        <p:spPr>
          <a:xfrm>
            <a:off x="3656224" y="4818514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4.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645501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563808" y="2801697"/>
            <a:ext cx="380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/>
              <a:t>://.../v1/</a:t>
            </a:r>
            <a:r>
              <a:rPr lang="en-US" dirty="0" err="1"/>
              <a:t>bill?month</a:t>
            </a:r>
            <a:r>
              <a:rPr lang="en-US" dirty="0"/>
              <a:t>=2019-11</a:t>
            </a:r>
            <a:br>
              <a:rPr lang="en-US" dirty="0"/>
            </a:br>
            <a:r>
              <a:rPr lang="en-US" dirty="0"/>
              <a:t>	&amp;receiverUsername=max</a:t>
            </a:r>
            <a:endParaRPr lang="LID4096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251222" y="2832474"/>
            <a:ext cx="312586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3200" dirty="0"/>
              <a:t>1.</a:t>
            </a:r>
            <a:endParaRPr lang="LID4096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3055039" y="1583412"/>
            <a:ext cx="3755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http://b/v1/bills?month=2019-11</a:t>
            </a:r>
            <a:br>
              <a:rPr lang="en-US" dirty="0"/>
            </a:br>
            <a:r>
              <a:rPr lang="en-US" dirty="0"/>
              <a:t>	&amp;</a:t>
            </a:r>
            <a:r>
              <a:rPr lang="en-US" dirty="0" err="1"/>
              <a:t>receiverUsername</a:t>
            </a:r>
            <a:r>
              <a:rPr lang="en-US" dirty="0"/>
              <a:t>=max</a:t>
            </a:r>
          </a:p>
          <a:p>
            <a:r>
              <a:rPr lang="en-US" b="1" dirty="0"/>
              <a:t>Response:</a:t>
            </a:r>
            <a:r>
              <a:rPr lang="en-US" dirty="0"/>
              <a:t> </a:t>
            </a:r>
            <a:r>
              <a:rPr lang="en-US" dirty="0" err="1"/>
              <a:t>Rechnungskopfdaten</a:t>
            </a:r>
            <a:endParaRPr lang="LID4096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742453" y="1614189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2.</a:t>
            </a:r>
            <a:endParaRPr lang="LID4096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5A86C-2042-4F37-901F-5379D4224E23}"/>
              </a:ext>
            </a:extLst>
          </p:cNvPr>
          <p:cNvSpPr txBox="1"/>
          <p:nvPr/>
        </p:nvSpPr>
        <p:spPr>
          <a:xfrm>
            <a:off x="5735521" y="2852656"/>
            <a:ext cx="3866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http://b/v1/bills/123456/positions</a:t>
            </a:r>
            <a:br>
              <a:rPr lang="en-US" dirty="0"/>
            </a:br>
            <a:r>
              <a:rPr lang="en-US" b="1" dirty="0"/>
              <a:t>Response:</a:t>
            </a:r>
            <a:r>
              <a:rPr lang="en-US" dirty="0"/>
              <a:t> </a:t>
            </a:r>
            <a:r>
              <a:rPr lang="en-US" dirty="0" err="1"/>
              <a:t>Rechnungspositionen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9F18B-90F4-47DC-8EEF-D4605C8710DF}"/>
              </a:ext>
            </a:extLst>
          </p:cNvPr>
          <p:cNvSpPr txBox="1"/>
          <p:nvPr/>
        </p:nvSpPr>
        <p:spPr>
          <a:xfrm>
            <a:off x="5422935" y="2878980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3.</a:t>
            </a:r>
            <a:endParaRPr lang="LID4096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9B69D6-7E02-4FA8-B2A1-0421743DFB82}"/>
              </a:ext>
            </a:extLst>
          </p:cNvPr>
          <p:cNvSpPr txBox="1"/>
          <p:nvPr/>
        </p:nvSpPr>
        <p:spPr>
          <a:xfrm>
            <a:off x="3968810" y="4792190"/>
            <a:ext cx="2349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http://c/v1/pdf</a:t>
            </a:r>
            <a:br>
              <a:rPr lang="en-US" dirty="0"/>
            </a:br>
            <a:r>
              <a:rPr lang="en-US" b="1" dirty="0"/>
              <a:t>Body:</a:t>
            </a:r>
            <a:r>
              <a:rPr lang="en-US" dirty="0"/>
              <a:t> </a:t>
            </a:r>
            <a:r>
              <a:rPr lang="en-US" dirty="0" err="1"/>
              <a:t>Rechnungsdaten</a:t>
            </a:r>
            <a:br>
              <a:rPr lang="en-US" dirty="0"/>
            </a:br>
            <a:r>
              <a:rPr lang="en-US" b="1" dirty="0"/>
              <a:t>Response:</a:t>
            </a:r>
            <a:r>
              <a:rPr lang="en-US" dirty="0"/>
              <a:t> PDF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7378D-7CD8-4C73-BFBA-26A14D157DBA}"/>
              </a:ext>
            </a:extLst>
          </p:cNvPr>
          <p:cNvSpPr txBox="1"/>
          <p:nvPr/>
        </p:nvSpPr>
        <p:spPr>
          <a:xfrm>
            <a:off x="3656224" y="4818514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4.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768361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563808" y="2801697"/>
            <a:ext cx="3805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/>
              <a:t>://.../v1/</a:t>
            </a:r>
            <a:r>
              <a:rPr lang="en-US" dirty="0" err="1"/>
              <a:t>bill?month</a:t>
            </a:r>
            <a:r>
              <a:rPr lang="en-US" dirty="0"/>
              <a:t>=2019-11</a:t>
            </a:r>
            <a:br>
              <a:rPr lang="en-US" dirty="0"/>
            </a:br>
            <a:r>
              <a:rPr lang="en-US" dirty="0"/>
              <a:t>	&amp;receiverUsername=max</a:t>
            </a:r>
            <a:br>
              <a:rPr lang="en-US" dirty="0"/>
            </a:br>
            <a:r>
              <a:rPr lang="en-US" b="1" dirty="0"/>
              <a:t>Response:</a:t>
            </a:r>
            <a:r>
              <a:rPr lang="en-US" dirty="0"/>
              <a:t> PDF</a:t>
            </a:r>
            <a:endParaRPr lang="LID4096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251222" y="2832474"/>
            <a:ext cx="312586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3200" dirty="0"/>
              <a:t>1.</a:t>
            </a:r>
            <a:endParaRPr lang="LID4096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3055039" y="1583412"/>
            <a:ext cx="3755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http://b/v1/bills?month=2019-11</a:t>
            </a:r>
            <a:br>
              <a:rPr lang="en-US" dirty="0"/>
            </a:br>
            <a:r>
              <a:rPr lang="en-US" dirty="0"/>
              <a:t>	&amp;</a:t>
            </a:r>
            <a:r>
              <a:rPr lang="en-US" dirty="0" err="1"/>
              <a:t>receiverUsername</a:t>
            </a:r>
            <a:r>
              <a:rPr lang="en-US" dirty="0"/>
              <a:t>=max</a:t>
            </a:r>
          </a:p>
          <a:p>
            <a:r>
              <a:rPr lang="en-US" b="1" dirty="0"/>
              <a:t>Response:</a:t>
            </a:r>
            <a:r>
              <a:rPr lang="en-US" dirty="0"/>
              <a:t> </a:t>
            </a:r>
            <a:r>
              <a:rPr lang="en-US" dirty="0" err="1"/>
              <a:t>Rechnungskopfdaten</a:t>
            </a:r>
            <a:endParaRPr lang="LID4096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742453" y="1614189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2.</a:t>
            </a:r>
            <a:endParaRPr lang="LID4096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5A86C-2042-4F37-901F-5379D4224E23}"/>
              </a:ext>
            </a:extLst>
          </p:cNvPr>
          <p:cNvSpPr txBox="1"/>
          <p:nvPr/>
        </p:nvSpPr>
        <p:spPr>
          <a:xfrm>
            <a:off x="5735521" y="2852656"/>
            <a:ext cx="3866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http://b/v1/bills/123456/positions</a:t>
            </a:r>
            <a:br>
              <a:rPr lang="en-US" dirty="0"/>
            </a:br>
            <a:r>
              <a:rPr lang="en-US" b="1" dirty="0"/>
              <a:t>Response:</a:t>
            </a:r>
            <a:r>
              <a:rPr lang="en-US" dirty="0"/>
              <a:t> </a:t>
            </a:r>
            <a:r>
              <a:rPr lang="en-US" dirty="0" err="1"/>
              <a:t>Rechnungspositionen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9F18B-90F4-47DC-8EEF-D4605C8710DF}"/>
              </a:ext>
            </a:extLst>
          </p:cNvPr>
          <p:cNvSpPr txBox="1"/>
          <p:nvPr/>
        </p:nvSpPr>
        <p:spPr>
          <a:xfrm>
            <a:off x="5422935" y="2878980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3.</a:t>
            </a:r>
            <a:endParaRPr lang="LID4096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9B69D6-7E02-4FA8-B2A1-0421743DFB82}"/>
              </a:ext>
            </a:extLst>
          </p:cNvPr>
          <p:cNvSpPr txBox="1"/>
          <p:nvPr/>
        </p:nvSpPr>
        <p:spPr>
          <a:xfrm>
            <a:off x="3968810" y="4792190"/>
            <a:ext cx="2349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http://c/v1/pdf</a:t>
            </a:r>
            <a:br>
              <a:rPr lang="en-US" dirty="0"/>
            </a:br>
            <a:r>
              <a:rPr lang="en-US" b="1" dirty="0"/>
              <a:t>Body:</a:t>
            </a:r>
            <a:r>
              <a:rPr lang="en-US" dirty="0"/>
              <a:t> </a:t>
            </a:r>
            <a:r>
              <a:rPr lang="en-US" dirty="0" err="1"/>
              <a:t>Rechnungsdaten</a:t>
            </a:r>
            <a:br>
              <a:rPr lang="en-US" dirty="0"/>
            </a:br>
            <a:r>
              <a:rPr lang="en-US" b="1" dirty="0"/>
              <a:t>Response:</a:t>
            </a:r>
            <a:r>
              <a:rPr lang="en-US" dirty="0"/>
              <a:t> PDF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7378D-7CD8-4C73-BFBA-26A14D157DBA}"/>
              </a:ext>
            </a:extLst>
          </p:cNvPr>
          <p:cNvSpPr txBox="1"/>
          <p:nvPr/>
        </p:nvSpPr>
        <p:spPr>
          <a:xfrm>
            <a:off x="3656224" y="4818514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4.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02724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BA8C85-4E65-457A-ADEE-51445D656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521" y="808628"/>
            <a:ext cx="3393743" cy="5090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5D118-E859-4F4C-9CB4-A39936F13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4955" y="3791258"/>
            <a:ext cx="6075527" cy="2387600"/>
          </a:xfrm>
        </p:spPr>
        <p:txBody>
          <a:bodyPr/>
          <a:lstStyle/>
          <a:p>
            <a:pPr algn="l"/>
            <a:r>
              <a:rPr lang="en-US" b="1" dirty="0" err="1"/>
              <a:t>Servicemesh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 err="1"/>
              <a:t>Istio</a:t>
            </a:r>
            <a:endParaRPr lang="LID4096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E9210-9EA7-4958-B2AC-C4244875E8E9}"/>
              </a:ext>
            </a:extLst>
          </p:cNvPr>
          <p:cNvSpPr txBox="1"/>
          <p:nvPr/>
        </p:nvSpPr>
        <p:spPr>
          <a:xfrm rot="1490262">
            <a:off x="6854129" y="1912580"/>
            <a:ext cx="50368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Es </a:t>
            </a:r>
            <a:r>
              <a:rPr lang="en-US" sz="7200" b="1" dirty="0" err="1">
                <a:solidFill>
                  <a:srgbClr val="C00000"/>
                </a:solidFill>
              </a:rPr>
              <a:t>wird</a:t>
            </a:r>
            <a:endParaRPr lang="en-US" sz="7200" b="1" dirty="0">
              <a:solidFill>
                <a:srgbClr val="C00000"/>
              </a:solidFill>
            </a:endParaRPr>
          </a:p>
          <a:p>
            <a:r>
              <a:rPr lang="en-US" sz="7200" b="1" dirty="0">
                <a:solidFill>
                  <a:srgbClr val="C00000"/>
                </a:solidFill>
              </a:rPr>
              <a:t>	</a:t>
            </a:r>
            <a:r>
              <a:rPr lang="en-US" sz="7200" b="1" dirty="0" err="1">
                <a:solidFill>
                  <a:srgbClr val="C00000"/>
                </a:solidFill>
              </a:rPr>
              <a:t>technisch</a:t>
            </a:r>
            <a:r>
              <a:rPr lang="en-US" sz="7200" b="1" dirty="0">
                <a:solidFill>
                  <a:srgbClr val="C00000"/>
                </a:solidFill>
              </a:rPr>
              <a:t>!</a:t>
            </a:r>
            <a:endParaRPr lang="en-US" sz="7200" b="1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2821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23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B24306-A085-4560-9592-39A8101F1FB2}"/>
              </a:ext>
            </a:extLst>
          </p:cNvPr>
          <p:cNvSpPr txBox="1"/>
          <p:nvPr/>
        </p:nvSpPr>
        <p:spPr>
          <a:xfrm>
            <a:off x="3406231" y="321434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:8080</a:t>
            </a:r>
            <a:endParaRPr lang="LID4096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769B6C-79E4-4E85-83AD-43411037E313}"/>
              </a:ext>
            </a:extLst>
          </p:cNvPr>
          <p:cNvSpPr txBox="1"/>
          <p:nvPr/>
        </p:nvSpPr>
        <p:spPr>
          <a:xfrm>
            <a:off x="6006266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:8081</a:t>
            </a:r>
            <a:endParaRPr lang="LID4096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2974C-41C0-4723-884D-C6D58BE79713}"/>
              </a:ext>
            </a:extLst>
          </p:cNvPr>
          <p:cNvSpPr txBox="1"/>
          <p:nvPr/>
        </p:nvSpPr>
        <p:spPr>
          <a:xfrm>
            <a:off x="5995497" y="52720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:8082</a:t>
            </a:r>
            <a:endParaRPr lang="LID4096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D00FA-431B-4EE4-8EFC-74B8FCE4CD8B}"/>
              </a:ext>
            </a:extLst>
          </p:cNvPr>
          <p:cNvSpPr txBox="1"/>
          <p:nvPr/>
        </p:nvSpPr>
        <p:spPr>
          <a:xfrm>
            <a:off x="8581571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:5432</a:t>
            </a:r>
            <a:endParaRPr lang="LID4096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0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558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200EF4-71BE-424F-97AD-043FDD540D56}"/>
              </a:ext>
            </a:extLst>
          </p:cNvPr>
          <p:cNvCxnSpPr/>
          <p:nvPr/>
        </p:nvCxnSpPr>
        <p:spPr>
          <a:xfrm>
            <a:off x="10368794" y="1457516"/>
            <a:ext cx="0" cy="1449472"/>
          </a:xfrm>
          <a:prstGeom prst="line">
            <a:avLst/>
          </a:prstGeom>
          <a:ln w="476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348913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PersistentVolumeClaim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PersistentVolume</a:t>
            </a: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4FB8737-DD76-4EC9-A856-CDC3AC132656}"/>
              </a:ext>
            </a:extLst>
          </p:cNvPr>
          <p:cNvCxnSpPr>
            <a:cxnSpLocks/>
          </p:cNvCxnSpPr>
          <p:nvPr/>
        </p:nvCxnSpPr>
        <p:spPr>
          <a:xfrm>
            <a:off x="9628565" y="6037943"/>
            <a:ext cx="0" cy="301674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A89D537-E0F6-40B8-9C43-1D3A41E9FCF1}"/>
              </a:ext>
            </a:extLst>
          </p:cNvPr>
          <p:cNvSpPr/>
          <p:nvPr/>
        </p:nvSpPr>
        <p:spPr>
          <a:xfrm>
            <a:off x="9453384" y="6276155"/>
            <a:ext cx="352790" cy="618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PV</a:t>
            </a:r>
            <a:endParaRPr lang="LID4096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44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200EF4-71BE-424F-97AD-043FDD540D56}"/>
              </a:ext>
            </a:extLst>
          </p:cNvPr>
          <p:cNvCxnSpPr/>
          <p:nvPr/>
        </p:nvCxnSpPr>
        <p:spPr>
          <a:xfrm>
            <a:off x="10368794" y="1457516"/>
            <a:ext cx="0" cy="1449472"/>
          </a:xfrm>
          <a:prstGeom prst="line">
            <a:avLst/>
          </a:prstGeom>
          <a:ln w="476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3588AFC-524C-49C5-B07A-AEEA8EC67AE5}"/>
              </a:ext>
            </a:extLst>
          </p:cNvPr>
          <p:cNvSpPr/>
          <p:nvPr/>
        </p:nvSpPr>
        <p:spPr>
          <a:xfrm>
            <a:off x="10366563" y="1690687"/>
            <a:ext cx="352790" cy="932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PV</a:t>
            </a:r>
            <a:endParaRPr lang="LID4096" sz="28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348913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PersistentVolumeClaim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PersistentVolume</a:t>
            </a: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4FB8737-DD76-4EC9-A856-CDC3AC132656}"/>
              </a:ext>
            </a:extLst>
          </p:cNvPr>
          <p:cNvCxnSpPr>
            <a:cxnSpLocks/>
          </p:cNvCxnSpPr>
          <p:nvPr/>
        </p:nvCxnSpPr>
        <p:spPr>
          <a:xfrm>
            <a:off x="9628565" y="6037943"/>
            <a:ext cx="0" cy="301674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A89D537-E0F6-40B8-9C43-1D3A41E9FCF1}"/>
              </a:ext>
            </a:extLst>
          </p:cNvPr>
          <p:cNvSpPr/>
          <p:nvPr/>
        </p:nvSpPr>
        <p:spPr>
          <a:xfrm>
            <a:off x="9453384" y="6276155"/>
            <a:ext cx="352790" cy="618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PV</a:t>
            </a:r>
            <a:endParaRPr lang="LID4096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200EF4-71BE-424F-97AD-043FDD540D56}"/>
              </a:ext>
            </a:extLst>
          </p:cNvPr>
          <p:cNvCxnSpPr/>
          <p:nvPr/>
        </p:nvCxnSpPr>
        <p:spPr>
          <a:xfrm>
            <a:off x="10368794" y="1457516"/>
            <a:ext cx="0" cy="1449472"/>
          </a:xfrm>
          <a:prstGeom prst="line">
            <a:avLst/>
          </a:prstGeom>
          <a:ln w="476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3588AFC-524C-49C5-B07A-AEEA8EC67AE5}"/>
              </a:ext>
            </a:extLst>
          </p:cNvPr>
          <p:cNvSpPr/>
          <p:nvPr/>
        </p:nvSpPr>
        <p:spPr>
          <a:xfrm>
            <a:off x="10366563" y="1690687"/>
            <a:ext cx="352790" cy="932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PV</a:t>
            </a:r>
            <a:endParaRPr lang="LID4096" sz="28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348913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PersistentVolumeClaim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PersistentVolume</a:t>
            </a: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4FB8737-DD76-4EC9-A856-CDC3AC132656}"/>
              </a:ext>
            </a:extLst>
          </p:cNvPr>
          <p:cNvCxnSpPr>
            <a:cxnSpLocks/>
          </p:cNvCxnSpPr>
          <p:nvPr/>
        </p:nvCxnSpPr>
        <p:spPr>
          <a:xfrm>
            <a:off x="9628565" y="6037943"/>
            <a:ext cx="0" cy="301674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A89D537-E0F6-40B8-9C43-1D3A41E9FCF1}"/>
              </a:ext>
            </a:extLst>
          </p:cNvPr>
          <p:cNvSpPr/>
          <p:nvPr/>
        </p:nvSpPr>
        <p:spPr>
          <a:xfrm>
            <a:off x="9453384" y="6276155"/>
            <a:ext cx="352790" cy="618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PV</a:t>
            </a:r>
            <a:endParaRPr lang="LID4096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A92D5-B745-42CF-85D2-55F176B5EB80}"/>
              </a:ext>
            </a:extLst>
          </p:cNvPr>
          <p:cNvSpPr txBox="1"/>
          <p:nvPr/>
        </p:nvSpPr>
        <p:spPr>
          <a:xfrm>
            <a:off x="1905974" y="3373637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095604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726"/>
            <a:ext cx="10515600" cy="5233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Datenverkehr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zwischen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Microservices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verschl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ü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sselt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mTLS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” also TLS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Client und Server Authentication)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(Nur 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B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zugreifen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ü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rfen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ACLs “Access Control Lists”)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Geht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es B gut?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Wieviel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Datenverkehr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in B?)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Traffic Management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(C hat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neue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Erst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nur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Entwicklerrequests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V2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leiten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basiert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IP-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Adresse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3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basiert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HTTP-Header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Benutzerkennung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Entwicklers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dann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10%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Requests auf V2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leiten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dann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100%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V1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abschalten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V2 redundant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betrieben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63404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726"/>
            <a:ext cx="10515600" cy="5233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Datenverkehr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zwischen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Microservices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verschl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ü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sselt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mTLS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” also TLS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Client und Server Authentication)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(Nur 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B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zugreifen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ü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rfen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ACLs “Access Control Lists”)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Geht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es B gut?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Wieviel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Datenverkehr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in B?)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Traffic Management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(C hat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neue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Erst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nur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Entwicklerrequests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V2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leiten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basiert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IP-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Adresse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3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basiert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HTTP-Header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Benutzerkennung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Entwicklers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dann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10%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Requests auf V2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leiten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dann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100%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V1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abschalten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V2 redundant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betrieben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23D79-7A6B-4009-9098-0408DEC4FB43}"/>
              </a:ext>
            </a:extLst>
          </p:cNvPr>
          <p:cNvSpPr txBox="1"/>
          <p:nvPr/>
        </p:nvSpPr>
        <p:spPr>
          <a:xfrm>
            <a:off x="0" y="1438985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278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288960" cy="2265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1A92D5-B745-42CF-85D2-55F176B5EB80}"/>
              </a:ext>
            </a:extLst>
          </p:cNvPr>
          <p:cNvSpPr txBox="1"/>
          <p:nvPr/>
        </p:nvSpPr>
        <p:spPr>
          <a:xfrm>
            <a:off x="1905974" y="3373637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091119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6574295" y="448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348913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726"/>
            <a:ext cx="10515600" cy="5233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Datenverkehr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zwischen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Microservices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verschl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ü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sselt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mTLS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” also TLS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Client und Server Authentication)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(Nur 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B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zugreifen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ü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rfen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ACLs “Access Control Lists”)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Geht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es B gut?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Wieviel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Datenverkehr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in B?)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Traffic Management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(C hat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neue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Erst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nur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Entwicklerrequests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V2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leiten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basiert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IP-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Adresse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3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basiert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HTTP-Header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Benutzerkennung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Entwicklers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dann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10%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Requests auf V2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leiten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dann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100%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V1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abschalten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V2 redundant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betrieben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43749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6574295" y="448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Gateway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348913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856580-43A9-4072-8A9B-6BD67EDE4962}"/>
              </a:ext>
            </a:extLst>
          </p:cNvPr>
          <p:cNvSpPr txBox="1"/>
          <p:nvPr/>
        </p:nvSpPr>
        <p:spPr>
          <a:xfrm>
            <a:off x="1767385" y="4175530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Gateway</a:t>
            </a:r>
            <a:b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VirtualService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73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726"/>
            <a:ext cx="10515600" cy="5233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Datenverkehr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zwischen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Microservices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verschl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ü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sselt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mTLS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” also TLS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Client und Server Authentication)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(Nur 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B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zugreifen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ü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rfen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ACLs “Access Control Lists”)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Geht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es B gut?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Wieviel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Datenverkehr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in B?)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Traffic Management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(C hat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neue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Erst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nur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Entwicklerrequests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V2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leiten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basiert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IP-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Adresse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3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basiert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HTTP-Header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Benutzerkennung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Entwicklers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dann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10%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Requests auf V2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leiten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dann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100%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V1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abschalten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V2 redundant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betrieben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23D79-7A6B-4009-9098-0408DEC4FB43}"/>
              </a:ext>
            </a:extLst>
          </p:cNvPr>
          <p:cNvSpPr txBox="1"/>
          <p:nvPr/>
        </p:nvSpPr>
        <p:spPr>
          <a:xfrm>
            <a:off x="0" y="1438985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70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6574295" y="448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</a:t>
            </a:r>
            <a:r>
              <a:rPr lang="en-US" dirty="0" err="1"/>
              <a:t>mTLS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348913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A5D539F-B79A-4D09-A678-FB0CE7112770}"/>
              </a:ext>
            </a:extLst>
          </p:cNvPr>
          <p:cNvSpPr/>
          <p:nvPr/>
        </p:nvSpPr>
        <p:spPr>
          <a:xfrm>
            <a:off x="362857" y="2307771"/>
            <a:ext cx="4515632" cy="3306732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50910D-D42B-41E0-A6BD-46AF1F1B0D57}"/>
              </a:ext>
            </a:extLst>
          </p:cNvPr>
          <p:cNvSpPr/>
          <p:nvPr/>
        </p:nvSpPr>
        <p:spPr>
          <a:xfrm>
            <a:off x="7163293" y="1068316"/>
            <a:ext cx="4942271" cy="534613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08E811-31DF-4E3C-8C70-F85D4112651B}"/>
              </a:ext>
            </a:extLst>
          </p:cNvPr>
          <p:cNvSpPr/>
          <p:nvPr/>
        </p:nvSpPr>
        <p:spPr>
          <a:xfrm>
            <a:off x="4878489" y="4406266"/>
            <a:ext cx="2284804" cy="229305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4518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6574295" y="448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</a:t>
            </a:r>
            <a:r>
              <a:rPr lang="en-US" dirty="0" err="1"/>
              <a:t>mTLS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348913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A5D539F-B79A-4D09-A678-FB0CE7112770}"/>
              </a:ext>
            </a:extLst>
          </p:cNvPr>
          <p:cNvSpPr/>
          <p:nvPr/>
        </p:nvSpPr>
        <p:spPr>
          <a:xfrm>
            <a:off x="362857" y="2307771"/>
            <a:ext cx="4515632" cy="3306732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50910D-D42B-41E0-A6BD-46AF1F1B0D57}"/>
              </a:ext>
            </a:extLst>
          </p:cNvPr>
          <p:cNvSpPr/>
          <p:nvPr/>
        </p:nvSpPr>
        <p:spPr>
          <a:xfrm>
            <a:off x="7163293" y="1068316"/>
            <a:ext cx="4942271" cy="534613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08E811-31DF-4E3C-8C70-F85D4112651B}"/>
              </a:ext>
            </a:extLst>
          </p:cNvPr>
          <p:cNvSpPr/>
          <p:nvPr/>
        </p:nvSpPr>
        <p:spPr>
          <a:xfrm>
            <a:off x="4878489" y="4406266"/>
            <a:ext cx="2284804" cy="229305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F84256-BE58-481B-800D-D284381FB89D}"/>
              </a:ext>
            </a:extLst>
          </p:cNvPr>
          <p:cNvSpPr txBox="1"/>
          <p:nvPr/>
        </p:nvSpPr>
        <p:spPr>
          <a:xfrm>
            <a:off x="969969" y="57597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27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6574295" y="448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</a:t>
            </a:r>
            <a:r>
              <a:rPr lang="en-US" dirty="0" err="1"/>
              <a:t>mTLS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348913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A5D539F-B79A-4D09-A678-FB0CE7112770}"/>
              </a:ext>
            </a:extLst>
          </p:cNvPr>
          <p:cNvSpPr/>
          <p:nvPr/>
        </p:nvSpPr>
        <p:spPr>
          <a:xfrm>
            <a:off x="362857" y="2307771"/>
            <a:ext cx="4515632" cy="3306732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50910D-D42B-41E0-A6BD-46AF1F1B0D57}"/>
              </a:ext>
            </a:extLst>
          </p:cNvPr>
          <p:cNvSpPr/>
          <p:nvPr/>
        </p:nvSpPr>
        <p:spPr>
          <a:xfrm>
            <a:off x="7163293" y="1068316"/>
            <a:ext cx="4942271" cy="534613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08E811-31DF-4E3C-8C70-F85D4112651B}"/>
              </a:ext>
            </a:extLst>
          </p:cNvPr>
          <p:cNvSpPr/>
          <p:nvPr/>
        </p:nvSpPr>
        <p:spPr>
          <a:xfrm>
            <a:off x="4878489" y="4406266"/>
            <a:ext cx="2284804" cy="229305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6B9E7C98-D73A-447E-AABA-5E846A3EF534}"/>
              </a:ext>
            </a:extLst>
          </p:cNvPr>
          <p:cNvSpPr/>
          <p:nvPr/>
        </p:nvSpPr>
        <p:spPr>
          <a:xfrm>
            <a:off x="6813349" y="2971078"/>
            <a:ext cx="2461279" cy="1280259"/>
          </a:xfrm>
          <a:prstGeom prst="wedgeEllipseCallout">
            <a:avLst>
              <a:gd name="adj1" fmla="val -55493"/>
              <a:gd name="adj2" fmla="val -9104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Verschl</a:t>
            </a:r>
            <a:r>
              <a:rPr lang="de-DE" dirty="0">
                <a:solidFill>
                  <a:schemeClr val="tx1"/>
                </a:solidFill>
              </a:rPr>
              <a:t>ü</a:t>
            </a:r>
            <a:r>
              <a:rPr lang="en-US" dirty="0" err="1">
                <a:solidFill>
                  <a:schemeClr val="tx1"/>
                </a:solidFill>
              </a:rPr>
              <a:t>sselung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erfordert</a:t>
            </a:r>
            <a:r>
              <a:rPr lang="en-US" dirty="0">
                <a:solidFill>
                  <a:schemeClr val="tx1"/>
                </a:solidFill>
              </a:rPr>
              <a:t>!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271E2D-939C-40AC-B947-478BEF9C2807}"/>
              </a:ext>
            </a:extLst>
          </p:cNvPr>
          <p:cNvSpPr txBox="1"/>
          <p:nvPr/>
        </p:nvSpPr>
        <p:spPr>
          <a:xfrm>
            <a:off x="969969" y="57597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44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6574295" y="448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</a:t>
            </a:r>
            <a:r>
              <a:rPr lang="en-US" dirty="0" err="1"/>
              <a:t>mTLS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348913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A5D539F-B79A-4D09-A678-FB0CE7112770}"/>
              </a:ext>
            </a:extLst>
          </p:cNvPr>
          <p:cNvSpPr/>
          <p:nvPr/>
        </p:nvSpPr>
        <p:spPr>
          <a:xfrm>
            <a:off x="362857" y="2307771"/>
            <a:ext cx="4515632" cy="3306732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50910D-D42B-41E0-A6BD-46AF1F1B0D57}"/>
              </a:ext>
            </a:extLst>
          </p:cNvPr>
          <p:cNvSpPr/>
          <p:nvPr/>
        </p:nvSpPr>
        <p:spPr>
          <a:xfrm>
            <a:off x="7163293" y="1068316"/>
            <a:ext cx="4942271" cy="534613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08E811-31DF-4E3C-8C70-F85D4112651B}"/>
              </a:ext>
            </a:extLst>
          </p:cNvPr>
          <p:cNvSpPr/>
          <p:nvPr/>
        </p:nvSpPr>
        <p:spPr>
          <a:xfrm>
            <a:off x="4878489" y="4406266"/>
            <a:ext cx="2284804" cy="229305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6B9E7C98-D73A-447E-AABA-5E846A3EF534}"/>
              </a:ext>
            </a:extLst>
          </p:cNvPr>
          <p:cNvSpPr/>
          <p:nvPr/>
        </p:nvSpPr>
        <p:spPr>
          <a:xfrm>
            <a:off x="6813349" y="2971078"/>
            <a:ext cx="2461279" cy="1280259"/>
          </a:xfrm>
          <a:prstGeom prst="wedgeEllipseCallout">
            <a:avLst>
              <a:gd name="adj1" fmla="val -55493"/>
              <a:gd name="adj2" fmla="val -9104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Verschl</a:t>
            </a:r>
            <a:r>
              <a:rPr lang="de-DE" dirty="0">
                <a:solidFill>
                  <a:schemeClr val="tx1"/>
                </a:solidFill>
              </a:rPr>
              <a:t>ü</a:t>
            </a:r>
            <a:r>
              <a:rPr lang="en-US" dirty="0" err="1">
                <a:solidFill>
                  <a:schemeClr val="tx1"/>
                </a:solidFill>
              </a:rPr>
              <a:t>sselung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erfordert</a:t>
            </a:r>
            <a:r>
              <a:rPr lang="en-US" dirty="0">
                <a:solidFill>
                  <a:schemeClr val="tx1"/>
                </a:solidFill>
              </a:rPr>
              <a:t>!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7" name="Speech Bubble: Oval 56">
            <a:extLst>
              <a:ext uri="{FF2B5EF4-FFF2-40B4-BE49-F238E27FC236}">
                <a16:creationId xmlns:a16="http://schemas.microsoft.com/office/drawing/2014/main" id="{94EB680B-64E6-4C82-8C12-4F0E7D11231C}"/>
              </a:ext>
            </a:extLst>
          </p:cNvPr>
          <p:cNvSpPr/>
          <p:nvPr/>
        </p:nvSpPr>
        <p:spPr>
          <a:xfrm>
            <a:off x="3620896" y="4634999"/>
            <a:ext cx="2461279" cy="1280259"/>
          </a:xfrm>
          <a:prstGeom prst="wedgeEllipseCallout">
            <a:avLst>
              <a:gd name="adj1" fmla="val 16869"/>
              <a:gd name="adj2" fmla="val -103305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???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5BFBBA-642A-46A5-BC54-62F486EF0C98}"/>
              </a:ext>
            </a:extLst>
          </p:cNvPr>
          <p:cNvSpPr txBox="1"/>
          <p:nvPr/>
        </p:nvSpPr>
        <p:spPr>
          <a:xfrm>
            <a:off x="969969" y="57597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596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6574295" y="448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</a:t>
            </a:r>
            <a:r>
              <a:rPr lang="en-US" dirty="0" err="1"/>
              <a:t>mTLS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348913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A5D539F-B79A-4D09-A678-FB0CE7112770}"/>
              </a:ext>
            </a:extLst>
          </p:cNvPr>
          <p:cNvSpPr/>
          <p:nvPr/>
        </p:nvSpPr>
        <p:spPr>
          <a:xfrm>
            <a:off x="362857" y="2307771"/>
            <a:ext cx="4515632" cy="3306732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50910D-D42B-41E0-A6BD-46AF1F1B0D57}"/>
              </a:ext>
            </a:extLst>
          </p:cNvPr>
          <p:cNvSpPr/>
          <p:nvPr/>
        </p:nvSpPr>
        <p:spPr>
          <a:xfrm>
            <a:off x="7163293" y="1068316"/>
            <a:ext cx="4942271" cy="534613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08E811-31DF-4E3C-8C70-F85D4112651B}"/>
              </a:ext>
            </a:extLst>
          </p:cNvPr>
          <p:cNvSpPr/>
          <p:nvPr/>
        </p:nvSpPr>
        <p:spPr>
          <a:xfrm>
            <a:off x="4878489" y="4406266"/>
            <a:ext cx="2284804" cy="229305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Speech Bubble: Oval 56">
            <a:extLst>
              <a:ext uri="{FF2B5EF4-FFF2-40B4-BE49-F238E27FC236}">
                <a16:creationId xmlns:a16="http://schemas.microsoft.com/office/drawing/2014/main" id="{94EB680B-64E6-4C82-8C12-4F0E7D11231C}"/>
              </a:ext>
            </a:extLst>
          </p:cNvPr>
          <p:cNvSpPr/>
          <p:nvPr/>
        </p:nvSpPr>
        <p:spPr>
          <a:xfrm>
            <a:off x="3620896" y="4634999"/>
            <a:ext cx="2461279" cy="1280259"/>
          </a:xfrm>
          <a:prstGeom prst="wedgeEllipseCallout">
            <a:avLst>
              <a:gd name="adj1" fmla="val 16869"/>
              <a:gd name="adj2" fmla="val -103305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Ich will </a:t>
            </a:r>
            <a:r>
              <a:rPr lang="en-US" dirty="0" err="1">
                <a:solidFill>
                  <a:schemeClr val="tx1"/>
                </a:solidFill>
              </a:rPr>
              <a:t>verschl</a:t>
            </a:r>
            <a:r>
              <a:rPr lang="de-DE" dirty="0">
                <a:solidFill>
                  <a:schemeClr val="tx1"/>
                </a:solidFill>
              </a:rPr>
              <a:t>ü</a:t>
            </a:r>
            <a:r>
              <a:rPr lang="en-US" dirty="0" err="1">
                <a:solidFill>
                  <a:schemeClr val="tx1"/>
                </a:solidFill>
              </a:rPr>
              <a:t>sseln</a:t>
            </a:r>
            <a:r>
              <a:rPr lang="en-US" dirty="0">
                <a:solidFill>
                  <a:schemeClr val="tx1"/>
                </a:solidFill>
              </a:rPr>
              <a:t>!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6B9E7C98-D73A-447E-AABA-5E846A3EF534}"/>
              </a:ext>
            </a:extLst>
          </p:cNvPr>
          <p:cNvSpPr/>
          <p:nvPr/>
        </p:nvSpPr>
        <p:spPr>
          <a:xfrm>
            <a:off x="6813349" y="2971078"/>
            <a:ext cx="2461279" cy="1280259"/>
          </a:xfrm>
          <a:prstGeom prst="wedgeEllipseCallout">
            <a:avLst>
              <a:gd name="adj1" fmla="val -55493"/>
              <a:gd name="adj2" fmla="val -9104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Verschl</a:t>
            </a:r>
            <a:r>
              <a:rPr lang="de-DE" dirty="0">
                <a:solidFill>
                  <a:schemeClr val="tx1"/>
                </a:solidFill>
              </a:rPr>
              <a:t>ü</a:t>
            </a:r>
            <a:r>
              <a:rPr lang="en-US" dirty="0" err="1">
                <a:solidFill>
                  <a:schemeClr val="tx1"/>
                </a:solidFill>
              </a:rPr>
              <a:t>sselung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erfordert</a:t>
            </a:r>
            <a:r>
              <a:rPr lang="en-US" dirty="0">
                <a:solidFill>
                  <a:schemeClr val="tx1"/>
                </a:solidFill>
              </a:rPr>
              <a:t>!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D510B2-ADEB-4B5D-AFC1-D7EE0001903C}"/>
              </a:ext>
            </a:extLst>
          </p:cNvPr>
          <p:cNvSpPr txBox="1"/>
          <p:nvPr/>
        </p:nvSpPr>
        <p:spPr>
          <a:xfrm>
            <a:off x="4231094" y="193888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DestinationRule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6CC86D-FD41-4DC0-B694-B9449CB993E7}"/>
              </a:ext>
            </a:extLst>
          </p:cNvPr>
          <p:cNvSpPr txBox="1"/>
          <p:nvPr/>
        </p:nvSpPr>
        <p:spPr>
          <a:xfrm>
            <a:off x="969969" y="57597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65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6574295" y="448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</a:t>
            </a:r>
            <a:r>
              <a:rPr lang="en-US" dirty="0" err="1"/>
              <a:t>mTLS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348913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A5D539F-B79A-4D09-A678-FB0CE7112770}"/>
              </a:ext>
            </a:extLst>
          </p:cNvPr>
          <p:cNvSpPr/>
          <p:nvPr/>
        </p:nvSpPr>
        <p:spPr>
          <a:xfrm>
            <a:off x="362857" y="2307771"/>
            <a:ext cx="4515632" cy="3306732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50910D-D42B-41E0-A6BD-46AF1F1B0D57}"/>
              </a:ext>
            </a:extLst>
          </p:cNvPr>
          <p:cNvSpPr/>
          <p:nvPr/>
        </p:nvSpPr>
        <p:spPr>
          <a:xfrm>
            <a:off x="7163293" y="1068316"/>
            <a:ext cx="4942271" cy="534613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08E811-31DF-4E3C-8C70-F85D4112651B}"/>
              </a:ext>
            </a:extLst>
          </p:cNvPr>
          <p:cNvSpPr/>
          <p:nvPr/>
        </p:nvSpPr>
        <p:spPr>
          <a:xfrm>
            <a:off x="4878489" y="4406266"/>
            <a:ext cx="2284804" cy="229305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Speech Bubble: Oval 56">
            <a:extLst>
              <a:ext uri="{FF2B5EF4-FFF2-40B4-BE49-F238E27FC236}">
                <a16:creationId xmlns:a16="http://schemas.microsoft.com/office/drawing/2014/main" id="{94EB680B-64E6-4C82-8C12-4F0E7D11231C}"/>
              </a:ext>
            </a:extLst>
          </p:cNvPr>
          <p:cNvSpPr/>
          <p:nvPr/>
        </p:nvSpPr>
        <p:spPr>
          <a:xfrm>
            <a:off x="3620896" y="4634999"/>
            <a:ext cx="2461279" cy="1280259"/>
          </a:xfrm>
          <a:prstGeom prst="wedgeEllipseCallout">
            <a:avLst>
              <a:gd name="adj1" fmla="val 16869"/>
              <a:gd name="adj2" fmla="val -103305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Ich will </a:t>
            </a:r>
            <a:r>
              <a:rPr lang="en-US" dirty="0" err="1">
                <a:solidFill>
                  <a:schemeClr val="tx1"/>
                </a:solidFill>
              </a:rPr>
              <a:t>verschl</a:t>
            </a:r>
            <a:r>
              <a:rPr lang="de-DE" dirty="0">
                <a:solidFill>
                  <a:schemeClr val="tx1"/>
                </a:solidFill>
              </a:rPr>
              <a:t>ü</a:t>
            </a:r>
            <a:r>
              <a:rPr lang="en-US" dirty="0" err="1">
                <a:solidFill>
                  <a:schemeClr val="tx1"/>
                </a:solidFill>
              </a:rPr>
              <a:t>sseln</a:t>
            </a:r>
            <a:r>
              <a:rPr lang="en-US" dirty="0">
                <a:solidFill>
                  <a:schemeClr val="tx1"/>
                </a:solidFill>
              </a:rPr>
              <a:t>!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970BA-EE7E-498B-A04B-0C4B255DAF0F}"/>
              </a:ext>
            </a:extLst>
          </p:cNvPr>
          <p:cNvSpPr/>
          <p:nvPr/>
        </p:nvSpPr>
        <p:spPr>
          <a:xfrm>
            <a:off x="6806271" y="5382038"/>
            <a:ext cx="2461279" cy="1280259"/>
          </a:xfrm>
          <a:prstGeom prst="wedgeEllipseCallout">
            <a:avLst>
              <a:gd name="adj1" fmla="val -53830"/>
              <a:gd name="adj2" fmla="val -269604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Alles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klar</a:t>
            </a:r>
            <a:r>
              <a:rPr lang="en-US" dirty="0">
                <a:solidFill>
                  <a:schemeClr val="tx1"/>
                </a:solidFill>
              </a:rPr>
              <a:t>!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6B9E7C98-D73A-447E-AABA-5E846A3EF534}"/>
              </a:ext>
            </a:extLst>
          </p:cNvPr>
          <p:cNvSpPr/>
          <p:nvPr/>
        </p:nvSpPr>
        <p:spPr>
          <a:xfrm>
            <a:off x="6813349" y="2971078"/>
            <a:ext cx="2461279" cy="1280259"/>
          </a:xfrm>
          <a:prstGeom prst="wedgeEllipseCallout">
            <a:avLst>
              <a:gd name="adj1" fmla="val -55493"/>
              <a:gd name="adj2" fmla="val -9104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Verschl</a:t>
            </a:r>
            <a:r>
              <a:rPr lang="de-DE" dirty="0">
                <a:solidFill>
                  <a:schemeClr val="tx1"/>
                </a:solidFill>
              </a:rPr>
              <a:t>ü</a:t>
            </a:r>
            <a:r>
              <a:rPr lang="en-US" dirty="0" err="1">
                <a:solidFill>
                  <a:schemeClr val="tx1"/>
                </a:solidFill>
              </a:rPr>
              <a:t>sselung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erfordert</a:t>
            </a:r>
            <a:r>
              <a:rPr lang="en-US" dirty="0">
                <a:solidFill>
                  <a:schemeClr val="tx1"/>
                </a:solidFill>
              </a:rPr>
              <a:t>!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ACBD5E-378B-49A8-8BCA-BFEB3B15E5E1}"/>
              </a:ext>
            </a:extLst>
          </p:cNvPr>
          <p:cNvSpPr txBox="1"/>
          <p:nvPr/>
        </p:nvSpPr>
        <p:spPr>
          <a:xfrm>
            <a:off x="3899080" y="22797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DestinationRule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54A3F7-3FB8-49D1-B447-D1C0F9330775}"/>
              </a:ext>
            </a:extLst>
          </p:cNvPr>
          <p:cNvSpPr txBox="1"/>
          <p:nvPr/>
        </p:nvSpPr>
        <p:spPr>
          <a:xfrm>
            <a:off x="969969" y="57597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6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6574295" y="448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</a:t>
            </a:r>
            <a:r>
              <a:rPr lang="en-US" dirty="0" err="1"/>
              <a:t>mTLS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348913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713B1A8-B52D-484B-891B-D98DD3C9986B}"/>
              </a:ext>
            </a:extLst>
          </p:cNvPr>
          <p:cNvSpPr txBox="1"/>
          <p:nvPr/>
        </p:nvSpPr>
        <p:spPr>
          <a:xfrm>
            <a:off x="1767385" y="4175530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Gateway</a:t>
            </a:r>
            <a:b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E62B06-B739-479F-BEDA-F8A638FC25E5}"/>
              </a:ext>
            </a:extLst>
          </p:cNvPr>
          <p:cNvSpPr txBox="1"/>
          <p:nvPr/>
        </p:nvSpPr>
        <p:spPr>
          <a:xfrm>
            <a:off x="5318313" y="22712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11B891-95B4-4D00-9674-E7C6CBC9AF88}"/>
              </a:ext>
            </a:extLst>
          </p:cNvPr>
          <p:cNvSpPr txBox="1"/>
          <p:nvPr/>
        </p:nvSpPr>
        <p:spPr>
          <a:xfrm>
            <a:off x="969969" y="57597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54EF2C-6FA1-4B57-B071-3DB180DDE38B}"/>
              </a:ext>
            </a:extLst>
          </p:cNvPr>
          <p:cNvSpPr txBox="1"/>
          <p:nvPr/>
        </p:nvSpPr>
        <p:spPr>
          <a:xfrm>
            <a:off x="2916793" y="329669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A2FC27-E9FA-4BAC-92AE-4D8223906C5F}"/>
              </a:ext>
            </a:extLst>
          </p:cNvPr>
          <p:cNvSpPr txBox="1"/>
          <p:nvPr/>
        </p:nvSpPr>
        <p:spPr>
          <a:xfrm>
            <a:off x="8077781" y="17965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C8B9A4-AB38-49A9-BE8F-185411AE9F53}"/>
              </a:ext>
            </a:extLst>
          </p:cNvPr>
          <p:cNvSpPr txBox="1"/>
          <p:nvPr/>
        </p:nvSpPr>
        <p:spPr>
          <a:xfrm>
            <a:off x="5318312" y="45646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59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726"/>
            <a:ext cx="10515600" cy="5233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zwischen</a:t>
            </a:r>
            <a:r>
              <a:rPr lang="en-US" dirty="0">
                <a:solidFill>
                  <a:schemeClr val="bg2"/>
                </a:solidFill>
              </a:rPr>
              <a:t> Microservices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verschl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sselt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werden</a:t>
            </a:r>
            <a:r>
              <a:rPr lang="en-US" dirty="0">
                <a:solidFill>
                  <a:schemeClr val="bg2"/>
                </a:solidFill>
              </a:rPr>
              <a:t>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dirty="0" err="1">
                <a:solidFill>
                  <a:schemeClr val="bg2"/>
                </a:solidFill>
              </a:rPr>
              <a:t>mTLS</a:t>
            </a:r>
            <a:r>
              <a:rPr lang="en-US" dirty="0">
                <a:solidFill>
                  <a:schemeClr val="bg2"/>
                </a:solidFill>
              </a:rPr>
              <a:t>” also TLS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Client und Server Authentication)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(Nur A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auf B </a:t>
            </a:r>
            <a:r>
              <a:rPr lang="en-US" dirty="0" err="1">
                <a:solidFill>
                  <a:schemeClr val="bg2"/>
                </a:solidFill>
              </a:rPr>
              <a:t>zugreifen</a:t>
            </a:r>
            <a:r>
              <a:rPr lang="en-US" dirty="0">
                <a:solidFill>
                  <a:schemeClr val="bg2"/>
                </a:solidFill>
              </a:rPr>
              <a:t> d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rfen</a:t>
            </a:r>
            <a:r>
              <a:rPr lang="en-US" dirty="0">
                <a:solidFill>
                  <a:schemeClr val="bg2"/>
                </a:solidFill>
              </a:rPr>
              <a:t>: ACLs “Access Control Lists”)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Monitoring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Geht</a:t>
            </a:r>
            <a:r>
              <a:rPr lang="en-US" dirty="0">
                <a:solidFill>
                  <a:schemeClr val="bg2"/>
                </a:solidFill>
              </a:rPr>
              <a:t> es B gut? </a:t>
            </a:r>
            <a:r>
              <a:rPr lang="en-US" dirty="0" err="1">
                <a:solidFill>
                  <a:schemeClr val="bg2"/>
                </a:solidFill>
              </a:rPr>
              <a:t>Wieviel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ging</a:t>
            </a:r>
            <a:r>
              <a:rPr lang="en-US" dirty="0">
                <a:solidFill>
                  <a:schemeClr val="bg2"/>
                </a:solidFill>
              </a:rPr>
              <a:t> in B?)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Traffic Management </a:t>
            </a:r>
            <a:r>
              <a:rPr lang="en-US" dirty="0">
                <a:solidFill>
                  <a:schemeClr val="bg2"/>
                </a:solidFill>
              </a:rPr>
              <a:t>(C hat </a:t>
            </a:r>
            <a:r>
              <a:rPr lang="en-US" dirty="0" err="1">
                <a:solidFill>
                  <a:schemeClr val="bg2"/>
                </a:solidFill>
              </a:rPr>
              <a:t>neue</a:t>
            </a:r>
            <a:r>
              <a:rPr lang="en-US" dirty="0">
                <a:solidFill>
                  <a:schemeClr val="bg2"/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Erst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Entwicklerrequests</a:t>
            </a:r>
            <a:r>
              <a:rPr lang="en-US" dirty="0">
                <a:solidFill>
                  <a:schemeClr val="bg2"/>
                </a:solidFill>
              </a:rPr>
              <a:t>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IP-</a:t>
            </a:r>
            <a:r>
              <a:rPr lang="en-US" dirty="0" err="1">
                <a:solidFill>
                  <a:schemeClr val="bg2"/>
                </a:solidFill>
              </a:rPr>
              <a:t>Adresse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HTTP-Header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Benutzerkennung</a:t>
            </a:r>
            <a:r>
              <a:rPr lang="en-US" dirty="0">
                <a:solidFill>
                  <a:schemeClr val="bg2"/>
                </a:solidFill>
              </a:rPr>
              <a:t> des </a:t>
            </a:r>
            <a:r>
              <a:rPr lang="en-US" dirty="0" err="1">
                <a:solidFill>
                  <a:schemeClr val="bg2"/>
                </a:solidFill>
              </a:rPr>
              <a:t>Entwicklers</a:t>
            </a:r>
            <a:endParaRPr lang="en-US" dirty="0">
              <a:solidFill>
                <a:schemeClr val="bg2"/>
              </a:solidFill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V1 </a:t>
            </a:r>
            <a:r>
              <a:rPr lang="en-US" dirty="0" err="1">
                <a:solidFill>
                  <a:schemeClr val="bg2"/>
                </a:solidFill>
              </a:rPr>
              <a:t>abschalten</a:t>
            </a:r>
            <a:r>
              <a:rPr lang="en-US" dirty="0">
                <a:solidFill>
                  <a:schemeClr val="bg2"/>
                </a:solidFill>
              </a:rPr>
              <a:t>, V2 redundant </a:t>
            </a:r>
            <a:r>
              <a:rPr lang="en-US" dirty="0" err="1">
                <a:solidFill>
                  <a:schemeClr val="bg2"/>
                </a:solidFill>
              </a:rPr>
              <a:t>betrieben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C0FDC-4AC8-4D51-A1FC-246941269FA6}"/>
              </a:ext>
            </a:extLst>
          </p:cNvPr>
          <p:cNvSpPr txBox="1"/>
          <p:nvPr/>
        </p:nvSpPr>
        <p:spPr>
          <a:xfrm>
            <a:off x="0" y="1438985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6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E937-D5F3-4ED6-B561-0C7CE767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EDC7-6375-49EF-AD84-EEC2A8FC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https://github.com/membrane/servicemesh-demo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4036027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726"/>
            <a:ext cx="10515600" cy="5233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zwischen</a:t>
            </a:r>
            <a:r>
              <a:rPr lang="en-US" dirty="0">
                <a:solidFill>
                  <a:schemeClr val="bg2"/>
                </a:solidFill>
              </a:rPr>
              <a:t> Microservices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verschl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sselt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werden</a:t>
            </a:r>
            <a:r>
              <a:rPr lang="en-US" dirty="0">
                <a:solidFill>
                  <a:schemeClr val="bg2"/>
                </a:solidFill>
              </a:rPr>
              <a:t>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dirty="0" err="1">
                <a:solidFill>
                  <a:schemeClr val="bg2"/>
                </a:solidFill>
              </a:rPr>
              <a:t>mTLS</a:t>
            </a:r>
            <a:r>
              <a:rPr lang="en-US" dirty="0">
                <a:solidFill>
                  <a:schemeClr val="bg2"/>
                </a:solidFill>
              </a:rPr>
              <a:t>” also TLS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Client und Server Authentication)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(Nur A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auf B </a:t>
            </a:r>
            <a:r>
              <a:rPr lang="en-US" dirty="0" err="1">
                <a:solidFill>
                  <a:schemeClr val="bg2"/>
                </a:solidFill>
              </a:rPr>
              <a:t>zugreifen</a:t>
            </a:r>
            <a:r>
              <a:rPr lang="en-US" dirty="0">
                <a:solidFill>
                  <a:schemeClr val="bg2"/>
                </a:solidFill>
              </a:rPr>
              <a:t> d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rfen</a:t>
            </a:r>
            <a:r>
              <a:rPr lang="en-US" dirty="0">
                <a:solidFill>
                  <a:schemeClr val="bg2"/>
                </a:solidFill>
              </a:rPr>
              <a:t>: ACLs “Access Control Lists”)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Monitoring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Geht</a:t>
            </a:r>
            <a:r>
              <a:rPr lang="en-US" dirty="0">
                <a:solidFill>
                  <a:schemeClr val="bg2"/>
                </a:solidFill>
              </a:rPr>
              <a:t> es B gut? </a:t>
            </a:r>
            <a:r>
              <a:rPr lang="en-US" dirty="0" err="1">
                <a:solidFill>
                  <a:schemeClr val="bg2"/>
                </a:solidFill>
              </a:rPr>
              <a:t>Wieviel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ging</a:t>
            </a:r>
            <a:r>
              <a:rPr lang="en-US" dirty="0">
                <a:solidFill>
                  <a:schemeClr val="bg2"/>
                </a:solidFill>
              </a:rPr>
              <a:t> in B?)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Traffic Management </a:t>
            </a:r>
            <a:r>
              <a:rPr lang="en-US" dirty="0">
                <a:solidFill>
                  <a:schemeClr val="bg2"/>
                </a:solidFill>
              </a:rPr>
              <a:t>(C hat </a:t>
            </a:r>
            <a:r>
              <a:rPr lang="en-US" dirty="0" err="1">
                <a:solidFill>
                  <a:schemeClr val="bg2"/>
                </a:solidFill>
              </a:rPr>
              <a:t>neue</a:t>
            </a:r>
            <a:r>
              <a:rPr lang="en-US" dirty="0">
                <a:solidFill>
                  <a:schemeClr val="bg2"/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Erst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Entwicklerrequests</a:t>
            </a:r>
            <a:r>
              <a:rPr lang="en-US" dirty="0">
                <a:solidFill>
                  <a:schemeClr val="bg2"/>
                </a:solidFill>
              </a:rPr>
              <a:t>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IP-</a:t>
            </a:r>
            <a:r>
              <a:rPr lang="en-US" dirty="0" err="1">
                <a:solidFill>
                  <a:schemeClr val="bg2"/>
                </a:solidFill>
              </a:rPr>
              <a:t>Adresse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HTTP-Header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Benutzerkennung</a:t>
            </a:r>
            <a:r>
              <a:rPr lang="en-US" dirty="0">
                <a:solidFill>
                  <a:schemeClr val="bg2"/>
                </a:solidFill>
              </a:rPr>
              <a:t> des </a:t>
            </a:r>
            <a:r>
              <a:rPr lang="en-US" dirty="0" err="1">
                <a:solidFill>
                  <a:schemeClr val="bg2"/>
                </a:solidFill>
              </a:rPr>
              <a:t>Entwicklers</a:t>
            </a:r>
            <a:endParaRPr lang="en-US" dirty="0">
              <a:solidFill>
                <a:schemeClr val="bg2"/>
              </a:solidFill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V1 </a:t>
            </a:r>
            <a:r>
              <a:rPr lang="en-US" dirty="0" err="1">
                <a:solidFill>
                  <a:schemeClr val="bg2"/>
                </a:solidFill>
              </a:rPr>
              <a:t>abschalten</a:t>
            </a:r>
            <a:r>
              <a:rPr lang="en-US" dirty="0">
                <a:solidFill>
                  <a:schemeClr val="bg2"/>
                </a:solidFill>
              </a:rPr>
              <a:t>, V2 redundant </a:t>
            </a:r>
            <a:r>
              <a:rPr lang="en-US" dirty="0" err="1">
                <a:solidFill>
                  <a:schemeClr val="bg2"/>
                </a:solidFill>
              </a:rPr>
              <a:t>betrieben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2F36A-1D88-4711-8CC1-0845037F0325}"/>
              </a:ext>
            </a:extLst>
          </p:cNvPr>
          <p:cNvSpPr txBox="1"/>
          <p:nvPr/>
        </p:nvSpPr>
        <p:spPr>
          <a:xfrm>
            <a:off x="0" y="2402006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63F0A-69CB-4DA8-826D-A94576A9FDA8}"/>
              </a:ext>
            </a:extLst>
          </p:cNvPr>
          <p:cNvSpPr txBox="1"/>
          <p:nvPr/>
        </p:nvSpPr>
        <p:spPr>
          <a:xfrm>
            <a:off x="0" y="1438985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759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6574295" y="448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ACL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348913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4982FF-38B9-40CE-9E0A-3BAD0D433A5E}"/>
              </a:ext>
            </a:extLst>
          </p:cNvPr>
          <p:cNvCxnSpPr/>
          <p:nvPr/>
        </p:nvCxnSpPr>
        <p:spPr>
          <a:xfrm>
            <a:off x="5099486" y="592975"/>
            <a:ext cx="1344304" cy="9073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79B9C1-3460-45A5-81A0-69DDFAE9921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77530" y="2649217"/>
            <a:ext cx="0" cy="20594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5E25DFF-6491-45D1-B118-33CB6BB88838}"/>
              </a:ext>
            </a:extLst>
          </p:cNvPr>
          <p:cNvSpPr txBox="1"/>
          <p:nvPr/>
        </p:nvSpPr>
        <p:spPr>
          <a:xfrm>
            <a:off x="5318313" y="22712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0CADBD-CC50-4BBA-A041-07CF7F24FA46}"/>
              </a:ext>
            </a:extLst>
          </p:cNvPr>
          <p:cNvSpPr txBox="1"/>
          <p:nvPr/>
        </p:nvSpPr>
        <p:spPr>
          <a:xfrm>
            <a:off x="969969" y="57597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99B4B9-554E-475E-AE9B-77B10A9620D9}"/>
              </a:ext>
            </a:extLst>
          </p:cNvPr>
          <p:cNvSpPr/>
          <p:nvPr/>
        </p:nvSpPr>
        <p:spPr>
          <a:xfrm>
            <a:off x="2610256" y="1799112"/>
            <a:ext cx="3843311" cy="1268835"/>
          </a:xfrm>
          <a:custGeom>
            <a:avLst/>
            <a:gdLst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8638 h 1268638"/>
              <a:gd name="connsiteX1" fmla="*/ 3763498 w 3763498"/>
              <a:gd name="connsiteY1" fmla="*/ 1782 h 1268638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8638 h 1268638"/>
              <a:gd name="connsiteX1" fmla="*/ 3763498 w 3763498"/>
              <a:gd name="connsiteY1" fmla="*/ 1782 h 1268638"/>
              <a:gd name="connsiteX0" fmla="*/ 0 w 3763498"/>
              <a:gd name="connsiteY0" fmla="*/ 1268835 h 1268835"/>
              <a:gd name="connsiteX1" fmla="*/ 3763498 w 3763498"/>
              <a:gd name="connsiteY1" fmla="*/ 1979 h 126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63498" h="1268835">
                <a:moveTo>
                  <a:pt x="0" y="1268835"/>
                </a:moveTo>
                <a:cubicBezTo>
                  <a:pt x="523290" y="702500"/>
                  <a:pt x="1068360" y="-43450"/>
                  <a:pt x="3763498" y="1979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4677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6574295" y="448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ACL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348913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4982FF-38B9-40CE-9E0A-3BAD0D433A5E}"/>
              </a:ext>
            </a:extLst>
          </p:cNvPr>
          <p:cNvCxnSpPr/>
          <p:nvPr/>
        </p:nvCxnSpPr>
        <p:spPr>
          <a:xfrm>
            <a:off x="5099486" y="592975"/>
            <a:ext cx="1344304" cy="9073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79B9C1-3460-45A5-81A0-69DDFAE9921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77530" y="2649217"/>
            <a:ext cx="0" cy="20594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1B6905-BF7E-48EF-B05F-AA585226B69F}"/>
              </a:ext>
            </a:extLst>
          </p:cNvPr>
          <p:cNvSpPr txBox="1"/>
          <p:nvPr/>
        </p:nvSpPr>
        <p:spPr>
          <a:xfrm>
            <a:off x="5574950" y="761233"/>
            <a:ext cx="122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✘</a:t>
            </a:r>
            <a:endParaRPr lang="LID4096" sz="3600" dirty="0">
              <a:solidFill>
                <a:schemeClr val="accent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EC510F-8236-4823-9BAF-086110CCD70E}"/>
              </a:ext>
            </a:extLst>
          </p:cNvPr>
          <p:cNvSpPr txBox="1"/>
          <p:nvPr/>
        </p:nvSpPr>
        <p:spPr>
          <a:xfrm>
            <a:off x="5318313" y="22712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D784C8-DF7E-492F-BD89-846D208A07CC}"/>
              </a:ext>
            </a:extLst>
          </p:cNvPr>
          <p:cNvSpPr txBox="1"/>
          <p:nvPr/>
        </p:nvSpPr>
        <p:spPr>
          <a:xfrm>
            <a:off x="969969" y="57597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514F821-21D5-4D0F-8CA3-5A088BE6ABA7}"/>
              </a:ext>
            </a:extLst>
          </p:cNvPr>
          <p:cNvSpPr/>
          <p:nvPr/>
        </p:nvSpPr>
        <p:spPr>
          <a:xfrm>
            <a:off x="2610256" y="1799112"/>
            <a:ext cx="3843311" cy="1268835"/>
          </a:xfrm>
          <a:custGeom>
            <a:avLst/>
            <a:gdLst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8638 h 1268638"/>
              <a:gd name="connsiteX1" fmla="*/ 3763498 w 3763498"/>
              <a:gd name="connsiteY1" fmla="*/ 1782 h 1268638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8638 h 1268638"/>
              <a:gd name="connsiteX1" fmla="*/ 3763498 w 3763498"/>
              <a:gd name="connsiteY1" fmla="*/ 1782 h 1268638"/>
              <a:gd name="connsiteX0" fmla="*/ 0 w 3763498"/>
              <a:gd name="connsiteY0" fmla="*/ 1268835 h 1268835"/>
              <a:gd name="connsiteX1" fmla="*/ 3763498 w 3763498"/>
              <a:gd name="connsiteY1" fmla="*/ 1979 h 126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63498" h="1268835">
                <a:moveTo>
                  <a:pt x="0" y="1268835"/>
                </a:moveTo>
                <a:cubicBezTo>
                  <a:pt x="523290" y="702500"/>
                  <a:pt x="1068360" y="-43450"/>
                  <a:pt x="3763498" y="1979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7070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6574295" y="448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ACL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348913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4982FF-38B9-40CE-9E0A-3BAD0D433A5E}"/>
              </a:ext>
            </a:extLst>
          </p:cNvPr>
          <p:cNvCxnSpPr/>
          <p:nvPr/>
        </p:nvCxnSpPr>
        <p:spPr>
          <a:xfrm>
            <a:off x="5099486" y="592975"/>
            <a:ext cx="1344304" cy="9073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79B9C1-3460-45A5-81A0-69DDFAE9921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77530" y="2649217"/>
            <a:ext cx="0" cy="20594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1B6905-BF7E-48EF-B05F-AA585226B69F}"/>
              </a:ext>
            </a:extLst>
          </p:cNvPr>
          <p:cNvSpPr txBox="1"/>
          <p:nvPr/>
        </p:nvSpPr>
        <p:spPr>
          <a:xfrm>
            <a:off x="5574950" y="761233"/>
            <a:ext cx="122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✘</a:t>
            </a:r>
            <a:endParaRPr lang="LID4096" sz="3600" dirty="0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A92B17-5CC8-4FB4-8310-16E215BD372D}"/>
              </a:ext>
            </a:extLst>
          </p:cNvPr>
          <p:cNvSpPr txBox="1"/>
          <p:nvPr/>
        </p:nvSpPr>
        <p:spPr>
          <a:xfrm>
            <a:off x="7370705" y="3108277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Authorization-</a:t>
            </a:r>
            <a:b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ACA69D-2836-418C-A3BA-6CE362CEB28F}"/>
              </a:ext>
            </a:extLst>
          </p:cNvPr>
          <p:cNvSpPr txBox="1"/>
          <p:nvPr/>
        </p:nvSpPr>
        <p:spPr>
          <a:xfrm>
            <a:off x="5318313" y="22712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09FB8-48BC-4E34-85F3-116B64828A4A}"/>
              </a:ext>
            </a:extLst>
          </p:cNvPr>
          <p:cNvSpPr txBox="1"/>
          <p:nvPr/>
        </p:nvSpPr>
        <p:spPr>
          <a:xfrm>
            <a:off x="969969" y="57597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D3FDC2-FAA7-4509-93F8-80581133062F}"/>
              </a:ext>
            </a:extLst>
          </p:cNvPr>
          <p:cNvSpPr/>
          <p:nvPr/>
        </p:nvSpPr>
        <p:spPr>
          <a:xfrm>
            <a:off x="2610256" y="1799112"/>
            <a:ext cx="3843311" cy="1268835"/>
          </a:xfrm>
          <a:custGeom>
            <a:avLst/>
            <a:gdLst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8638 h 1268638"/>
              <a:gd name="connsiteX1" fmla="*/ 3763498 w 3763498"/>
              <a:gd name="connsiteY1" fmla="*/ 1782 h 1268638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8638 h 1268638"/>
              <a:gd name="connsiteX1" fmla="*/ 3763498 w 3763498"/>
              <a:gd name="connsiteY1" fmla="*/ 1782 h 1268638"/>
              <a:gd name="connsiteX0" fmla="*/ 0 w 3763498"/>
              <a:gd name="connsiteY0" fmla="*/ 1268835 h 1268835"/>
              <a:gd name="connsiteX1" fmla="*/ 3763498 w 3763498"/>
              <a:gd name="connsiteY1" fmla="*/ 1979 h 126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63498" h="1268835">
                <a:moveTo>
                  <a:pt x="0" y="1268835"/>
                </a:moveTo>
                <a:cubicBezTo>
                  <a:pt x="523290" y="702500"/>
                  <a:pt x="1068360" y="-43450"/>
                  <a:pt x="3763498" y="1979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7581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6574295" y="448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ACL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348913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4982FF-38B9-40CE-9E0A-3BAD0D433A5E}"/>
              </a:ext>
            </a:extLst>
          </p:cNvPr>
          <p:cNvCxnSpPr/>
          <p:nvPr/>
        </p:nvCxnSpPr>
        <p:spPr>
          <a:xfrm>
            <a:off x="5099486" y="592975"/>
            <a:ext cx="1344304" cy="9073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79B9C1-3460-45A5-81A0-69DDFAE9921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77530" y="2649217"/>
            <a:ext cx="0" cy="20594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1B6905-BF7E-48EF-B05F-AA585226B69F}"/>
              </a:ext>
            </a:extLst>
          </p:cNvPr>
          <p:cNvSpPr txBox="1"/>
          <p:nvPr/>
        </p:nvSpPr>
        <p:spPr>
          <a:xfrm>
            <a:off x="5574950" y="761233"/>
            <a:ext cx="122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✘</a:t>
            </a:r>
            <a:endParaRPr lang="LID4096" sz="3600" dirty="0">
              <a:solidFill>
                <a:schemeClr val="accent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41D887-5B54-4DFD-8835-2E07858BC3FC}"/>
              </a:ext>
            </a:extLst>
          </p:cNvPr>
          <p:cNvSpPr txBox="1"/>
          <p:nvPr/>
        </p:nvSpPr>
        <p:spPr>
          <a:xfrm>
            <a:off x="6992672" y="2782667"/>
            <a:ext cx="122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✘</a:t>
            </a:r>
            <a:endParaRPr lang="LID4096" sz="3600" dirty="0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A92B17-5CC8-4FB4-8310-16E215BD372D}"/>
              </a:ext>
            </a:extLst>
          </p:cNvPr>
          <p:cNvSpPr txBox="1"/>
          <p:nvPr/>
        </p:nvSpPr>
        <p:spPr>
          <a:xfrm>
            <a:off x="7370705" y="3108277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Authorization-</a:t>
            </a:r>
            <a:b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720B34-B90A-417B-81FE-C3E46916BB9F}"/>
              </a:ext>
            </a:extLst>
          </p:cNvPr>
          <p:cNvSpPr txBox="1"/>
          <p:nvPr/>
        </p:nvSpPr>
        <p:spPr>
          <a:xfrm>
            <a:off x="5318313" y="22712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B2C363-A4AA-460B-B632-9BA897690FCD}"/>
              </a:ext>
            </a:extLst>
          </p:cNvPr>
          <p:cNvSpPr txBox="1"/>
          <p:nvPr/>
        </p:nvSpPr>
        <p:spPr>
          <a:xfrm>
            <a:off x="969969" y="57597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BBA6EBD-793F-4904-90BB-030B457F7B84}"/>
              </a:ext>
            </a:extLst>
          </p:cNvPr>
          <p:cNvSpPr/>
          <p:nvPr/>
        </p:nvSpPr>
        <p:spPr>
          <a:xfrm>
            <a:off x="2610256" y="1799112"/>
            <a:ext cx="3843311" cy="1268835"/>
          </a:xfrm>
          <a:custGeom>
            <a:avLst/>
            <a:gdLst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8638 h 1268638"/>
              <a:gd name="connsiteX1" fmla="*/ 3763498 w 3763498"/>
              <a:gd name="connsiteY1" fmla="*/ 1782 h 1268638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8638 h 1268638"/>
              <a:gd name="connsiteX1" fmla="*/ 3763498 w 3763498"/>
              <a:gd name="connsiteY1" fmla="*/ 1782 h 1268638"/>
              <a:gd name="connsiteX0" fmla="*/ 0 w 3763498"/>
              <a:gd name="connsiteY0" fmla="*/ 1268835 h 1268835"/>
              <a:gd name="connsiteX1" fmla="*/ 3763498 w 3763498"/>
              <a:gd name="connsiteY1" fmla="*/ 1979 h 126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63498" h="1268835">
                <a:moveTo>
                  <a:pt x="0" y="1268835"/>
                </a:moveTo>
                <a:cubicBezTo>
                  <a:pt x="523290" y="702500"/>
                  <a:pt x="1068360" y="-43450"/>
                  <a:pt x="3763498" y="1979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DDF66D-7FA3-48FC-876A-BBFECB7BDDDD}"/>
              </a:ext>
            </a:extLst>
          </p:cNvPr>
          <p:cNvSpPr txBox="1"/>
          <p:nvPr/>
        </p:nvSpPr>
        <p:spPr>
          <a:xfrm>
            <a:off x="5518959" y="1486699"/>
            <a:ext cx="122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✘</a:t>
            </a:r>
            <a:endParaRPr lang="LID4096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19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726"/>
            <a:ext cx="10515600" cy="5233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zwischen</a:t>
            </a:r>
            <a:r>
              <a:rPr lang="en-US" dirty="0">
                <a:solidFill>
                  <a:schemeClr val="bg2"/>
                </a:solidFill>
              </a:rPr>
              <a:t> Microservices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verschl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sselt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werden</a:t>
            </a:r>
            <a:r>
              <a:rPr lang="en-US" dirty="0">
                <a:solidFill>
                  <a:schemeClr val="bg2"/>
                </a:solidFill>
              </a:rPr>
              <a:t>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dirty="0" err="1">
                <a:solidFill>
                  <a:schemeClr val="bg2"/>
                </a:solidFill>
              </a:rPr>
              <a:t>mTLS</a:t>
            </a:r>
            <a:r>
              <a:rPr lang="en-US" dirty="0">
                <a:solidFill>
                  <a:schemeClr val="bg2"/>
                </a:solidFill>
              </a:rPr>
              <a:t>” also TLS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Client und Server Authentication)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(Nur A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auf B </a:t>
            </a:r>
            <a:r>
              <a:rPr lang="en-US" dirty="0" err="1">
                <a:solidFill>
                  <a:schemeClr val="bg2"/>
                </a:solidFill>
              </a:rPr>
              <a:t>zugreifen</a:t>
            </a:r>
            <a:r>
              <a:rPr lang="en-US" dirty="0">
                <a:solidFill>
                  <a:schemeClr val="bg2"/>
                </a:solidFill>
              </a:rPr>
              <a:t> d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rfen</a:t>
            </a:r>
            <a:r>
              <a:rPr lang="en-US" dirty="0">
                <a:solidFill>
                  <a:schemeClr val="bg2"/>
                </a:solidFill>
              </a:rPr>
              <a:t>: ACLs “Access Control Lists”)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Monitoring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Geht</a:t>
            </a:r>
            <a:r>
              <a:rPr lang="en-US" dirty="0">
                <a:solidFill>
                  <a:schemeClr val="bg2"/>
                </a:solidFill>
              </a:rPr>
              <a:t> es B gut? </a:t>
            </a:r>
            <a:r>
              <a:rPr lang="en-US" dirty="0" err="1">
                <a:solidFill>
                  <a:schemeClr val="bg2"/>
                </a:solidFill>
              </a:rPr>
              <a:t>Wieviel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ging</a:t>
            </a:r>
            <a:r>
              <a:rPr lang="en-US" dirty="0">
                <a:solidFill>
                  <a:schemeClr val="bg2"/>
                </a:solidFill>
              </a:rPr>
              <a:t> in B?)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Traffic Management </a:t>
            </a:r>
            <a:r>
              <a:rPr lang="en-US" dirty="0">
                <a:solidFill>
                  <a:schemeClr val="bg2"/>
                </a:solidFill>
              </a:rPr>
              <a:t>(C hat </a:t>
            </a:r>
            <a:r>
              <a:rPr lang="en-US" dirty="0" err="1">
                <a:solidFill>
                  <a:schemeClr val="bg2"/>
                </a:solidFill>
              </a:rPr>
              <a:t>neue</a:t>
            </a:r>
            <a:r>
              <a:rPr lang="en-US" dirty="0">
                <a:solidFill>
                  <a:schemeClr val="bg2"/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Erst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Entwicklerrequests</a:t>
            </a:r>
            <a:r>
              <a:rPr lang="en-US" dirty="0">
                <a:solidFill>
                  <a:schemeClr val="bg2"/>
                </a:solidFill>
              </a:rPr>
              <a:t>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IP-</a:t>
            </a:r>
            <a:r>
              <a:rPr lang="en-US" dirty="0" err="1">
                <a:solidFill>
                  <a:schemeClr val="bg2"/>
                </a:solidFill>
              </a:rPr>
              <a:t>Adresse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HTTP-Header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Benutzerkennung</a:t>
            </a:r>
            <a:r>
              <a:rPr lang="en-US" dirty="0">
                <a:solidFill>
                  <a:schemeClr val="bg2"/>
                </a:solidFill>
              </a:rPr>
              <a:t> des </a:t>
            </a:r>
            <a:r>
              <a:rPr lang="en-US" dirty="0" err="1">
                <a:solidFill>
                  <a:schemeClr val="bg2"/>
                </a:solidFill>
              </a:rPr>
              <a:t>Entwicklers</a:t>
            </a:r>
            <a:endParaRPr lang="en-US" dirty="0">
              <a:solidFill>
                <a:schemeClr val="bg2"/>
              </a:solidFill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V1 </a:t>
            </a:r>
            <a:r>
              <a:rPr lang="en-US" dirty="0" err="1">
                <a:solidFill>
                  <a:schemeClr val="bg2"/>
                </a:solidFill>
              </a:rPr>
              <a:t>abschalten</a:t>
            </a:r>
            <a:r>
              <a:rPr lang="en-US" dirty="0">
                <a:solidFill>
                  <a:schemeClr val="bg2"/>
                </a:solidFill>
              </a:rPr>
              <a:t>, V2 redundant </a:t>
            </a:r>
            <a:r>
              <a:rPr lang="en-US" dirty="0" err="1">
                <a:solidFill>
                  <a:schemeClr val="bg2"/>
                </a:solidFill>
              </a:rPr>
              <a:t>betrieben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2F36A-1D88-4711-8CC1-0845037F0325}"/>
              </a:ext>
            </a:extLst>
          </p:cNvPr>
          <p:cNvSpPr txBox="1"/>
          <p:nvPr/>
        </p:nvSpPr>
        <p:spPr>
          <a:xfrm>
            <a:off x="0" y="2402006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386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726"/>
            <a:ext cx="10515600" cy="5233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zwischen</a:t>
            </a:r>
            <a:r>
              <a:rPr lang="en-US" dirty="0">
                <a:solidFill>
                  <a:schemeClr val="bg2"/>
                </a:solidFill>
              </a:rPr>
              <a:t> Microservices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verschl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sselt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werden</a:t>
            </a:r>
            <a:r>
              <a:rPr lang="en-US" dirty="0">
                <a:solidFill>
                  <a:schemeClr val="bg2"/>
                </a:solidFill>
              </a:rPr>
              <a:t>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dirty="0" err="1">
                <a:solidFill>
                  <a:schemeClr val="bg2"/>
                </a:solidFill>
              </a:rPr>
              <a:t>mTLS</a:t>
            </a:r>
            <a:r>
              <a:rPr lang="en-US" dirty="0">
                <a:solidFill>
                  <a:schemeClr val="bg2"/>
                </a:solidFill>
              </a:rPr>
              <a:t>” also TLS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Client und Server Authentication)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(Nur A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auf B </a:t>
            </a:r>
            <a:r>
              <a:rPr lang="en-US" dirty="0" err="1">
                <a:solidFill>
                  <a:schemeClr val="bg2"/>
                </a:solidFill>
              </a:rPr>
              <a:t>zugreifen</a:t>
            </a:r>
            <a:r>
              <a:rPr lang="en-US" dirty="0">
                <a:solidFill>
                  <a:schemeClr val="bg2"/>
                </a:solidFill>
              </a:rPr>
              <a:t> d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rfen</a:t>
            </a:r>
            <a:r>
              <a:rPr lang="en-US" dirty="0">
                <a:solidFill>
                  <a:schemeClr val="bg2"/>
                </a:solidFill>
              </a:rPr>
              <a:t>: ACLs “Access Control Lists”)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Monitoring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Geht</a:t>
            </a:r>
            <a:r>
              <a:rPr lang="en-US" dirty="0">
                <a:solidFill>
                  <a:schemeClr val="bg2"/>
                </a:solidFill>
              </a:rPr>
              <a:t> es B gut? </a:t>
            </a:r>
            <a:r>
              <a:rPr lang="en-US" dirty="0" err="1">
                <a:solidFill>
                  <a:schemeClr val="bg2"/>
                </a:solidFill>
              </a:rPr>
              <a:t>Wieviel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ging</a:t>
            </a:r>
            <a:r>
              <a:rPr lang="en-US" dirty="0">
                <a:solidFill>
                  <a:schemeClr val="bg2"/>
                </a:solidFill>
              </a:rPr>
              <a:t> in B?)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Traffic Management </a:t>
            </a:r>
            <a:r>
              <a:rPr lang="en-US" dirty="0">
                <a:solidFill>
                  <a:schemeClr val="bg2"/>
                </a:solidFill>
              </a:rPr>
              <a:t>(C hat </a:t>
            </a:r>
            <a:r>
              <a:rPr lang="en-US" dirty="0" err="1">
                <a:solidFill>
                  <a:schemeClr val="bg2"/>
                </a:solidFill>
              </a:rPr>
              <a:t>neue</a:t>
            </a:r>
            <a:r>
              <a:rPr lang="en-US" dirty="0">
                <a:solidFill>
                  <a:schemeClr val="bg2"/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Erst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Entwicklerrequests</a:t>
            </a:r>
            <a:r>
              <a:rPr lang="en-US" dirty="0">
                <a:solidFill>
                  <a:schemeClr val="bg2"/>
                </a:solidFill>
              </a:rPr>
              <a:t>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IP-</a:t>
            </a:r>
            <a:r>
              <a:rPr lang="en-US" dirty="0" err="1">
                <a:solidFill>
                  <a:schemeClr val="bg2"/>
                </a:solidFill>
              </a:rPr>
              <a:t>Adresse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HTTP-Header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Benutzerkennung</a:t>
            </a:r>
            <a:r>
              <a:rPr lang="en-US" dirty="0">
                <a:solidFill>
                  <a:schemeClr val="bg2"/>
                </a:solidFill>
              </a:rPr>
              <a:t> des </a:t>
            </a:r>
            <a:r>
              <a:rPr lang="en-US" dirty="0" err="1">
                <a:solidFill>
                  <a:schemeClr val="bg2"/>
                </a:solidFill>
              </a:rPr>
              <a:t>Entwicklers</a:t>
            </a:r>
            <a:endParaRPr lang="en-US" dirty="0">
              <a:solidFill>
                <a:schemeClr val="bg2"/>
              </a:solidFill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V1 </a:t>
            </a:r>
            <a:r>
              <a:rPr lang="en-US" dirty="0" err="1">
                <a:solidFill>
                  <a:schemeClr val="bg2"/>
                </a:solidFill>
              </a:rPr>
              <a:t>abschalten</a:t>
            </a:r>
            <a:r>
              <a:rPr lang="en-US" dirty="0">
                <a:solidFill>
                  <a:schemeClr val="bg2"/>
                </a:solidFill>
              </a:rPr>
              <a:t>, V2 redundant </a:t>
            </a:r>
            <a:r>
              <a:rPr lang="en-US" dirty="0" err="1">
                <a:solidFill>
                  <a:schemeClr val="bg2"/>
                </a:solidFill>
              </a:rPr>
              <a:t>betrieben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2F36A-1D88-4711-8CC1-0845037F0325}"/>
              </a:ext>
            </a:extLst>
          </p:cNvPr>
          <p:cNvSpPr txBox="1"/>
          <p:nvPr/>
        </p:nvSpPr>
        <p:spPr>
          <a:xfrm>
            <a:off x="0" y="2402006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9D20-2EE4-41A3-BEEA-B4A83BF7350A}"/>
              </a:ext>
            </a:extLst>
          </p:cNvPr>
          <p:cNvSpPr txBox="1"/>
          <p:nvPr/>
        </p:nvSpPr>
        <p:spPr>
          <a:xfrm>
            <a:off x="-1" y="3171447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48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6574295" y="448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Timeouts, Retries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348913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B836014-A46A-4575-AF46-5F221FFE7BDB}"/>
              </a:ext>
            </a:extLst>
          </p:cNvPr>
          <p:cNvSpPr txBox="1"/>
          <p:nvPr/>
        </p:nvSpPr>
        <p:spPr>
          <a:xfrm>
            <a:off x="4840101" y="25485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604CDF-FEAF-4590-95A1-C5278B78566A}"/>
              </a:ext>
            </a:extLst>
          </p:cNvPr>
          <p:cNvSpPr txBox="1"/>
          <p:nvPr/>
        </p:nvSpPr>
        <p:spPr>
          <a:xfrm>
            <a:off x="1767385" y="4175530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Gateway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07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6574295" y="448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Timeouts, Retries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348913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FC3AE4-5111-48FD-AE48-7B9B0DFB9894}"/>
              </a:ext>
            </a:extLst>
          </p:cNvPr>
          <p:cNvGrpSpPr/>
          <p:nvPr/>
        </p:nvGrpSpPr>
        <p:grpSpPr>
          <a:xfrm>
            <a:off x="5734798" y="2351908"/>
            <a:ext cx="144520" cy="229314"/>
            <a:chOff x="3787160" y="1690688"/>
            <a:chExt cx="435391" cy="69084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063E08A-4370-4838-825E-C0D70A4B27B9}"/>
                </a:ext>
              </a:extLst>
            </p:cNvPr>
            <p:cNvCxnSpPr/>
            <p:nvPr/>
          </p:nvCxnSpPr>
          <p:spPr>
            <a:xfrm>
              <a:off x="3787254" y="1690688"/>
              <a:ext cx="435297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CE06AF4-B499-415E-AA24-3D3600FB59AB}"/>
                </a:ext>
              </a:extLst>
            </p:cNvPr>
            <p:cNvCxnSpPr/>
            <p:nvPr/>
          </p:nvCxnSpPr>
          <p:spPr>
            <a:xfrm>
              <a:off x="3787254" y="2381383"/>
              <a:ext cx="43529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8C87586-97D2-4D2C-9583-8D10B902D65E}"/>
                </a:ext>
              </a:extLst>
            </p:cNvPr>
            <p:cNvSpPr/>
            <p:nvPr/>
          </p:nvSpPr>
          <p:spPr>
            <a:xfrm>
              <a:off x="3787160" y="1692322"/>
              <a:ext cx="433486" cy="689062"/>
            </a:xfrm>
            <a:custGeom>
              <a:avLst/>
              <a:gdLst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76" h="689212">
                  <a:moveTo>
                    <a:pt x="450376" y="689212"/>
                  </a:moveTo>
                  <a:cubicBezTo>
                    <a:pt x="450376" y="479946"/>
                    <a:pt x="-1" y="229737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2799A7-617F-42CF-95EF-97FE69839C11}"/>
                </a:ext>
              </a:extLst>
            </p:cNvPr>
            <p:cNvSpPr/>
            <p:nvPr/>
          </p:nvSpPr>
          <p:spPr>
            <a:xfrm flipH="1">
              <a:off x="3787253" y="1692322"/>
              <a:ext cx="435297" cy="689212"/>
            </a:xfrm>
            <a:custGeom>
              <a:avLst/>
              <a:gdLst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76" h="689212">
                  <a:moveTo>
                    <a:pt x="450376" y="689212"/>
                  </a:moveTo>
                  <a:cubicBezTo>
                    <a:pt x="450376" y="479946"/>
                    <a:pt x="-1" y="229737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65F2C6B-74B2-4FB9-81AC-31FBFE8B9C85}"/>
              </a:ext>
            </a:extLst>
          </p:cNvPr>
          <p:cNvSpPr txBox="1"/>
          <p:nvPr/>
        </p:nvSpPr>
        <p:spPr>
          <a:xfrm>
            <a:off x="4840101" y="25485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FE6182-810A-45D7-A20B-7A3430CDA724}"/>
              </a:ext>
            </a:extLst>
          </p:cNvPr>
          <p:cNvSpPr txBox="1"/>
          <p:nvPr/>
        </p:nvSpPr>
        <p:spPr>
          <a:xfrm>
            <a:off x="1767385" y="4175530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Gateway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343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6574295" y="448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Timeouts, Retries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348913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FC3AE4-5111-48FD-AE48-7B9B0DFB9894}"/>
              </a:ext>
            </a:extLst>
          </p:cNvPr>
          <p:cNvGrpSpPr/>
          <p:nvPr/>
        </p:nvGrpSpPr>
        <p:grpSpPr>
          <a:xfrm>
            <a:off x="5734798" y="2351908"/>
            <a:ext cx="144520" cy="229314"/>
            <a:chOff x="3787160" y="1690688"/>
            <a:chExt cx="435391" cy="69084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063E08A-4370-4838-825E-C0D70A4B27B9}"/>
                </a:ext>
              </a:extLst>
            </p:cNvPr>
            <p:cNvCxnSpPr/>
            <p:nvPr/>
          </p:nvCxnSpPr>
          <p:spPr>
            <a:xfrm>
              <a:off x="3787254" y="1690688"/>
              <a:ext cx="435297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CE06AF4-B499-415E-AA24-3D3600FB59AB}"/>
                </a:ext>
              </a:extLst>
            </p:cNvPr>
            <p:cNvCxnSpPr/>
            <p:nvPr/>
          </p:nvCxnSpPr>
          <p:spPr>
            <a:xfrm>
              <a:off x="3787254" y="2381383"/>
              <a:ext cx="43529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8C87586-97D2-4D2C-9583-8D10B902D65E}"/>
                </a:ext>
              </a:extLst>
            </p:cNvPr>
            <p:cNvSpPr/>
            <p:nvPr/>
          </p:nvSpPr>
          <p:spPr>
            <a:xfrm>
              <a:off x="3787160" y="1692322"/>
              <a:ext cx="433486" cy="689062"/>
            </a:xfrm>
            <a:custGeom>
              <a:avLst/>
              <a:gdLst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76" h="689212">
                  <a:moveTo>
                    <a:pt x="450376" y="689212"/>
                  </a:moveTo>
                  <a:cubicBezTo>
                    <a:pt x="450376" y="479946"/>
                    <a:pt x="-1" y="229737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2799A7-617F-42CF-95EF-97FE69839C11}"/>
                </a:ext>
              </a:extLst>
            </p:cNvPr>
            <p:cNvSpPr/>
            <p:nvPr/>
          </p:nvSpPr>
          <p:spPr>
            <a:xfrm flipH="1">
              <a:off x="3787253" y="1692322"/>
              <a:ext cx="435297" cy="689212"/>
            </a:xfrm>
            <a:custGeom>
              <a:avLst/>
              <a:gdLst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76" h="689212">
                  <a:moveTo>
                    <a:pt x="450376" y="689212"/>
                  </a:moveTo>
                  <a:cubicBezTo>
                    <a:pt x="450376" y="479946"/>
                    <a:pt x="-1" y="229737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39C0760D-B41C-44B1-8976-1EC6A5127C70}"/>
              </a:ext>
            </a:extLst>
          </p:cNvPr>
          <p:cNvSpPr/>
          <p:nvPr/>
        </p:nvSpPr>
        <p:spPr>
          <a:xfrm>
            <a:off x="3293630" y="3322795"/>
            <a:ext cx="210719" cy="2124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EDD243-D119-4B12-BD98-1E2861B253B6}"/>
              </a:ext>
            </a:extLst>
          </p:cNvPr>
          <p:cNvCxnSpPr/>
          <p:nvPr/>
        </p:nvCxnSpPr>
        <p:spPr>
          <a:xfrm>
            <a:off x="3398990" y="3366980"/>
            <a:ext cx="0" cy="64286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F8405803-4670-4202-B6DA-9AA86A42CB44}"/>
              </a:ext>
            </a:extLst>
          </p:cNvPr>
          <p:cNvSpPr/>
          <p:nvPr/>
        </p:nvSpPr>
        <p:spPr>
          <a:xfrm>
            <a:off x="3380372" y="3284431"/>
            <a:ext cx="37236" cy="38788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E42D5B91-B8F1-4698-A7EC-72845256C0F1}"/>
              </a:ext>
            </a:extLst>
          </p:cNvPr>
          <p:cNvSpPr/>
          <p:nvPr/>
        </p:nvSpPr>
        <p:spPr>
          <a:xfrm rot="2479328">
            <a:off x="3458943" y="3311288"/>
            <a:ext cx="37236" cy="38788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A44333-8674-4691-9509-F9A5C555B07C}"/>
              </a:ext>
            </a:extLst>
          </p:cNvPr>
          <p:cNvSpPr txBox="1"/>
          <p:nvPr/>
        </p:nvSpPr>
        <p:spPr>
          <a:xfrm>
            <a:off x="4840101" y="25485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A276E9-99B5-473B-A302-38B4AD791F88}"/>
              </a:ext>
            </a:extLst>
          </p:cNvPr>
          <p:cNvSpPr txBox="1"/>
          <p:nvPr/>
        </p:nvSpPr>
        <p:spPr>
          <a:xfrm>
            <a:off x="1767385" y="4175530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Gateway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254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6574295" y="448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Timeouts, Retries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348913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FC3AE4-5111-48FD-AE48-7B9B0DFB9894}"/>
              </a:ext>
            </a:extLst>
          </p:cNvPr>
          <p:cNvGrpSpPr/>
          <p:nvPr/>
        </p:nvGrpSpPr>
        <p:grpSpPr>
          <a:xfrm>
            <a:off x="5734798" y="2351908"/>
            <a:ext cx="144520" cy="229314"/>
            <a:chOff x="3787160" y="1690688"/>
            <a:chExt cx="435391" cy="69084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063E08A-4370-4838-825E-C0D70A4B27B9}"/>
                </a:ext>
              </a:extLst>
            </p:cNvPr>
            <p:cNvCxnSpPr/>
            <p:nvPr/>
          </p:nvCxnSpPr>
          <p:spPr>
            <a:xfrm>
              <a:off x="3787254" y="1690688"/>
              <a:ext cx="435297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CE06AF4-B499-415E-AA24-3D3600FB59AB}"/>
                </a:ext>
              </a:extLst>
            </p:cNvPr>
            <p:cNvCxnSpPr/>
            <p:nvPr/>
          </p:nvCxnSpPr>
          <p:spPr>
            <a:xfrm>
              <a:off x="3787254" y="2381383"/>
              <a:ext cx="43529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8C87586-97D2-4D2C-9583-8D10B902D65E}"/>
                </a:ext>
              </a:extLst>
            </p:cNvPr>
            <p:cNvSpPr/>
            <p:nvPr/>
          </p:nvSpPr>
          <p:spPr>
            <a:xfrm>
              <a:off x="3787160" y="1692322"/>
              <a:ext cx="433486" cy="689062"/>
            </a:xfrm>
            <a:custGeom>
              <a:avLst/>
              <a:gdLst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76" h="689212">
                  <a:moveTo>
                    <a:pt x="450376" y="689212"/>
                  </a:moveTo>
                  <a:cubicBezTo>
                    <a:pt x="450376" y="479946"/>
                    <a:pt x="-1" y="229737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2799A7-617F-42CF-95EF-97FE69839C11}"/>
                </a:ext>
              </a:extLst>
            </p:cNvPr>
            <p:cNvSpPr/>
            <p:nvPr/>
          </p:nvSpPr>
          <p:spPr>
            <a:xfrm flipH="1">
              <a:off x="3787253" y="1692322"/>
              <a:ext cx="435297" cy="689212"/>
            </a:xfrm>
            <a:custGeom>
              <a:avLst/>
              <a:gdLst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76" h="689212">
                  <a:moveTo>
                    <a:pt x="450376" y="689212"/>
                  </a:moveTo>
                  <a:cubicBezTo>
                    <a:pt x="450376" y="479946"/>
                    <a:pt x="-1" y="229737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39C0760D-B41C-44B1-8976-1EC6A5127C70}"/>
              </a:ext>
            </a:extLst>
          </p:cNvPr>
          <p:cNvSpPr/>
          <p:nvPr/>
        </p:nvSpPr>
        <p:spPr>
          <a:xfrm>
            <a:off x="3293630" y="3322795"/>
            <a:ext cx="210719" cy="2124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EDD243-D119-4B12-BD98-1E2861B253B6}"/>
              </a:ext>
            </a:extLst>
          </p:cNvPr>
          <p:cNvCxnSpPr/>
          <p:nvPr/>
        </p:nvCxnSpPr>
        <p:spPr>
          <a:xfrm>
            <a:off x="3398990" y="3366980"/>
            <a:ext cx="0" cy="64286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F8405803-4670-4202-B6DA-9AA86A42CB44}"/>
              </a:ext>
            </a:extLst>
          </p:cNvPr>
          <p:cNvSpPr/>
          <p:nvPr/>
        </p:nvSpPr>
        <p:spPr>
          <a:xfrm>
            <a:off x="3380372" y="3284431"/>
            <a:ext cx="37236" cy="38788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E42D5B91-B8F1-4698-A7EC-72845256C0F1}"/>
              </a:ext>
            </a:extLst>
          </p:cNvPr>
          <p:cNvSpPr/>
          <p:nvPr/>
        </p:nvSpPr>
        <p:spPr>
          <a:xfrm rot="2479328">
            <a:off x="3458943" y="3311288"/>
            <a:ext cx="37236" cy="38788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9C14BF27-7179-417D-86A7-AC645B88880A}"/>
              </a:ext>
            </a:extLst>
          </p:cNvPr>
          <p:cNvSpPr/>
          <p:nvPr/>
        </p:nvSpPr>
        <p:spPr>
          <a:xfrm>
            <a:off x="3007215" y="3322795"/>
            <a:ext cx="210312" cy="210312"/>
          </a:xfrm>
          <a:prstGeom prst="arc">
            <a:avLst>
              <a:gd name="adj1" fmla="val 16200000"/>
              <a:gd name="adj2" fmla="val 1080006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AD66D-7838-4DE0-9ED4-63C20231FFFE}"/>
              </a:ext>
            </a:extLst>
          </p:cNvPr>
          <p:cNvSpPr txBox="1"/>
          <p:nvPr/>
        </p:nvSpPr>
        <p:spPr>
          <a:xfrm>
            <a:off x="3071457" y="3316699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5</a:t>
            </a:r>
            <a:endParaRPr lang="LID4096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E394F4-0FE7-467D-8AA4-DCF6B9778DC2}"/>
              </a:ext>
            </a:extLst>
          </p:cNvPr>
          <p:cNvSpPr txBox="1"/>
          <p:nvPr/>
        </p:nvSpPr>
        <p:spPr>
          <a:xfrm>
            <a:off x="4840101" y="25485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6F65C6-7FD4-45E9-9C19-DC4114323870}"/>
              </a:ext>
            </a:extLst>
          </p:cNvPr>
          <p:cNvSpPr txBox="1"/>
          <p:nvPr/>
        </p:nvSpPr>
        <p:spPr>
          <a:xfrm>
            <a:off x="1767385" y="4175530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Gateway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77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726"/>
            <a:ext cx="10515600" cy="5233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zwischen</a:t>
            </a:r>
            <a:r>
              <a:rPr lang="en-US" dirty="0">
                <a:solidFill>
                  <a:schemeClr val="bg2"/>
                </a:solidFill>
              </a:rPr>
              <a:t> Microservices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verschl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sselt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werden</a:t>
            </a:r>
            <a:r>
              <a:rPr lang="en-US" dirty="0">
                <a:solidFill>
                  <a:schemeClr val="bg2"/>
                </a:solidFill>
              </a:rPr>
              <a:t>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dirty="0" err="1">
                <a:solidFill>
                  <a:schemeClr val="bg2"/>
                </a:solidFill>
              </a:rPr>
              <a:t>mTLS</a:t>
            </a:r>
            <a:r>
              <a:rPr lang="en-US" dirty="0">
                <a:solidFill>
                  <a:schemeClr val="bg2"/>
                </a:solidFill>
              </a:rPr>
              <a:t>” also TLS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Client und Server Authentication)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(Nur A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auf B </a:t>
            </a:r>
            <a:r>
              <a:rPr lang="en-US" dirty="0" err="1">
                <a:solidFill>
                  <a:schemeClr val="bg2"/>
                </a:solidFill>
              </a:rPr>
              <a:t>zugreifen</a:t>
            </a:r>
            <a:r>
              <a:rPr lang="en-US" dirty="0">
                <a:solidFill>
                  <a:schemeClr val="bg2"/>
                </a:solidFill>
              </a:rPr>
              <a:t> d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rfen</a:t>
            </a:r>
            <a:r>
              <a:rPr lang="en-US" dirty="0">
                <a:solidFill>
                  <a:schemeClr val="bg2"/>
                </a:solidFill>
              </a:rPr>
              <a:t>: ACLs “Access Control Lists”)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Monitoring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Geht</a:t>
            </a:r>
            <a:r>
              <a:rPr lang="en-US" dirty="0">
                <a:solidFill>
                  <a:schemeClr val="bg2"/>
                </a:solidFill>
              </a:rPr>
              <a:t> es B gut? </a:t>
            </a:r>
            <a:r>
              <a:rPr lang="en-US" dirty="0" err="1">
                <a:solidFill>
                  <a:schemeClr val="bg2"/>
                </a:solidFill>
              </a:rPr>
              <a:t>Wieviel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ging</a:t>
            </a:r>
            <a:r>
              <a:rPr lang="en-US" dirty="0">
                <a:solidFill>
                  <a:schemeClr val="bg2"/>
                </a:solidFill>
              </a:rPr>
              <a:t> in B?)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Traffic Management </a:t>
            </a:r>
            <a:r>
              <a:rPr lang="en-US" dirty="0">
                <a:solidFill>
                  <a:schemeClr val="bg2"/>
                </a:solidFill>
              </a:rPr>
              <a:t>(C hat </a:t>
            </a:r>
            <a:r>
              <a:rPr lang="en-US" dirty="0" err="1">
                <a:solidFill>
                  <a:schemeClr val="bg2"/>
                </a:solidFill>
              </a:rPr>
              <a:t>neue</a:t>
            </a:r>
            <a:r>
              <a:rPr lang="en-US" dirty="0">
                <a:solidFill>
                  <a:schemeClr val="bg2"/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Erst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Entwicklerrequests</a:t>
            </a:r>
            <a:r>
              <a:rPr lang="en-US" dirty="0">
                <a:solidFill>
                  <a:schemeClr val="bg2"/>
                </a:solidFill>
              </a:rPr>
              <a:t>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IP-</a:t>
            </a:r>
            <a:r>
              <a:rPr lang="en-US" dirty="0" err="1">
                <a:solidFill>
                  <a:schemeClr val="bg2"/>
                </a:solidFill>
              </a:rPr>
              <a:t>Adresse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HTTP-Header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Benutzerkennung</a:t>
            </a:r>
            <a:r>
              <a:rPr lang="en-US" dirty="0">
                <a:solidFill>
                  <a:schemeClr val="bg2"/>
                </a:solidFill>
              </a:rPr>
              <a:t> des </a:t>
            </a:r>
            <a:r>
              <a:rPr lang="en-US" dirty="0" err="1">
                <a:solidFill>
                  <a:schemeClr val="bg2"/>
                </a:solidFill>
              </a:rPr>
              <a:t>Entwicklers</a:t>
            </a:r>
            <a:endParaRPr lang="en-US" dirty="0">
              <a:solidFill>
                <a:schemeClr val="bg2"/>
              </a:solidFill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V1 </a:t>
            </a:r>
            <a:r>
              <a:rPr lang="en-US" dirty="0" err="1">
                <a:solidFill>
                  <a:schemeClr val="bg2"/>
                </a:solidFill>
              </a:rPr>
              <a:t>abschalten</a:t>
            </a:r>
            <a:r>
              <a:rPr lang="en-US" dirty="0">
                <a:solidFill>
                  <a:schemeClr val="bg2"/>
                </a:solidFill>
              </a:rPr>
              <a:t>, V2 redundant </a:t>
            </a:r>
            <a:r>
              <a:rPr lang="en-US" dirty="0" err="1">
                <a:solidFill>
                  <a:schemeClr val="bg2"/>
                </a:solidFill>
              </a:rPr>
              <a:t>betrieben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2F36A-1D88-4711-8CC1-0845037F0325}"/>
              </a:ext>
            </a:extLst>
          </p:cNvPr>
          <p:cNvSpPr txBox="1"/>
          <p:nvPr/>
        </p:nvSpPr>
        <p:spPr>
          <a:xfrm>
            <a:off x="0" y="2402006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9D20-2EE4-41A3-BEEA-B4A83BF7350A}"/>
              </a:ext>
            </a:extLst>
          </p:cNvPr>
          <p:cNvSpPr txBox="1"/>
          <p:nvPr/>
        </p:nvSpPr>
        <p:spPr>
          <a:xfrm>
            <a:off x="-1" y="3171447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2962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726"/>
            <a:ext cx="10515600" cy="5233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zwischen</a:t>
            </a:r>
            <a:r>
              <a:rPr lang="en-US" dirty="0">
                <a:solidFill>
                  <a:schemeClr val="bg2"/>
                </a:solidFill>
              </a:rPr>
              <a:t> Microservices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verschl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sselt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werden</a:t>
            </a:r>
            <a:r>
              <a:rPr lang="en-US" dirty="0">
                <a:solidFill>
                  <a:schemeClr val="bg2"/>
                </a:solidFill>
              </a:rPr>
              <a:t>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dirty="0" err="1">
                <a:solidFill>
                  <a:schemeClr val="bg2"/>
                </a:solidFill>
              </a:rPr>
              <a:t>mTLS</a:t>
            </a:r>
            <a:r>
              <a:rPr lang="en-US" dirty="0">
                <a:solidFill>
                  <a:schemeClr val="bg2"/>
                </a:solidFill>
              </a:rPr>
              <a:t>” also TLS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Client und Server Authentication)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(Nur A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auf B </a:t>
            </a:r>
            <a:r>
              <a:rPr lang="en-US" dirty="0" err="1">
                <a:solidFill>
                  <a:schemeClr val="bg2"/>
                </a:solidFill>
              </a:rPr>
              <a:t>zugreifen</a:t>
            </a:r>
            <a:r>
              <a:rPr lang="en-US" dirty="0">
                <a:solidFill>
                  <a:schemeClr val="bg2"/>
                </a:solidFill>
              </a:rPr>
              <a:t> d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rfen</a:t>
            </a:r>
            <a:r>
              <a:rPr lang="en-US" dirty="0">
                <a:solidFill>
                  <a:schemeClr val="bg2"/>
                </a:solidFill>
              </a:rPr>
              <a:t>: ACLs “Access Control Lists”)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Monitoring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Geht</a:t>
            </a:r>
            <a:r>
              <a:rPr lang="en-US" dirty="0">
                <a:solidFill>
                  <a:schemeClr val="bg2"/>
                </a:solidFill>
              </a:rPr>
              <a:t> es B gut? </a:t>
            </a:r>
            <a:r>
              <a:rPr lang="en-US" dirty="0" err="1">
                <a:solidFill>
                  <a:schemeClr val="bg2"/>
                </a:solidFill>
              </a:rPr>
              <a:t>Wieviel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ging</a:t>
            </a:r>
            <a:r>
              <a:rPr lang="en-US" dirty="0">
                <a:solidFill>
                  <a:schemeClr val="bg2"/>
                </a:solidFill>
              </a:rPr>
              <a:t> in B?)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Traffic Management </a:t>
            </a:r>
            <a:r>
              <a:rPr lang="en-US" dirty="0">
                <a:solidFill>
                  <a:schemeClr val="bg2"/>
                </a:solidFill>
              </a:rPr>
              <a:t>(C hat </a:t>
            </a:r>
            <a:r>
              <a:rPr lang="en-US" dirty="0" err="1">
                <a:solidFill>
                  <a:schemeClr val="bg2"/>
                </a:solidFill>
              </a:rPr>
              <a:t>neue</a:t>
            </a:r>
            <a:r>
              <a:rPr lang="en-US" dirty="0">
                <a:solidFill>
                  <a:schemeClr val="bg2"/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Erst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Entwicklerrequests</a:t>
            </a:r>
            <a:r>
              <a:rPr lang="en-US" dirty="0">
                <a:solidFill>
                  <a:schemeClr val="bg2"/>
                </a:solidFill>
              </a:rPr>
              <a:t>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IP-</a:t>
            </a:r>
            <a:r>
              <a:rPr lang="en-US" dirty="0" err="1">
                <a:solidFill>
                  <a:schemeClr val="bg2"/>
                </a:solidFill>
              </a:rPr>
              <a:t>Adresse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HTTP-Header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Benutzerkennung</a:t>
            </a:r>
            <a:r>
              <a:rPr lang="en-US" dirty="0">
                <a:solidFill>
                  <a:schemeClr val="bg2"/>
                </a:solidFill>
              </a:rPr>
              <a:t> des </a:t>
            </a:r>
            <a:r>
              <a:rPr lang="en-US" dirty="0" err="1">
                <a:solidFill>
                  <a:schemeClr val="bg2"/>
                </a:solidFill>
              </a:rPr>
              <a:t>Entwicklers</a:t>
            </a:r>
            <a:endParaRPr lang="en-US" dirty="0">
              <a:solidFill>
                <a:schemeClr val="bg2"/>
              </a:solidFill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V1 </a:t>
            </a:r>
            <a:r>
              <a:rPr lang="en-US" dirty="0" err="1">
                <a:solidFill>
                  <a:schemeClr val="bg2"/>
                </a:solidFill>
              </a:rPr>
              <a:t>abschalten</a:t>
            </a:r>
            <a:r>
              <a:rPr lang="en-US" dirty="0">
                <a:solidFill>
                  <a:schemeClr val="bg2"/>
                </a:solidFill>
              </a:rPr>
              <a:t>, V2 redundant </a:t>
            </a:r>
            <a:r>
              <a:rPr lang="en-US" dirty="0" err="1">
                <a:solidFill>
                  <a:schemeClr val="bg2"/>
                </a:solidFill>
              </a:rPr>
              <a:t>betrieben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2F36A-1D88-4711-8CC1-0845037F0325}"/>
              </a:ext>
            </a:extLst>
          </p:cNvPr>
          <p:cNvSpPr txBox="1"/>
          <p:nvPr/>
        </p:nvSpPr>
        <p:spPr>
          <a:xfrm>
            <a:off x="0" y="2402006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9D20-2EE4-41A3-BEEA-B4A83BF7350A}"/>
              </a:ext>
            </a:extLst>
          </p:cNvPr>
          <p:cNvSpPr txBox="1"/>
          <p:nvPr/>
        </p:nvSpPr>
        <p:spPr>
          <a:xfrm>
            <a:off x="-1" y="3171447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92422-0617-4BF6-91F0-1AA11865CC72}"/>
              </a:ext>
            </a:extLst>
          </p:cNvPr>
          <p:cNvSpPr txBox="1"/>
          <p:nvPr/>
        </p:nvSpPr>
        <p:spPr>
          <a:xfrm>
            <a:off x="0" y="3667006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216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726"/>
            <a:ext cx="10515600" cy="5233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zwischen</a:t>
            </a:r>
            <a:r>
              <a:rPr lang="en-US" dirty="0">
                <a:solidFill>
                  <a:schemeClr val="bg2"/>
                </a:solidFill>
              </a:rPr>
              <a:t> Microservices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verschl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sselt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werden</a:t>
            </a:r>
            <a:r>
              <a:rPr lang="en-US" dirty="0">
                <a:solidFill>
                  <a:schemeClr val="bg2"/>
                </a:solidFill>
              </a:rPr>
              <a:t>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dirty="0" err="1">
                <a:solidFill>
                  <a:schemeClr val="bg2"/>
                </a:solidFill>
              </a:rPr>
              <a:t>mTLS</a:t>
            </a:r>
            <a:r>
              <a:rPr lang="en-US" dirty="0">
                <a:solidFill>
                  <a:schemeClr val="bg2"/>
                </a:solidFill>
              </a:rPr>
              <a:t>” also TLS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Client und Server Authentication)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(Nur A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auf B </a:t>
            </a:r>
            <a:r>
              <a:rPr lang="en-US" dirty="0" err="1">
                <a:solidFill>
                  <a:schemeClr val="bg2"/>
                </a:solidFill>
              </a:rPr>
              <a:t>zugreifen</a:t>
            </a:r>
            <a:r>
              <a:rPr lang="en-US" dirty="0">
                <a:solidFill>
                  <a:schemeClr val="bg2"/>
                </a:solidFill>
              </a:rPr>
              <a:t> d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rfen</a:t>
            </a:r>
            <a:r>
              <a:rPr lang="en-US" dirty="0">
                <a:solidFill>
                  <a:schemeClr val="bg2"/>
                </a:solidFill>
              </a:rPr>
              <a:t>: ACLs “Access Control Lists”)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Monitoring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Geht</a:t>
            </a:r>
            <a:r>
              <a:rPr lang="en-US" dirty="0">
                <a:solidFill>
                  <a:schemeClr val="bg2"/>
                </a:solidFill>
              </a:rPr>
              <a:t> es B gut? </a:t>
            </a:r>
            <a:r>
              <a:rPr lang="en-US" dirty="0" err="1">
                <a:solidFill>
                  <a:schemeClr val="bg2"/>
                </a:solidFill>
              </a:rPr>
              <a:t>Wieviel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ging</a:t>
            </a:r>
            <a:r>
              <a:rPr lang="en-US" dirty="0">
                <a:solidFill>
                  <a:schemeClr val="bg2"/>
                </a:solidFill>
              </a:rPr>
              <a:t> in B?)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Traffic Management </a:t>
            </a:r>
            <a:r>
              <a:rPr lang="en-US" dirty="0">
                <a:solidFill>
                  <a:schemeClr val="bg2"/>
                </a:solidFill>
              </a:rPr>
              <a:t>(C hat </a:t>
            </a:r>
            <a:r>
              <a:rPr lang="en-US" dirty="0" err="1">
                <a:solidFill>
                  <a:schemeClr val="bg2"/>
                </a:solidFill>
              </a:rPr>
              <a:t>neue</a:t>
            </a:r>
            <a:r>
              <a:rPr lang="en-US" dirty="0">
                <a:solidFill>
                  <a:schemeClr val="bg2"/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Erst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Entwicklerrequests</a:t>
            </a:r>
            <a:r>
              <a:rPr lang="en-US" dirty="0">
                <a:solidFill>
                  <a:schemeClr val="bg2"/>
                </a:solidFill>
              </a:rPr>
              <a:t>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IP-</a:t>
            </a:r>
            <a:r>
              <a:rPr lang="en-US" dirty="0" err="1">
                <a:solidFill>
                  <a:schemeClr val="bg2"/>
                </a:solidFill>
              </a:rPr>
              <a:t>Adresse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HTTP-Header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Benutzerkennung</a:t>
            </a:r>
            <a:r>
              <a:rPr lang="en-US" dirty="0">
                <a:solidFill>
                  <a:schemeClr val="bg2"/>
                </a:solidFill>
              </a:rPr>
              <a:t> des </a:t>
            </a:r>
            <a:r>
              <a:rPr lang="en-US" dirty="0" err="1">
                <a:solidFill>
                  <a:schemeClr val="bg2"/>
                </a:solidFill>
              </a:rPr>
              <a:t>Entwicklers</a:t>
            </a:r>
            <a:endParaRPr lang="en-US" dirty="0">
              <a:solidFill>
                <a:schemeClr val="bg2"/>
              </a:solidFill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V1 </a:t>
            </a:r>
            <a:r>
              <a:rPr lang="en-US" dirty="0" err="1">
                <a:solidFill>
                  <a:schemeClr val="bg2"/>
                </a:solidFill>
              </a:rPr>
              <a:t>abschalten</a:t>
            </a:r>
            <a:r>
              <a:rPr lang="en-US" dirty="0">
                <a:solidFill>
                  <a:schemeClr val="bg2"/>
                </a:solidFill>
              </a:rPr>
              <a:t>, V2 redundant </a:t>
            </a:r>
            <a:r>
              <a:rPr lang="en-US" dirty="0" err="1">
                <a:solidFill>
                  <a:schemeClr val="bg2"/>
                </a:solidFill>
              </a:rPr>
              <a:t>betrieben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2F36A-1D88-4711-8CC1-0845037F0325}"/>
              </a:ext>
            </a:extLst>
          </p:cNvPr>
          <p:cNvSpPr txBox="1"/>
          <p:nvPr/>
        </p:nvSpPr>
        <p:spPr>
          <a:xfrm>
            <a:off x="0" y="2402006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9D20-2EE4-41A3-BEEA-B4A83BF7350A}"/>
              </a:ext>
            </a:extLst>
          </p:cNvPr>
          <p:cNvSpPr txBox="1"/>
          <p:nvPr/>
        </p:nvSpPr>
        <p:spPr>
          <a:xfrm>
            <a:off x="-1" y="3171447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92422-0617-4BF6-91F0-1AA11865CC72}"/>
              </a:ext>
            </a:extLst>
          </p:cNvPr>
          <p:cNvSpPr txBox="1"/>
          <p:nvPr/>
        </p:nvSpPr>
        <p:spPr>
          <a:xfrm>
            <a:off x="0" y="3667006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9D671-E902-4DDF-BCF7-4044B4C7C246}"/>
              </a:ext>
            </a:extLst>
          </p:cNvPr>
          <p:cNvSpPr txBox="1"/>
          <p:nvPr/>
        </p:nvSpPr>
        <p:spPr>
          <a:xfrm>
            <a:off x="-2" y="4051726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059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9FEC3E6-6E3C-4D8D-8A87-090F9031A035}"/>
              </a:ext>
            </a:extLst>
          </p:cNvPr>
          <p:cNvSpPr/>
          <p:nvPr/>
        </p:nvSpPr>
        <p:spPr>
          <a:xfrm>
            <a:off x="6568618" y="5196530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F98F2A-12B7-486B-B3F8-815F2A2C5E0A}"/>
              </a:ext>
            </a:extLst>
          </p:cNvPr>
          <p:cNvSpPr/>
          <p:nvPr/>
        </p:nvSpPr>
        <p:spPr>
          <a:xfrm>
            <a:off x="6574295" y="3772162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90933D-7695-407E-9145-09279631F6BC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B4485A-4CE7-46B4-830C-9DDA6A3A1BCB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75CCDA-C632-450E-ACB2-911075AEAB43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Traffic Management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35" y="4018972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3200" baseline="-25000" dirty="0"/>
              <a:t>1</a:t>
            </a:r>
            <a:endParaRPr lang="LID4096" sz="32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288960" cy="2265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E4CC1-52DE-4A58-8EE3-C4E32E7CAC07}"/>
              </a:ext>
            </a:extLst>
          </p:cNvPr>
          <p:cNvSpPr/>
          <p:nvPr/>
        </p:nvSpPr>
        <p:spPr>
          <a:xfrm>
            <a:off x="6820690" y="5429906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3200" baseline="-25000" dirty="0"/>
              <a:t>2</a:t>
            </a:r>
            <a:endParaRPr lang="LID4096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4279960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9FEC3E6-6E3C-4D8D-8A87-090F9031A035}"/>
              </a:ext>
            </a:extLst>
          </p:cNvPr>
          <p:cNvSpPr/>
          <p:nvPr/>
        </p:nvSpPr>
        <p:spPr>
          <a:xfrm>
            <a:off x="6568618" y="5196530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F98F2A-12B7-486B-B3F8-815F2A2C5E0A}"/>
              </a:ext>
            </a:extLst>
          </p:cNvPr>
          <p:cNvSpPr/>
          <p:nvPr/>
        </p:nvSpPr>
        <p:spPr>
          <a:xfrm>
            <a:off x="6574295" y="3772162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90933D-7695-407E-9145-09279631F6BC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B4485A-4CE7-46B4-830C-9DDA6A3A1BCB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75CCDA-C632-450E-ACB2-911075AEAB43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Traffic Management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35" y="4018972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3200" baseline="-25000" dirty="0"/>
              <a:t>1</a:t>
            </a:r>
            <a:endParaRPr lang="LID4096" sz="32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6093202" y="4770279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6104640" y="4773907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288960" cy="2265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E4CC1-52DE-4A58-8EE3-C4E32E7CAC07}"/>
              </a:ext>
            </a:extLst>
          </p:cNvPr>
          <p:cNvSpPr/>
          <p:nvPr/>
        </p:nvSpPr>
        <p:spPr>
          <a:xfrm>
            <a:off x="6820690" y="5429906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3200" baseline="-25000" dirty="0"/>
              <a:t>2</a:t>
            </a:r>
            <a:endParaRPr lang="LID4096" sz="32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0C1F7-13D5-4108-AC48-1442527F4522}"/>
              </a:ext>
            </a:extLst>
          </p:cNvPr>
          <p:cNvSpPr txBox="1"/>
          <p:nvPr/>
        </p:nvSpPr>
        <p:spPr>
          <a:xfrm>
            <a:off x="5938226" y="429274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LID4096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83A980-CB71-4317-BCB4-3712ADC07B78}"/>
              </a:ext>
            </a:extLst>
          </p:cNvPr>
          <p:cNvSpPr txBox="1"/>
          <p:nvPr/>
        </p:nvSpPr>
        <p:spPr>
          <a:xfrm>
            <a:off x="5943642" y="553464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245325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9FEC3E6-6E3C-4D8D-8A87-090F9031A035}"/>
              </a:ext>
            </a:extLst>
          </p:cNvPr>
          <p:cNvSpPr/>
          <p:nvPr/>
        </p:nvSpPr>
        <p:spPr>
          <a:xfrm>
            <a:off x="6568618" y="5196530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F98F2A-12B7-486B-B3F8-815F2A2C5E0A}"/>
              </a:ext>
            </a:extLst>
          </p:cNvPr>
          <p:cNvSpPr/>
          <p:nvPr/>
        </p:nvSpPr>
        <p:spPr>
          <a:xfrm>
            <a:off x="6574295" y="3772162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90933D-7695-407E-9145-09279631F6BC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B4485A-4CE7-46B4-830C-9DDA6A3A1BCB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75CCDA-C632-450E-ACB2-911075AEAB43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Traffic Management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35" y="4018972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3200" baseline="-25000" dirty="0"/>
              <a:t>1</a:t>
            </a:r>
            <a:endParaRPr lang="LID4096" sz="32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288960" cy="2265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E4CC1-52DE-4A58-8EE3-C4E32E7CAC07}"/>
              </a:ext>
            </a:extLst>
          </p:cNvPr>
          <p:cNvSpPr/>
          <p:nvPr/>
        </p:nvSpPr>
        <p:spPr>
          <a:xfrm>
            <a:off x="6820690" y="5429906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3200" baseline="-25000" dirty="0"/>
              <a:t>2</a:t>
            </a:r>
            <a:endParaRPr lang="LID4096" sz="3200" baseline="-250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D84FD8-BDC1-45CC-8D87-9CFC28576769}"/>
              </a:ext>
            </a:extLst>
          </p:cNvPr>
          <p:cNvSpPr/>
          <p:nvPr/>
        </p:nvSpPr>
        <p:spPr>
          <a:xfrm>
            <a:off x="6372524" y="3765711"/>
            <a:ext cx="210412" cy="1416438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67534311-BF39-4EED-B1BA-75B72104BEE1}"/>
              </a:ext>
            </a:extLst>
          </p:cNvPr>
          <p:cNvSpPr/>
          <p:nvPr/>
        </p:nvSpPr>
        <p:spPr>
          <a:xfrm>
            <a:off x="6372524" y="5182149"/>
            <a:ext cx="210412" cy="1416438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7B92F-B93C-4A38-A24E-B931E940144A}"/>
              </a:ext>
            </a:extLst>
          </p:cNvPr>
          <p:cNvSpPr txBox="1"/>
          <p:nvPr/>
        </p:nvSpPr>
        <p:spPr>
          <a:xfrm>
            <a:off x="5913220" y="428146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v1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D1913C-03E8-4D19-88E9-89190789B031}"/>
              </a:ext>
            </a:extLst>
          </p:cNvPr>
          <p:cNvSpPr txBox="1"/>
          <p:nvPr/>
        </p:nvSpPr>
        <p:spPr>
          <a:xfrm>
            <a:off x="5913220" y="570570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v2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8C7C9D-E6FC-4F84-AF40-9D31FC5889CE}"/>
              </a:ext>
            </a:extLst>
          </p:cNvPr>
          <p:cNvSpPr txBox="1"/>
          <p:nvPr/>
        </p:nvSpPr>
        <p:spPr>
          <a:xfrm>
            <a:off x="5669773" y="50325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8BA777-B443-4596-9929-E85FF83ABACE}"/>
              </a:ext>
            </a:extLst>
          </p:cNvPr>
          <p:cNvCxnSpPr>
            <a:stCxn id="53" idx="0"/>
            <a:endCxn id="2" idx="2"/>
          </p:cNvCxnSpPr>
          <p:nvPr/>
        </p:nvCxnSpPr>
        <p:spPr>
          <a:xfrm flipV="1">
            <a:off x="6015381" y="4650795"/>
            <a:ext cx="100779" cy="381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1D5DC09-ABB4-49B6-8D37-510E56EA6349}"/>
              </a:ext>
            </a:extLst>
          </p:cNvPr>
          <p:cNvCxnSpPr>
            <a:cxnSpLocks/>
          </p:cNvCxnSpPr>
          <p:nvPr/>
        </p:nvCxnSpPr>
        <p:spPr>
          <a:xfrm>
            <a:off x="6015380" y="5336370"/>
            <a:ext cx="100779" cy="381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0164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9FEC3E6-6E3C-4D8D-8A87-090F9031A035}"/>
              </a:ext>
            </a:extLst>
          </p:cNvPr>
          <p:cNvSpPr/>
          <p:nvPr/>
        </p:nvSpPr>
        <p:spPr>
          <a:xfrm>
            <a:off x="6568618" y="5196530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F98F2A-12B7-486B-B3F8-815F2A2C5E0A}"/>
              </a:ext>
            </a:extLst>
          </p:cNvPr>
          <p:cNvSpPr/>
          <p:nvPr/>
        </p:nvSpPr>
        <p:spPr>
          <a:xfrm>
            <a:off x="6574295" y="3772162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90933D-7695-407E-9145-09279631F6BC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B4485A-4CE7-46B4-830C-9DDA6A3A1BCB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75CCDA-C632-450E-ACB2-911075AEAB43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Traffic Management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35" y="4018972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3200" baseline="-25000" dirty="0"/>
              <a:t>1</a:t>
            </a:r>
            <a:endParaRPr lang="LID4096" sz="32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288960" cy="2265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E4CC1-52DE-4A58-8EE3-C4E32E7CAC07}"/>
              </a:ext>
            </a:extLst>
          </p:cNvPr>
          <p:cNvSpPr/>
          <p:nvPr/>
        </p:nvSpPr>
        <p:spPr>
          <a:xfrm>
            <a:off x="6820690" y="5429906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3200" baseline="-25000" dirty="0"/>
              <a:t>2</a:t>
            </a:r>
            <a:endParaRPr lang="LID4096" sz="3200" baseline="-250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D84FD8-BDC1-45CC-8D87-9CFC28576769}"/>
              </a:ext>
            </a:extLst>
          </p:cNvPr>
          <p:cNvSpPr/>
          <p:nvPr/>
        </p:nvSpPr>
        <p:spPr>
          <a:xfrm>
            <a:off x="6372524" y="3765711"/>
            <a:ext cx="210412" cy="1416438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67534311-BF39-4EED-B1BA-75B72104BEE1}"/>
              </a:ext>
            </a:extLst>
          </p:cNvPr>
          <p:cNvSpPr/>
          <p:nvPr/>
        </p:nvSpPr>
        <p:spPr>
          <a:xfrm>
            <a:off x="6372524" y="5182149"/>
            <a:ext cx="210412" cy="1416438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7B92F-B93C-4A38-A24E-B931E940144A}"/>
              </a:ext>
            </a:extLst>
          </p:cNvPr>
          <p:cNvSpPr txBox="1"/>
          <p:nvPr/>
        </p:nvSpPr>
        <p:spPr>
          <a:xfrm>
            <a:off x="5913220" y="428146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v1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D1913C-03E8-4D19-88E9-89190789B031}"/>
              </a:ext>
            </a:extLst>
          </p:cNvPr>
          <p:cNvSpPr txBox="1"/>
          <p:nvPr/>
        </p:nvSpPr>
        <p:spPr>
          <a:xfrm>
            <a:off x="5913220" y="570570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v2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8C7C9D-E6FC-4F84-AF40-9D31FC5889CE}"/>
              </a:ext>
            </a:extLst>
          </p:cNvPr>
          <p:cNvSpPr txBox="1"/>
          <p:nvPr/>
        </p:nvSpPr>
        <p:spPr>
          <a:xfrm>
            <a:off x="5669773" y="50325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4D7A83-E4DE-4950-AE63-B8483FF68672}"/>
              </a:ext>
            </a:extLst>
          </p:cNvPr>
          <p:cNvSpPr txBox="1"/>
          <p:nvPr/>
        </p:nvSpPr>
        <p:spPr>
          <a:xfrm>
            <a:off x="4916197" y="43578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F3D822-7993-43AE-B57C-97D5BBD230EC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5607412" y="4466130"/>
            <a:ext cx="305808" cy="763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538C1C5-66FB-4D97-BB69-E855F0C285CC}"/>
              </a:ext>
            </a:extLst>
          </p:cNvPr>
          <p:cNvCxnSpPr>
            <a:cxnSpLocks/>
            <a:stCxn id="57" idx="2"/>
            <a:endCxn id="49" idx="1"/>
          </p:cNvCxnSpPr>
          <p:nvPr/>
        </p:nvCxnSpPr>
        <p:spPr>
          <a:xfrm>
            <a:off x="5261805" y="4727184"/>
            <a:ext cx="651415" cy="11631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695DA3-F9F2-4457-82A4-DC0725114E3D}"/>
              </a:ext>
            </a:extLst>
          </p:cNvPr>
          <p:cNvCxnSpPr/>
          <p:nvPr/>
        </p:nvCxnSpPr>
        <p:spPr>
          <a:xfrm flipV="1">
            <a:off x="6015381" y="4650795"/>
            <a:ext cx="100779" cy="381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9CBCA01-BF6E-462D-91ED-1445EA4C71D8}"/>
              </a:ext>
            </a:extLst>
          </p:cNvPr>
          <p:cNvCxnSpPr>
            <a:cxnSpLocks/>
          </p:cNvCxnSpPr>
          <p:nvPr/>
        </p:nvCxnSpPr>
        <p:spPr>
          <a:xfrm>
            <a:off x="6015380" y="5336370"/>
            <a:ext cx="100779" cy="381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526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9FEC3E6-6E3C-4D8D-8A87-090F9031A035}"/>
              </a:ext>
            </a:extLst>
          </p:cNvPr>
          <p:cNvSpPr/>
          <p:nvPr/>
        </p:nvSpPr>
        <p:spPr>
          <a:xfrm>
            <a:off x="6568618" y="5196530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F98F2A-12B7-486B-B3F8-815F2A2C5E0A}"/>
              </a:ext>
            </a:extLst>
          </p:cNvPr>
          <p:cNvSpPr/>
          <p:nvPr/>
        </p:nvSpPr>
        <p:spPr>
          <a:xfrm>
            <a:off x="6574295" y="3772162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90933D-7695-407E-9145-09279631F6BC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B4485A-4CE7-46B4-830C-9DDA6A3A1BCB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75CCDA-C632-450E-ACB2-911075AEAB43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Traffic Management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35" y="4018972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3200" baseline="-25000" dirty="0"/>
              <a:t>1</a:t>
            </a:r>
            <a:endParaRPr lang="LID4096" sz="32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288960" cy="2265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E4CC1-52DE-4A58-8EE3-C4E32E7CAC07}"/>
              </a:ext>
            </a:extLst>
          </p:cNvPr>
          <p:cNvSpPr/>
          <p:nvPr/>
        </p:nvSpPr>
        <p:spPr>
          <a:xfrm>
            <a:off x="6820690" y="5429906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3200" baseline="-25000" dirty="0"/>
              <a:t>2</a:t>
            </a:r>
            <a:endParaRPr lang="LID4096" sz="3200" baseline="-250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D84FD8-BDC1-45CC-8D87-9CFC28576769}"/>
              </a:ext>
            </a:extLst>
          </p:cNvPr>
          <p:cNvSpPr/>
          <p:nvPr/>
        </p:nvSpPr>
        <p:spPr>
          <a:xfrm>
            <a:off x="6372524" y="3765711"/>
            <a:ext cx="210412" cy="1416438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67534311-BF39-4EED-B1BA-75B72104BEE1}"/>
              </a:ext>
            </a:extLst>
          </p:cNvPr>
          <p:cNvSpPr/>
          <p:nvPr/>
        </p:nvSpPr>
        <p:spPr>
          <a:xfrm>
            <a:off x="6372524" y="5182149"/>
            <a:ext cx="210412" cy="1416438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7B92F-B93C-4A38-A24E-B931E940144A}"/>
              </a:ext>
            </a:extLst>
          </p:cNvPr>
          <p:cNvSpPr txBox="1"/>
          <p:nvPr/>
        </p:nvSpPr>
        <p:spPr>
          <a:xfrm>
            <a:off x="5913220" y="428146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v1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D1913C-03E8-4D19-88E9-89190789B031}"/>
              </a:ext>
            </a:extLst>
          </p:cNvPr>
          <p:cNvSpPr txBox="1"/>
          <p:nvPr/>
        </p:nvSpPr>
        <p:spPr>
          <a:xfrm>
            <a:off x="5913220" y="570570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v2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8C7C9D-E6FC-4F84-AF40-9D31FC5889CE}"/>
              </a:ext>
            </a:extLst>
          </p:cNvPr>
          <p:cNvSpPr txBox="1"/>
          <p:nvPr/>
        </p:nvSpPr>
        <p:spPr>
          <a:xfrm>
            <a:off x="5669773" y="50325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4D7A83-E4DE-4950-AE63-B8483FF68672}"/>
              </a:ext>
            </a:extLst>
          </p:cNvPr>
          <p:cNvSpPr txBox="1"/>
          <p:nvPr/>
        </p:nvSpPr>
        <p:spPr>
          <a:xfrm>
            <a:off x="4916197" y="43578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F3D822-7993-43AE-B57C-97D5BBD230EC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5607412" y="4466130"/>
            <a:ext cx="305808" cy="763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538C1C5-66FB-4D97-BB69-E855F0C285CC}"/>
              </a:ext>
            </a:extLst>
          </p:cNvPr>
          <p:cNvCxnSpPr>
            <a:cxnSpLocks/>
            <a:stCxn id="57" idx="2"/>
            <a:endCxn id="49" idx="1"/>
          </p:cNvCxnSpPr>
          <p:nvPr/>
        </p:nvCxnSpPr>
        <p:spPr>
          <a:xfrm>
            <a:off x="5261805" y="4727184"/>
            <a:ext cx="651415" cy="11631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695DA3-F9F2-4457-82A4-DC0725114E3D}"/>
              </a:ext>
            </a:extLst>
          </p:cNvPr>
          <p:cNvCxnSpPr/>
          <p:nvPr/>
        </p:nvCxnSpPr>
        <p:spPr>
          <a:xfrm flipV="1">
            <a:off x="6015381" y="4650795"/>
            <a:ext cx="100779" cy="381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9CBCA01-BF6E-462D-91ED-1445EA4C71D8}"/>
              </a:ext>
            </a:extLst>
          </p:cNvPr>
          <p:cNvCxnSpPr>
            <a:cxnSpLocks/>
          </p:cNvCxnSpPr>
          <p:nvPr/>
        </p:nvCxnSpPr>
        <p:spPr>
          <a:xfrm>
            <a:off x="6015380" y="5336370"/>
            <a:ext cx="100779" cy="381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76DBE8-701D-4A0A-8A9C-F50ECB2B548B}"/>
              </a:ext>
            </a:extLst>
          </p:cNvPr>
          <p:cNvCxnSpPr/>
          <p:nvPr/>
        </p:nvCxnSpPr>
        <p:spPr>
          <a:xfrm>
            <a:off x="1767385" y="3289110"/>
            <a:ext cx="0" cy="729862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F2FB2F-A0A3-4109-9CBA-4BA28DADF156}"/>
              </a:ext>
            </a:extLst>
          </p:cNvPr>
          <p:cNvCxnSpPr>
            <a:cxnSpLocks/>
          </p:cNvCxnSpPr>
          <p:nvPr/>
        </p:nvCxnSpPr>
        <p:spPr>
          <a:xfrm flipV="1">
            <a:off x="1823281" y="2761931"/>
            <a:ext cx="240748" cy="6297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FC71935-939C-41E1-9FE4-650CCE69AB9F}"/>
              </a:ext>
            </a:extLst>
          </p:cNvPr>
          <p:cNvSpPr txBox="1"/>
          <p:nvPr/>
        </p:nvSpPr>
        <p:spPr>
          <a:xfrm>
            <a:off x="1893986" y="237911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EnvoyFilter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5461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9FEC3E6-6E3C-4D8D-8A87-090F9031A035}"/>
              </a:ext>
            </a:extLst>
          </p:cNvPr>
          <p:cNvSpPr/>
          <p:nvPr/>
        </p:nvSpPr>
        <p:spPr>
          <a:xfrm>
            <a:off x="6568618" y="5196530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90933D-7695-407E-9145-09279631F6BC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B4485A-4CE7-46B4-830C-9DDA6A3A1BCB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75CCDA-C632-450E-ACB2-911075AEAB43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Traffic Management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288960" cy="2265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E4CC1-52DE-4A58-8EE3-C4E32E7CAC07}"/>
              </a:ext>
            </a:extLst>
          </p:cNvPr>
          <p:cNvSpPr/>
          <p:nvPr/>
        </p:nvSpPr>
        <p:spPr>
          <a:xfrm>
            <a:off x="6820690" y="5429906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3200" baseline="-25000" dirty="0"/>
              <a:t>2</a:t>
            </a:r>
            <a:endParaRPr lang="LID4096" sz="3200" baseline="-250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D84FD8-BDC1-45CC-8D87-9CFC28576769}"/>
              </a:ext>
            </a:extLst>
          </p:cNvPr>
          <p:cNvSpPr/>
          <p:nvPr/>
        </p:nvSpPr>
        <p:spPr>
          <a:xfrm>
            <a:off x="6372524" y="3765711"/>
            <a:ext cx="210412" cy="1416438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67534311-BF39-4EED-B1BA-75B72104BEE1}"/>
              </a:ext>
            </a:extLst>
          </p:cNvPr>
          <p:cNvSpPr/>
          <p:nvPr/>
        </p:nvSpPr>
        <p:spPr>
          <a:xfrm>
            <a:off x="6372524" y="5182149"/>
            <a:ext cx="210412" cy="1416438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7B92F-B93C-4A38-A24E-B931E940144A}"/>
              </a:ext>
            </a:extLst>
          </p:cNvPr>
          <p:cNvSpPr txBox="1"/>
          <p:nvPr/>
        </p:nvSpPr>
        <p:spPr>
          <a:xfrm>
            <a:off x="5913220" y="428146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v1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D1913C-03E8-4D19-88E9-89190789B031}"/>
              </a:ext>
            </a:extLst>
          </p:cNvPr>
          <p:cNvSpPr txBox="1"/>
          <p:nvPr/>
        </p:nvSpPr>
        <p:spPr>
          <a:xfrm>
            <a:off x="5913220" y="570570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v2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8C7C9D-E6FC-4F84-AF40-9D31FC5889CE}"/>
              </a:ext>
            </a:extLst>
          </p:cNvPr>
          <p:cNvSpPr txBox="1"/>
          <p:nvPr/>
        </p:nvSpPr>
        <p:spPr>
          <a:xfrm>
            <a:off x="5669773" y="50325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4D7A83-E4DE-4950-AE63-B8483FF68672}"/>
              </a:ext>
            </a:extLst>
          </p:cNvPr>
          <p:cNvSpPr txBox="1"/>
          <p:nvPr/>
        </p:nvSpPr>
        <p:spPr>
          <a:xfrm>
            <a:off x="4916197" y="43578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538C1C5-66FB-4D97-BB69-E855F0C285CC}"/>
              </a:ext>
            </a:extLst>
          </p:cNvPr>
          <p:cNvCxnSpPr>
            <a:cxnSpLocks/>
            <a:stCxn id="57" idx="2"/>
            <a:endCxn id="49" idx="1"/>
          </p:cNvCxnSpPr>
          <p:nvPr/>
        </p:nvCxnSpPr>
        <p:spPr>
          <a:xfrm>
            <a:off x="5261805" y="4727184"/>
            <a:ext cx="651415" cy="11631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695DA3-F9F2-4457-82A4-DC0725114E3D}"/>
              </a:ext>
            </a:extLst>
          </p:cNvPr>
          <p:cNvCxnSpPr/>
          <p:nvPr/>
        </p:nvCxnSpPr>
        <p:spPr>
          <a:xfrm flipV="1">
            <a:off x="6015381" y="4650795"/>
            <a:ext cx="100779" cy="381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9CBCA01-BF6E-462D-91ED-1445EA4C71D8}"/>
              </a:ext>
            </a:extLst>
          </p:cNvPr>
          <p:cNvCxnSpPr>
            <a:cxnSpLocks/>
          </p:cNvCxnSpPr>
          <p:nvPr/>
        </p:nvCxnSpPr>
        <p:spPr>
          <a:xfrm>
            <a:off x="6015380" y="5336370"/>
            <a:ext cx="100779" cy="381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694814-BBFB-4965-B6F4-C725108BFA97}"/>
              </a:ext>
            </a:extLst>
          </p:cNvPr>
          <p:cNvCxnSpPr/>
          <p:nvPr/>
        </p:nvCxnSpPr>
        <p:spPr>
          <a:xfrm>
            <a:off x="1767385" y="3289110"/>
            <a:ext cx="0" cy="729862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ADF3B05-CD84-4569-AB00-7F045010D390}"/>
              </a:ext>
            </a:extLst>
          </p:cNvPr>
          <p:cNvCxnSpPr>
            <a:cxnSpLocks/>
          </p:cNvCxnSpPr>
          <p:nvPr/>
        </p:nvCxnSpPr>
        <p:spPr>
          <a:xfrm flipV="1">
            <a:off x="1823281" y="2761931"/>
            <a:ext cx="240748" cy="6297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0BE6700-3228-4B7B-86DB-90A0FE281010}"/>
              </a:ext>
            </a:extLst>
          </p:cNvPr>
          <p:cNvSpPr txBox="1"/>
          <p:nvPr/>
        </p:nvSpPr>
        <p:spPr>
          <a:xfrm>
            <a:off x="1893986" y="237911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EnvoyFilter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3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563808" y="2801697"/>
            <a:ext cx="380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/>
              <a:t>://.../v1/</a:t>
            </a:r>
            <a:r>
              <a:rPr lang="en-US" dirty="0" err="1"/>
              <a:t>bill?month</a:t>
            </a:r>
            <a:r>
              <a:rPr lang="en-US" dirty="0"/>
              <a:t>=2019-11</a:t>
            </a:r>
            <a:br>
              <a:rPr lang="en-US" dirty="0"/>
            </a:br>
            <a:r>
              <a:rPr lang="en-US" dirty="0"/>
              <a:t>	&amp;receiverUsername=max</a:t>
            </a:r>
            <a:endParaRPr lang="LID4096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251222" y="2832474"/>
            <a:ext cx="312586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3200" dirty="0"/>
              <a:t>1.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1531409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9FEC3E6-6E3C-4D8D-8A87-090F9031A035}"/>
              </a:ext>
            </a:extLst>
          </p:cNvPr>
          <p:cNvSpPr/>
          <p:nvPr/>
        </p:nvSpPr>
        <p:spPr>
          <a:xfrm>
            <a:off x="6568618" y="5196530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90933D-7695-407E-9145-09279631F6BC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B4485A-4CE7-46B4-830C-9DDA6A3A1BCB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75CCDA-C632-450E-ACB2-911075AEAB43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Traffic Management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288960" cy="2265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E4CC1-52DE-4A58-8EE3-C4E32E7CAC07}"/>
              </a:ext>
            </a:extLst>
          </p:cNvPr>
          <p:cNvSpPr/>
          <p:nvPr/>
        </p:nvSpPr>
        <p:spPr>
          <a:xfrm>
            <a:off x="6820690" y="5429906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3200" baseline="-25000" dirty="0"/>
              <a:t>2</a:t>
            </a:r>
            <a:endParaRPr lang="LID4096" sz="3200" baseline="-250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D84FD8-BDC1-45CC-8D87-9CFC28576769}"/>
              </a:ext>
            </a:extLst>
          </p:cNvPr>
          <p:cNvSpPr/>
          <p:nvPr/>
        </p:nvSpPr>
        <p:spPr>
          <a:xfrm flipV="1">
            <a:off x="6372524" y="3666023"/>
            <a:ext cx="210412" cy="99688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67534311-BF39-4EED-B1BA-75B72104BEE1}"/>
              </a:ext>
            </a:extLst>
          </p:cNvPr>
          <p:cNvSpPr/>
          <p:nvPr/>
        </p:nvSpPr>
        <p:spPr>
          <a:xfrm>
            <a:off x="6372524" y="3772162"/>
            <a:ext cx="192111" cy="2826425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7B92F-B93C-4A38-A24E-B931E940144A}"/>
              </a:ext>
            </a:extLst>
          </p:cNvPr>
          <p:cNvSpPr txBox="1"/>
          <p:nvPr/>
        </p:nvSpPr>
        <p:spPr>
          <a:xfrm>
            <a:off x="5913220" y="351979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v1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D1913C-03E8-4D19-88E9-89190789B031}"/>
              </a:ext>
            </a:extLst>
          </p:cNvPr>
          <p:cNvSpPr txBox="1"/>
          <p:nvPr/>
        </p:nvSpPr>
        <p:spPr>
          <a:xfrm>
            <a:off x="5913220" y="501186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v2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8C7C9D-E6FC-4F84-AF40-9D31FC5889CE}"/>
              </a:ext>
            </a:extLst>
          </p:cNvPr>
          <p:cNvSpPr txBox="1"/>
          <p:nvPr/>
        </p:nvSpPr>
        <p:spPr>
          <a:xfrm>
            <a:off x="5529804" y="451889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4D7A83-E4DE-4950-AE63-B8483FF68672}"/>
              </a:ext>
            </a:extLst>
          </p:cNvPr>
          <p:cNvSpPr txBox="1"/>
          <p:nvPr/>
        </p:nvSpPr>
        <p:spPr>
          <a:xfrm>
            <a:off x="4916197" y="43578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538C1C5-66FB-4D97-BB69-E855F0C285CC}"/>
              </a:ext>
            </a:extLst>
          </p:cNvPr>
          <p:cNvCxnSpPr>
            <a:cxnSpLocks/>
            <a:stCxn id="57" idx="2"/>
            <a:endCxn id="49" idx="1"/>
          </p:cNvCxnSpPr>
          <p:nvPr/>
        </p:nvCxnSpPr>
        <p:spPr>
          <a:xfrm>
            <a:off x="5261805" y="4727184"/>
            <a:ext cx="651415" cy="46934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695DA3-F9F2-4457-82A4-DC0725114E3D}"/>
              </a:ext>
            </a:extLst>
          </p:cNvPr>
          <p:cNvCxnSpPr>
            <a:cxnSpLocks/>
            <a:stCxn id="53" idx="0"/>
            <a:endCxn id="2" idx="2"/>
          </p:cNvCxnSpPr>
          <p:nvPr/>
        </p:nvCxnSpPr>
        <p:spPr>
          <a:xfrm flipV="1">
            <a:off x="5875412" y="3889129"/>
            <a:ext cx="240748" cy="6297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9CBCA01-BF6E-462D-91ED-1445EA4C71D8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5875412" y="4888223"/>
            <a:ext cx="240747" cy="1360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63D68AC-E063-49B5-B6FE-43CE7B6B2007}"/>
              </a:ext>
            </a:extLst>
          </p:cNvPr>
          <p:cNvSpPr/>
          <p:nvPr/>
        </p:nvSpPr>
        <p:spPr>
          <a:xfrm>
            <a:off x="6574295" y="3772162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EA5484-B89C-4F3F-9D8F-582E103AA587}"/>
              </a:ext>
            </a:extLst>
          </p:cNvPr>
          <p:cNvSpPr/>
          <p:nvPr/>
        </p:nvSpPr>
        <p:spPr>
          <a:xfrm>
            <a:off x="6813335" y="4018972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3200" baseline="-25000" dirty="0"/>
              <a:t>2</a:t>
            </a:r>
            <a:endParaRPr lang="LID4096" sz="3200" baseline="-250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9390F9-D4F2-43B5-B534-9BB403A008A0}"/>
              </a:ext>
            </a:extLst>
          </p:cNvPr>
          <p:cNvCxnSpPr/>
          <p:nvPr/>
        </p:nvCxnSpPr>
        <p:spPr>
          <a:xfrm>
            <a:off x="1767385" y="3289110"/>
            <a:ext cx="0" cy="729862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415D829-DCA8-46AC-81A1-158EC59F1830}"/>
              </a:ext>
            </a:extLst>
          </p:cNvPr>
          <p:cNvCxnSpPr>
            <a:cxnSpLocks/>
          </p:cNvCxnSpPr>
          <p:nvPr/>
        </p:nvCxnSpPr>
        <p:spPr>
          <a:xfrm flipV="1">
            <a:off x="1823281" y="2761931"/>
            <a:ext cx="240748" cy="6297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C275631-707E-4425-81D9-97A947078E34}"/>
              </a:ext>
            </a:extLst>
          </p:cNvPr>
          <p:cNvSpPr txBox="1"/>
          <p:nvPr/>
        </p:nvSpPr>
        <p:spPr>
          <a:xfrm>
            <a:off x="1893986" y="237911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EnvoyFilter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480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726"/>
            <a:ext cx="10515600" cy="5233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zwischen</a:t>
            </a:r>
            <a:r>
              <a:rPr lang="en-US" dirty="0">
                <a:solidFill>
                  <a:schemeClr val="bg2"/>
                </a:solidFill>
              </a:rPr>
              <a:t> Microservices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verschl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sselt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werden</a:t>
            </a:r>
            <a:r>
              <a:rPr lang="en-US" dirty="0">
                <a:solidFill>
                  <a:schemeClr val="bg2"/>
                </a:solidFill>
              </a:rPr>
              <a:t>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dirty="0" err="1">
                <a:solidFill>
                  <a:schemeClr val="bg2"/>
                </a:solidFill>
              </a:rPr>
              <a:t>mTLS</a:t>
            </a:r>
            <a:r>
              <a:rPr lang="en-US" dirty="0">
                <a:solidFill>
                  <a:schemeClr val="bg2"/>
                </a:solidFill>
              </a:rPr>
              <a:t>” also TLS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Client und Server Authentication)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(Nur A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auf B </a:t>
            </a:r>
            <a:r>
              <a:rPr lang="en-US" dirty="0" err="1">
                <a:solidFill>
                  <a:schemeClr val="bg2"/>
                </a:solidFill>
              </a:rPr>
              <a:t>zugreifen</a:t>
            </a:r>
            <a:r>
              <a:rPr lang="en-US" dirty="0">
                <a:solidFill>
                  <a:schemeClr val="bg2"/>
                </a:solidFill>
              </a:rPr>
              <a:t> d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rfen</a:t>
            </a:r>
            <a:r>
              <a:rPr lang="en-US" dirty="0">
                <a:solidFill>
                  <a:schemeClr val="bg2"/>
                </a:solidFill>
              </a:rPr>
              <a:t>: ACLs “Access Control Lists”)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Monitoring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Geht</a:t>
            </a:r>
            <a:r>
              <a:rPr lang="en-US" dirty="0">
                <a:solidFill>
                  <a:schemeClr val="bg2"/>
                </a:solidFill>
              </a:rPr>
              <a:t> es B gut? </a:t>
            </a:r>
            <a:r>
              <a:rPr lang="en-US" dirty="0" err="1">
                <a:solidFill>
                  <a:schemeClr val="bg2"/>
                </a:solidFill>
              </a:rPr>
              <a:t>Wieviel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ging</a:t>
            </a:r>
            <a:r>
              <a:rPr lang="en-US" dirty="0">
                <a:solidFill>
                  <a:schemeClr val="bg2"/>
                </a:solidFill>
              </a:rPr>
              <a:t> in B?)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Traffic Management </a:t>
            </a:r>
            <a:r>
              <a:rPr lang="en-US" dirty="0">
                <a:solidFill>
                  <a:schemeClr val="bg2"/>
                </a:solidFill>
              </a:rPr>
              <a:t>(C hat </a:t>
            </a:r>
            <a:r>
              <a:rPr lang="en-US" dirty="0" err="1">
                <a:solidFill>
                  <a:schemeClr val="bg2"/>
                </a:solidFill>
              </a:rPr>
              <a:t>neue</a:t>
            </a:r>
            <a:r>
              <a:rPr lang="en-US" dirty="0">
                <a:solidFill>
                  <a:schemeClr val="bg2"/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Erst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Entwicklerrequests</a:t>
            </a:r>
            <a:r>
              <a:rPr lang="en-US" dirty="0">
                <a:solidFill>
                  <a:schemeClr val="bg2"/>
                </a:solidFill>
              </a:rPr>
              <a:t>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IP-</a:t>
            </a:r>
            <a:r>
              <a:rPr lang="en-US" dirty="0" err="1">
                <a:solidFill>
                  <a:schemeClr val="bg2"/>
                </a:solidFill>
              </a:rPr>
              <a:t>Adresse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HTTP-Header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Benutzerkennung</a:t>
            </a:r>
            <a:r>
              <a:rPr lang="en-US" dirty="0">
                <a:solidFill>
                  <a:schemeClr val="bg2"/>
                </a:solidFill>
              </a:rPr>
              <a:t> des </a:t>
            </a:r>
            <a:r>
              <a:rPr lang="en-US" dirty="0" err="1">
                <a:solidFill>
                  <a:schemeClr val="bg2"/>
                </a:solidFill>
              </a:rPr>
              <a:t>Entwicklers</a:t>
            </a:r>
            <a:endParaRPr lang="en-US" dirty="0">
              <a:solidFill>
                <a:schemeClr val="bg2"/>
              </a:solidFill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V1 </a:t>
            </a:r>
            <a:r>
              <a:rPr lang="en-US" dirty="0" err="1">
                <a:solidFill>
                  <a:schemeClr val="bg2"/>
                </a:solidFill>
              </a:rPr>
              <a:t>abschalten</a:t>
            </a:r>
            <a:r>
              <a:rPr lang="en-US" dirty="0">
                <a:solidFill>
                  <a:schemeClr val="bg2"/>
                </a:solidFill>
              </a:rPr>
              <a:t>, V2 redundant </a:t>
            </a:r>
            <a:r>
              <a:rPr lang="en-US" dirty="0" err="1">
                <a:solidFill>
                  <a:schemeClr val="bg2"/>
                </a:solidFill>
              </a:rPr>
              <a:t>betrieben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2F36A-1D88-4711-8CC1-0845037F0325}"/>
              </a:ext>
            </a:extLst>
          </p:cNvPr>
          <p:cNvSpPr txBox="1"/>
          <p:nvPr/>
        </p:nvSpPr>
        <p:spPr>
          <a:xfrm>
            <a:off x="0" y="2402006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9D20-2EE4-41A3-BEEA-B4A83BF7350A}"/>
              </a:ext>
            </a:extLst>
          </p:cNvPr>
          <p:cNvSpPr txBox="1"/>
          <p:nvPr/>
        </p:nvSpPr>
        <p:spPr>
          <a:xfrm>
            <a:off x="-1" y="3171447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92422-0617-4BF6-91F0-1AA11865CC72}"/>
              </a:ext>
            </a:extLst>
          </p:cNvPr>
          <p:cNvSpPr txBox="1"/>
          <p:nvPr/>
        </p:nvSpPr>
        <p:spPr>
          <a:xfrm>
            <a:off x="0" y="3667006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9D671-E902-4DDF-BCF7-4044B4C7C246}"/>
              </a:ext>
            </a:extLst>
          </p:cNvPr>
          <p:cNvSpPr txBox="1"/>
          <p:nvPr/>
        </p:nvSpPr>
        <p:spPr>
          <a:xfrm>
            <a:off x="-2" y="4051726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384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726"/>
            <a:ext cx="10515600" cy="5233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zwischen</a:t>
            </a:r>
            <a:r>
              <a:rPr lang="en-US" dirty="0">
                <a:solidFill>
                  <a:schemeClr val="bg2"/>
                </a:solidFill>
              </a:rPr>
              <a:t> Microservices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verschl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sselt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werden</a:t>
            </a:r>
            <a:r>
              <a:rPr lang="en-US" dirty="0">
                <a:solidFill>
                  <a:schemeClr val="bg2"/>
                </a:solidFill>
              </a:rPr>
              <a:t>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dirty="0" err="1">
                <a:solidFill>
                  <a:schemeClr val="bg2"/>
                </a:solidFill>
              </a:rPr>
              <a:t>mTLS</a:t>
            </a:r>
            <a:r>
              <a:rPr lang="en-US" dirty="0">
                <a:solidFill>
                  <a:schemeClr val="bg2"/>
                </a:solidFill>
              </a:rPr>
              <a:t>” also TLS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Client und Server Authentication)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(Nur A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auf B </a:t>
            </a:r>
            <a:r>
              <a:rPr lang="en-US" dirty="0" err="1">
                <a:solidFill>
                  <a:schemeClr val="bg2"/>
                </a:solidFill>
              </a:rPr>
              <a:t>zugreifen</a:t>
            </a:r>
            <a:r>
              <a:rPr lang="en-US" dirty="0">
                <a:solidFill>
                  <a:schemeClr val="bg2"/>
                </a:solidFill>
              </a:rPr>
              <a:t> d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rfen</a:t>
            </a:r>
            <a:r>
              <a:rPr lang="en-US" dirty="0">
                <a:solidFill>
                  <a:schemeClr val="bg2"/>
                </a:solidFill>
              </a:rPr>
              <a:t>: ACLs “Access Control Lists”)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Monitoring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Geht</a:t>
            </a:r>
            <a:r>
              <a:rPr lang="en-US" dirty="0">
                <a:solidFill>
                  <a:schemeClr val="bg2"/>
                </a:solidFill>
              </a:rPr>
              <a:t> es B gut? </a:t>
            </a:r>
            <a:r>
              <a:rPr lang="en-US" dirty="0" err="1">
                <a:solidFill>
                  <a:schemeClr val="bg2"/>
                </a:solidFill>
              </a:rPr>
              <a:t>Wieviel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ging</a:t>
            </a:r>
            <a:r>
              <a:rPr lang="en-US" dirty="0">
                <a:solidFill>
                  <a:schemeClr val="bg2"/>
                </a:solidFill>
              </a:rPr>
              <a:t> in B?)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Traffic Management </a:t>
            </a:r>
            <a:r>
              <a:rPr lang="en-US" dirty="0">
                <a:solidFill>
                  <a:schemeClr val="bg2"/>
                </a:solidFill>
              </a:rPr>
              <a:t>(C hat </a:t>
            </a:r>
            <a:r>
              <a:rPr lang="en-US" dirty="0" err="1">
                <a:solidFill>
                  <a:schemeClr val="bg2"/>
                </a:solidFill>
              </a:rPr>
              <a:t>neue</a:t>
            </a:r>
            <a:r>
              <a:rPr lang="en-US" dirty="0">
                <a:solidFill>
                  <a:schemeClr val="bg2"/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Erst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Entwicklerrequests</a:t>
            </a:r>
            <a:r>
              <a:rPr lang="en-US" dirty="0">
                <a:solidFill>
                  <a:schemeClr val="bg2"/>
                </a:solidFill>
              </a:rPr>
              <a:t>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IP-</a:t>
            </a:r>
            <a:r>
              <a:rPr lang="en-US" dirty="0" err="1">
                <a:solidFill>
                  <a:schemeClr val="bg2"/>
                </a:solidFill>
              </a:rPr>
              <a:t>Adresse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HTTP-Header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Benutzerkennung</a:t>
            </a:r>
            <a:r>
              <a:rPr lang="en-US" dirty="0">
                <a:solidFill>
                  <a:schemeClr val="bg2"/>
                </a:solidFill>
              </a:rPr>
              <a:t> des </a:t>
            </a:r>
            <a:r>
              <a:rPr lang="en-US" dirty="0" err="1">
                <a:solidFill>
                  <a:schemeClr val="bg2"/>
                </a:solidFill>
              </a:rPr>
              <a:t>Entwicklers</a:t>
            </a:r>
            <a:endParaRPr lang="en-US" dirty="0">
              <a:solidFill>
                <a:schemeClr val="bg2"/>
              </a:solidFill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V1 </a:t>
            </a:r>
            <a:r>
              <a:rPr lang="en-US" dirty="0" err="1">
                <a:solidFill>
                  <a:schemeClr val="bg2"/>
                </a:solidFill>
              </a:rPr>
              <a:t>abschalten</a:t>
            </a:r>
            <a:r>
              <a:rPr lang="en-US" dirty="0">
                <a:solidFill>
                  <a:schemeClr val="bg2"/>
                </a:solidFill>
              </a:rPr>
              <a:t>, V2 redundant </a:t>
            </a:r>
            <a:r>
              <a:rPr lang="en-US" dirty="0" err="1">
                <a:solidFill>
                  <a:schemeClr val="bg2"/>
                </a:solidFill>
              </a:rPr>
              <a:t>betrieben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2F36A-1D88-4711-8CC1-0845037F0325}"/>
              </a:ext>
            </a:extLst>
          </p:cNvPr>
          <p:cNvSpPr txBox="1"/>
          <p:nvPr/>
        </p:nvSpPr>
        <p:spPr>
          <a:xfrm>
            <a:off x="0" y="2402006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9D20-2EE4-41A3-BEEA-B4A83BF7350A}"/>
              </a:ext>
            </a:extLst>
          </p:cNvPr>
          <p:cNvSpPr txBox="1"/>
          <p:nvPr/>
        </p:nvSpPr>
        <p:spPr>
          <a:xfrm>
            <a:off x="-1" y="3171447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92422-0617-4BF6-91F0-1AA11865CC72}"/>
              </a:ext>
            </a:extLst>
          </p:cNvPr>
          <p:cNvSpPr txBox="1"/>
          <p:nvPr/>
        </p:nvSpPr>
        <p:spPr>
          <a:xfrm>
            <a:off x="0" y="3667006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9D671-E902-4DDF-BCF7-4044B4C7C246}"/>
              </a:ext>
            </a:extLst>
          </p:cNvPr>
          <p:cNvSpPr txBox="1"/>
          <p:nvPr/>
        </p:nvSpPr>
        <p:spPr>
          <a:xfrm>
            <a:off x="-2" y="4051726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BD544-7A83-41F5-9357-62700DAB4D55}"/>
              </a:ext>
            </a:extLst>
          </p:cNvPr>
          <p:cNvSpPr txBox="1"/>
          <p:nvPr/>
        </p:nvSpPr>
        <p:spPr>
          <a:xfrm>
            <a:off x="-4" y="4436446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540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726"/>
            <a:ext cx="10515600" cy="5233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zwischen</a:t>
            </a:r>
            <a:r>
              <a:rPr lang="en-US" dirty="0">
                <a:solidFill>
                  <a:schemeClr val="bg2"/>
                </a:solidFill>
              </a:rPr>
              <a:t> Microservices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verschl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sselt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werden</a:t>
            </a:r>
            <a:r>
              <a:rPr lang="en-US" dirty="0">
                <a:solidFill>
                  <a:schemeClr val="bg2"/>
                </a:solidFill>
              </a:rPr>
              <a:t>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dirty="0" err="1">
                <a:solidFill>
                  <a:schemeClr val="bg2"/>
                </a:solidFill>
              </a:rPr>
              <a:t>mTLS</a:t>
            </a:r>
            <a:r>
              <a:rPr lang="en-US" dirty="0">
                <a:solidFill>
                  <a:schemeClr val="bg2"/>
                </a:solidFill>
              </a:rPr>
              <a:t>” also TLS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Client und Server Authentication)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(Nur A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auf B </a:t>
            </a:r>
            <a:r>
              <a:rPr lang="en-US" dirty="0" err="1">
                <a:solidFill>
                  <a:schemeClr val="bg2"/>
                </a:solidFill>
              </a:rPr>
              <a:t>zugreifen</a:t>
            </a:r>
            <a:r>
              <a:rPr lang="en-US" dirty="0">
                <a:solidFill>
                  <a:schemeClr val="bg2"/>
                </a:solidFill>
              </a:rPr>
              <a:t> d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rfen</a:t>
            </a:r>
            <a:r>
              <a:rPr lang="en-US" dirty="0">
                <a:solidFill>
                  <a:schemeClr val="bg2"/>
                </a:solidFill>
              </a:rPr>
              <a:t>: ACLs “Access Control Lists”)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Monitoring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Geht</a:t>
            </a:r>
            <a:r>
              <a:rPr lang="en-US" dirty="0">
                <a:solidFill>
                  <a:schemeClr val="bg2"/>
                </a:solidFill>
              </a:rPr>
              <a:t> es B gut? </a:t>
            </a:r>
            <a:r>
              <a:rPr lang="en-US" dirty="0" err="1">
                <a:solidFill>
                  <a:schemeClr val="bg2"/>
                </a:solidFill>
              </a:rPr>
              <a:t>Wieviel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ging</a:t>
            </a:r>
            <a:r>
              <a:rPr lang="en-US" dirty="0">
                <a:solidFill>
                  <a:schemeClr val="bg2"/>
                </a:solidFill>
              </a:rPr>
              <a:t> in B?)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Traffic Management </a:t>
            </a:r>
            <a:r>
              <a:rPr lang="en-US" dirty="0">
                <a:solidFill>
                  <a:schemeClr val="bg2"/>
                </a:solidFill>
              </a:rPr>
              <a:t>(C hat </a:t>
            </a:r>
            <a:r>
              <a:rPr lang="en-US" dirty="0" err="1">
                <a:solidFill>
                  <a:schemeClr val="bg2"/>
                </a:solidFill>
              </a:rPr>
              <a:t>neue</a:t>
            </a:r>
            <a:r>
              <a:rPr lang="en-US" dirty="0">
                <a:solidFill>
                  <a:schemeClr val="bg2"/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Erst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Entwicklerrequests</a:t>
            </a:r>
            <a:r>
              <a:rPr lang="en-US" dirty="0">
                <a:solidFill>
                  <a:schemeClr val="bg2"/>
                </a:solidFill>
              </a:rPr>
              <a:t>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IP-</a:t>
            </a:r>
            <a:r>
              <a:rPr lang="en-US" dirty="0" err="1">
                <a:solidFill>
                  <a:schemeClr val="bg2"/>
                </a:solidFill>
              </a:rPr>
              <a:t>Adresse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HTTP-Header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Benutzerkennung</a:t>
            </a:r>
            <a:r>
              <a:rPr lang="en-US" dirty="0">
                <a:solidFill>
                  <a:schemeClr val="bg2"/>
                </a:solidFill>
              </a:rPr>
              <a:t> des </a:t>
            </a:r>
            <a:r>
              <a:rPr lang="en-US" dirty="0" err="1">
                <a:solidFill>
                  <a:schemeClr val="bg2"/>
                </a:solidFill>
              </a:rPr>
              <a:t>Entwicklers</a:t>
            </a:r>
            <a:endParaRPr lang="en-US" dirty="0">
              <a:solidFill>
                <a:schemeClr val="bg2"/>
              </a:solidFill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V1 </a:t>
            </a:r>
            <a:r>
              <a:rPr lang="en-US" dirty="0" err="1">
                <a:solidFill>
                  <a:schemeClr val="bg2"/>
                </a:solidFill>
              </a:rPr>
              <a:t>abschalten</a:t>
            </a:r>
            <a:r>
              <a:rPr lang="en-US" dirty="0">
                <a:solidFill>
                  <a:schemeClr val="bg2"/>
                </a:solidFill>
              </a:rPr>
              <a:t>, V2 redundant </a:t>
            </a:r>
            <a:r>
              <a:rPr lang="en-US" dirty="0" err="1">
                <a:solidFill>
                  <a:schemeClr val="bg2"/>
                </a:solidFill>
              </a:rPr>
              <a:t>betrieben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2F36A-1D88-4711-8CC1-0845037F0325}"/>
              </a:ext>
            </a:extLst>
          </p:cNvPr>
          <p:cNvSpPr txBox="1"/>
          <p:nvPr/>
        </p:nvSpPr>
        <p:spPr>
          <a:xfrm>
            <a:off x="0" y="2402006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9D20-2EE4-41A3-BEEA-B4A83BF7350A}"/>
              </a:ext>
            </a:extLst>
          </p:cNvPr>
          <p:cNvSpPr txBox="1"/>
          <p:nvPr/>
        </p:nvSpPr>
        <p:spPr>
          <a:xfrm>
            <a:off x="-1" y="3171447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92422-0617-4BF6-91F0-1AA11865CC72}"/>
              </a:ext>
            </a:extLst>
          </p:cNvPr>
          <p:cNvSpPr txBox="1"/>
          <p:nvPr/>
        </p:nvSpPr>
        <p:spPr>
          <a:xfrm>
            <a:off x="0" y="3667006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9D671-E902-4DDF-BCF7-4044B4C7C246}"/>
              </a:ext>
            </a:extLst>
          </p:cNvPr>
          <p:cNvSpPr txBox="1"/>
          <p:nvPr/>
        </p:nvSpPr>
        <p:spPr>
          <a:xfrm>
            <a:off x="-2" y="4051726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BD544-7A83-41F5-9357-62700DAB4D55}"/>
              </a:ext>
            </a:extLst>
          </p:cNvPr>
          <p:cNvSpPr txBox="1"/>
          <p:nvPr/>
        </p:nvSpPr>
        <p:spPr>
          <a:xfrm>
            <a:off x="-4" y="4436446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5B1CE-F671-4983-9739-3CAFFC4BD20E}"/>
              </a:ext>
            </a:extLst>
          </p:cNvPr>
          <p:cNvSpPr txBox="1"/>
          <p:nvPr/>
        </p:nvSpPr>
        <p:spPr>
          <a:xfrm>
            <a:off x="0" y="6086165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4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738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9FEC3E6-6E3C-4D8D-8A87-090F9031A035}"/>
              </a:ext>
            </a:extLst>
          </p:cNvPr>
          <p:cNvSpPr/>
          <p:nvPr/>
        </p:nvSpPr>
        <p:spPr>
          <a:xfrm>
            <a:off x="6568618" y="5196530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90933D-7695-407E-9145-09279631F6BC}"/>
              </a:ext>
            </a:extLst>
          </p:cNvPr>
          <p:cNvSpPr/>
          <p:nvPr/>
        </p:nvSpPr>
        <p:spPr>
          <a:xfrm>
            <a:off x="9172293" y="1460074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B4485A-4CE7-46B4-830C-9DDA6A3A1BCB}"/>
              </a:ext>
            </a:extLst>
          </p:cNvPr>
          <p:cNvSpPr/>
          <p:nvPr/>
        </p:nvSpPr>
        <p:spPr>
          <a:xfrm>
            <a:off x="6578973" y="1462087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75CCDA-C632-450E-ACB2-911075AEAB43}"/>
              </a:ext>
            </a:extLst>
          </p:cNvPr>
          <p:cNvSpPr/>
          <p:nvPr/>
        </p:nvSpPr>
        <p:spPr>
          <a:xfrm>
            <a:off x="3984941" y="2971079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9497478" y="5234736"/>
            <a:ext cx="251230" cy="227789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</a:t>
            </a:r>
            <a:r>
              <a:rPr lang="en-US" dirty="0" err="1"/>
              <a:t>Fachw</a:t>
            </a:r>
            <a:r>
              <a:rPr lang="de-DE" dirty="0"/>
              <a:t>ö</a:t>
            </a:r>
            <a:r>
              <a:rPr lang="en-US" dirty="0" err="1"/>
              <a:t>rter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631752" y="3199681"/>
            <a:ext cx="928360" cy="932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RP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362857" y="3666025"/>
            <a:ext cx="95068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6096000" y="2068286"/>
            <a:ext cx="352831" cy="478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6095999" y="2532743"/>
            <a:ext cx="350034" cy="14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3534229" y="3429000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3540933" y="3666025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969969" y="3428998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969969" y="3666024"/>
            <a:ext cx="326571" cy="237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8720316" y="1920006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8720316" y="2157032"/>
            <a:ext cx="326571" cy="2370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9868329" y="3701070"/>
            <a:ext cx="2288960" cy="2265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/>
              <a:t>von </a:t>
            </a:r>
            <a:r>
              <a:rPr lang="en-US" dirty="0" err="1"/>
              <a:t>Istio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dirty="0"/>
              <a:t>Pod (von </a:t>
            </a:r>
            <a:r>
              <a:rPr lang="en-US" dirty="0" err="1"/>
              <a:t>StatefulSet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9497478" y="4854969"/>
            <a:ext cx="251230" cy="237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9467308" y="3784536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9467308" y="4058312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9467308" y="4355028"/>
            <a:ext cx="281400" cy="234436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9467308" y="5759241"/>
            <a:ext cx="30263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9564401" y="5614503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9564401" y="5759241"/>
            <a:ext cx="199418" cy="14473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E4CC1-52DE-4A58-8EE3-C4E32E7CAC07}"/>
              </a:ext>
            </a:extLst>
          </p:cNvPr>
          <p:cNvSpPr/>
          <p:nvPr/>
        </p:nvSpPr>
        <p:spPr>
          <a:xfrm>
            <a:off x="6820690" y="5429906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3200" baseline="-25000" dirty="0"/>
              <a:t>2</a:t>
            </a:r>
            <a:endParaRPr lang="LID4096" sz="3200" baseline="-250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D84FD8-BDC1-45CC-8D87-9CFC28576769}"/>
              </a:ext>
            </a:extLst>
          </p:cNvPr>
          <p:cNvSpPr/>
          <p:nvPr/>
        </p:nvSpPr>
        <p:spPr>
          <a:xfrm flipV="1">
            <a:off x="6372524" y="3666023"/>
            <a:ext cx="210412" cy="99688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67534311-BF39-4EED-B1BA-75B72104BEE1}"/>
              </a:ext>
            </a:extLst>
          </p:cNvPr>
          <p:cNvSpPr/>
          <p:nvPr/>
        </p:nvSpPr>
        <p:spPr>
          <a:xfrm>
            <a:off x="6372524" y="3772162"/>
            <a:ext cx="192111" cy="2826425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7B92F-B93C-4A38-A24E-B931E940144A}"/>
              </a:ext>
            </a:extLst>
          </p:cNvPr>
          <p:cNvSpPr txBox="1"/>
          <p:nvPr/>
        </p:nvSpPr>
        <p:spPr>
          <a:xfrm>
            <a:off x="5913220" y="351979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v1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D1913C-03E8-4D19-88E9-89190789B031}"/>
              </a:ext>
            </a:extLst>
          </p:cNvPr>
          <p:cNvSpPr txBox="1"/>
          <p:nvPr/>
        </p:nvSpPr>
        <p:spPr>
          <a:xfrm>
            <a:off x="5913220" y="501186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v2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8C7C9D-E6FC-4F84-AF40-9D31FC5889CE}"/>
              </a:ext>
            </a:extLst>
          </p:cNvPr>
          <p:cNvSpPr txBox="1"/>
          <p:nvPr/>
        </p:nvSpPr>
        <p:spPr>
          <a:xfrm>
            <a:off x="5529804" y="451889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4D7A83-E4DE-4950-AE63-B8483FF68672}"/>
              </a:ext>
            </a:extLst>
          </p:cNvPr>
          <p:cNvSpPr txBox="1"/>
          <p:nvPr/>
        </p:nvSpPr>
        <p:spPr>
          <a:xfrm>
            <a:off x="4916197" y="43578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538C1C5-66FB-4D97-BB69-E855F0C285CC}"/>
              </a:ext>
            </a:extLst>
          </p:cNvPr>
          <p:cNvCxnSpPr>
            <a:cxnSpLocks/>
            <a:stCxn id="57" idx="2"/>
            <a:endCxn id="49" idx="1"/>
          </p:cNvCxnSpPr>
          <p:nvPr/>
        </p:nvCxnSpPr>
        <p:spPr>
          <a:xfrm>
            <a:off x="5261805" y="4727184"/>
            <a:ext cx="651415" cy="46934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695DA3-F9F2-4457-82A4-DC0725114E3D}"/>
              </a:ext>
            </a:extLst>
          </p:cNvPr>
          <p:cNvCxnSpPr>
            <a:cxnSpLocks/>
            <a:stCxn id="53" idx="0"/>
            <a:endCxn id="2" idx="2"/>
          </p:cNvCxnSpPr>
          <p:nvPr/>
        </p:nvCxnSpPr>
        <p:spPr>
          <a:xfrm flipV="1">
            <a:off x="5875412" y="3889129"/>
            <a:ext cx="240748" cy="6297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9CBCA01-BF6E-462D-91ED-1445EA4C71D8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5875412" y="4888223"/>
            <a:ext cx="240747" cy="1360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63D68AC-E063-49B5-B6FE-43CE7B6B2007}"/>
              </a:ext>
            </a:extLst>
          </p:cNvPr>
          <p:cNvSpPr/>
          <p:nvPr/>
        </p:nvSpPr>
        <p:spPr>
          <a:xfrm>
            <a:off x="6574295" y="3772162"/>
            <a:ext cx="1392072" cy="138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EA5484-B89C-4F3F-9D8F-582E103AA587}"/>
              </a:ext>
            </a:extLst>
          </p:cNvPr>
          <p:cNvSpPr/>
          <p:nvPr/>
        </p:nvSpPr>
        <p:spPr>
          <a:xfrm>
            <a:off x="6813335" y="4018972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3200" baseline="-25000" dirty="0"/>
              <a:t>2</a:t>
            </a:r>
            <a:endParaRPr lang="LID4096" sz="3200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1B02D3-4837-4376-B84F-1473BC135CFE}"/>
              </a:ext>
            </a:extLst>
          </p:cNvPr>
          <p:cNvSpPr txBox="1"/>
          <p:nvPr/>
        </p:nvSpPr>
        <p:spPr>
          <a:xfrm>
            <a:off x="7127434" y="2860665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Authorization-</a:t>
            </a:r>
            <a:b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E7013C-D72E-4218-9922-8663980A0782}"/>
              </a:ext>
            </a:extLst>
          </p:cNvPr>
          <p:cNvSpPr txBox="1"/>
          <p:nvPr/>
        </p:nvSpPr>
        <p:spPr>
          <a:xfrm>
            <a:off x="1767385" y="4175530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Gateway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VirtualService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8F5FDA-C9E6-4B00-9482-C6CDAFF05DD8}"/>
              </a:ext>
            </a:extLst>
          </p:cNvPr>
          <p:cNvSpPr txBox="1"/>
          <p:nvPr/>
        </p:nvSpPr>
        <p:spPr>
          <a:xfrm>
            <a:off x="969969" y="57597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0A1961-A575-4D90-B32E-8614005D07CD}"/>
              </a:ext>
            </a:extLst>
          </p:cNvPr>
          <p:cNvCxnSpPr/>
          <p:nvPr/>
        </p:nvCxnSpPr>
        <p:spPr>
          <a:xfrm>
            <a:off x="1767385" y="3289110"/>
            <a:ext cx="0" cy="729862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A696847-181C-4B4B-8EEA-CD488737B766}"/>
              </a:ext>
            </a:extLst>
          </p:cNvPr>
          <p:cNvCxnSpPr>
            <a:cxnSpLocks/>
          </p:cNvCxnSpPr>
          <p:nvPr/>
        </p:nvCxnSpPr>
        <p:spPr>
          <a:xfrm flipV="1">
            <a:off x="1823281" y="2761931"/>
            <a:ext cx="240748" cy="6297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447B19-1995-4618-BB0C-0F68355CA9DE}"/>
              </a:ext>
            </a:extLst>
          </p:cNvPr>
          <p:cNvSpPr txBox="1"/>
          <p:nvPr/>
        </p:nvSpPr>
        <p:spPr>
          <a:xfrm>
            <a:off x="1893986" y="237911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EnvoyFilter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C7EAD2-824D-4347-A3D1-D4B7D1753D4E}"/>
              </a:ext>
            </a:extLst>
          </p:cNvPr>
          <p:cNvSpPr txBox="1"/>
          <p:nvPr/>
        </p:nvSpPr>
        <p:spPr>
          <a:xfrm>
            <a:off x="2916793" y="329669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0D4F7E-3638-45B9-BEE0-2614F626E676}"/>
              </a:ext>
            </a:extLst>
          </p:cNvPr>
          <p:cNvSpPr txBox="1"/>
          <p:nvPr/>
        </p:nvSpPr>
        <p:spPr>
          <a:xfrm>
            <a:off x="8077781" y="17965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765931-28CC-4EDD-B6E5-0F9686EED920}"/>
              </a:ext>
            </a:extLst>
          </p:cNvPr>
          <p:cNvSpPr txBox="1"/>
          <p:nvPr/>
        </p:nvSpPr>
        <p:spPr>
          <a:xfrm>
            <a:off x="3862116" y="238525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DestinationRule</a:t>
            </a:r>
            <a:endParaRPr lang="LID4096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7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563808" y="2801697"/>
            <a:ext cx="380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/>
              <a:t>://.../v1/</a:t>
            </a:r>
            <a:r>
              <a:rPr lang="en-US" dirty="0" err="1"/>
              <a:t>bill?month</a:t>
            </a:r>
            <a:r>
              <a:rPr lang="en-US" dirty="0"/>
              <a:t>=2019-11</a:t>
            </a:r>
            <a:br>
              <a:rPr lang="en-US" dirty="0"/>
            </a:br>
            <a:r>
              <a:rPr lang="en-US" dirty="0"/>
              <a:t>	&amp;receiverUsername=max</a:t>
            </a:r>
            <a:endParaRPr lang="LID4096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251222" y="2832474"/>
            <a:ext cx="312586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3200" dirty="0"/>
              <a:t>1.</a:t>
            </a:r>
            <a:endParaRPr lang="LID4096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3055039" y="1583412"/>
            <a:ext cx="375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http://b/v1/bills?month=2019-11</a:t>
            </a:r>
            <a:br>
              <a:rPr lang="en-US" dirty="0"/>
            </a:br>
            <a:r>
              <a:rPr lang="en-US" dirty="0"/>
              <a:t>	&amp;</a:t>
            </a:r>
            <a:r>
              <a:rPr lang="en-US" dirty="0" err="1"/>
              <a:t>receiverUsername</a:t>
            </a:r>
            <a:r>
              <a:rPr lang="en-US" dirty="0"/>
              <a:t>=max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742453" y="1614189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2.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2630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563808" y="2801697"/>
            <a:ext cx="380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/>
              <a:t>://.../v1/</a:t>
            </a:r>
            <a:r>
              <a:rPr lang="en-US" dirty="0" err="1"/>
              <a:t>bill?month</a:t>
            </a:r>
            <a:r>
              <a:rPr lang="en-US" dirty="0"/>
              <a:t>=2019-11</a:t>
            </a:r>
            <a:br>
              <a:rPr lang="en-US" dirty="0"/>
            </a:br>
            <a:r>
              <a:rPr lang="en-US" dirty="0"/>
              <a:t>	&amp;receiverUsername=max</a:t>
            </a:r>
            <a:endParaRPr lang="LID4096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251222" y="2832474"/>
            <a:ext cx="312586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3200" dirty="0"/>
              <a:t>1.</a:t>
            </a:r>
            <a:endParaRPr lang="LID4096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3055039" y="1583412"/>
            <a:ext cx="3755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http://b/v1/bills?month=2019-11</a:t>
            </a:r>
            <a:br>
              <a:rPr lang="en-US" dirty="0"/>
            </a:br>
            <a:r>
              <a:rPr lang="en-US" dirty="0"/>
              <a:t>	&amp;</a:t>
            </a:r>
            <a:r>
              <a:rPr lang="en-US" dirty="0" err="1"/>
              <a:t>receiverUsername</a:t>
            </a:r>
            <a:r>
              <a:rPr lang="en-US" dirty="0"/>
              <a:t>=max</a:t>
            </a:r>
          </a:p>
          <a:p>
            <a:r>
              <a:rPr lang="en-US" b="1" dirty="0"/>
              <a:t>Response:</a:t>
            </a:r>
            <a:r>
              <a:rPr lang="en-US" dirty="0"/>
              <a:t> </a:t>
            </a:r>
            <a:r>
              <a:rPr lang="en-US" dirty="0" err="1"/>
              <a:t>Rechnungskopfdaten</a:t>
            </a:r>
            <a:endParaRPr lang="LID4096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742453" y="1614189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2.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57121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4222551" y="3199681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LID4096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6813350" y="1690688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LID4096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6813350" y="4708674"/>
            <a:ext cx="928360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LID4096" sz="32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9404149" y="1690688"/>
            <a:ext cx="928360" cy="932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B-DB</a:t>
            </a:r>
            <a:endParaRPr lang="LID4096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917371" y="3666025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5508170" y="2339763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8106228" y="2157032"/>
            <a:ext cx="9506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5508170" y="4420769"/>
            <a:ext cx="940661" cy="5672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563808" y="2801697"/>
            <a:ext cx="380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/>
              <a:t>://.../v1/</a:t>
            </a:r>
            <a:r>
              <a:rPr lang="en-US" dirty="0" err="1"/>
              <a:t>bill?month</a:t>
            </a:r>
            <a:r>
              <a:rPr lang="en-US" dirty="0"/>
              <a:t>=2019-11</a:t>
            </a:r>
            <a:br>
              <a:rPr lang="en-US" dirty="0"/>
            </a:br>
            <a:r>
              <a:rPr lang="en-US" dirty="0"/>
              <a:t>	&amp;receiverUsername=max</a:t>
            </a:r>
            <a:endParaRPr lang="LID4096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251222" y="2832474"/>
            <a:ext cx="312586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3200" dirty="0"/>
              <a:t>1.</a:t>
            </a:r>
            <a:endParaRPr lang="LID4096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3055039" y="1583412"/>
            <a:ext cx="3755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http://b/v1/bills?month=2019-11</a:t>
            </a:r>
            <a:br>
              <a:rPr lang="en-US" dirty="0"/>
            </a:br>
            <a:r>
              <a:rPr lang="en-US" dirty="0"/>
              <a:t>	&amp;</a:t>
            </a:r>
            <a:r>
              <a:rPr lang="en-US" dirty="0" err="1"/>
              <a:t>receiverUsername</a:t>
            </a:r>
            <a:r>
              <a:rPr lang="en-US" dirty="0"/>
              <a:t>=max</a:t>
            </a:r>
          </a:p>
          <a:p>
            <a:r>
              <a:rPr lang="en-US" b="1" dirty="0"/>
              <a:t>Response:</a:t>
            </a:r>
            <a:r>
              <a:rPr lang="en-US" dirty="0"/>
              <a:t> </a:t>
            </a:r>
            <a:r>
              <a:rPr lang="en-US" dirty="0" err="1"/>
              <a:t>Rechnungskopfdaten</a:t>
            </a:r>
            <a:endParaRPr lang="LID4096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742453" y="1614189"/>
            <a:ext cx="31258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/>
              <a:t>2.</a:t>
            </a:r>
            <a:endParaRPr lang="LID4096" sz="3200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EC84FB3-CA5E-4F87-8B79-3EB2FE517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1764" y="2839707"/>
            <a:ext cx="4041490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123456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"2019-11"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"1. Dezember 2019"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"receiverUsername"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"max"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"receiver"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"Max Mustermann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Eine Straße 2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12345 Musterstadt"</a:t>
            </a:r>
            <a:b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LID4096" altLang="LID4096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95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4160</Words>
  <Application>Microsoft Office PowerPoint</Application>
  <PresentationFormat>Widescreen</PresentationFormat>
  <Paragraphs>907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Consolas</vt:lpstr>
      <vt:lpstr>Office Theme</vt:lpstr>
      <vt:lpstr>Servicemesh: Istio</vt:lpstr>
      <vt:lpstr>Servicemesh: Istio</vt:lpstr>
      <vt:lpstr>Agenda</vt:lpstr>
      <vt:lpstr>PowerPoint Presentation</vt:lpstr>
      <vt:lpstr>Demo Projekt</vt:lpstr>
      <vt:lpstr>Demo Projekt</vt:lpstr>
      <vt:lpstr>Demo Projekt</vt:lpstr>
      <vt:lpstr>Demo Projekt</vt:lpstr>
      <vt:lpstr>Demo Projekt</vt:lpstr>
      <vt:lpstr>Demo Projekt</vt:lpstr>
      <vt:lpstr>Demo Projekt</vt:lpstr>
      <vt:lpstr>Demo Projekt</vt:lpstr>
      <vt:lpstr>Demo Projekt</vt:lpstr>
      <vt:lpstr>Demo Projekt</vt:lpstr>
      <vt:lpstr>Demo Projekt</vt:lpstr>
      <vt:lpstr>C: Beispiel-Request</vt:lpstr>
      <vt:lpstr>Demo Projekt</vt:lpstr>
      <vt:lpstr>Demo Projekt</vt:lpstr>
      <vt:lpstr>Demo Projekt</vt:lpstr>
      <vt:lpstr>Demo Projekt</vt:lpstr>
      <vt:lpstr>Demo Projekt</vt:lpstr>
      <vt:lpstr>Demo Projekt</vt:lpstr>
      <vt:lpstr>Demo Projekt</vt:lpstr>
      <vt:lpstr>Demo Projekt</vt:lpstr>
      <vt:lpstr>Demo Projekt</vt:lpstr>
      <vt:lpstr>Agenda</vt:lpstr>
      <vt:lpstr>Agenda</vt:lpstr>
      <vt:lpstr>Demo Projekt</vt:lpstr>
      <vt:lpstr>Istio</vt:lpstr>
      <vt:lpstr>Istio: Gateway</vt:lpstr>
      <vt:lpstr>Agenda</vt:lpstr>
      <vt:lpstr>Istio: mTLS</vt:lpstr>
      <vt:lpstr>Istio: mTLS</vt:lpstr>
      <vt:lpstr>Istio: mTLS</vt:lpstr>
      <vt:lpstr>Istio: mTLS</vt:lpstr>
      <vt:lpstr>Istio: mTLS</vt:lpstr>
      <vt:lpstr>Istio: mTLS</vt:lpstr>
      <vt:lpstr>Istio: mTLS</vt:lpstr>
      <vt:lpstr>Agenda</vt:lpstr>
      <vt:lpstr>Agenda</vt:lpstr>
      <vt:lpstr>Istio: ACL</vt:lpstr>
      <vt:lpstr>Istio: ACL</vt:lpstr>
      <vt:lpstr>Istio: ACL</vt:lpstr>
      <vt:lpstr>Istio: ACL</vt:lpstr>
      <vt:lpstr>Agenda</vt:lpstr>
      <vt:lpstr>Agenda</vt:lpstr>
      <vt:lpstr>Istio: Timeouts, Retries</vt:lpstr>
      <vt:lpstr>Istio: Timeouts, Retries</vt:lpstr>
      <vt:lpstr>Istio: Timeouts, Retries</vt:lpstr>
      <vt:lpstr>Istio: Timeouts, Retries</vt:lpstr>
      <vt:lpstr>Agenda</vt:lpstr>
      <vt:lpstr>Agenda</vt:lpstr>
      <vt:lpstr>Agenda</vt:lpstr>
      <vt:lpstr>Istio: Traffic Management</vt:lpstr>
      <vt:lpstr>Istio: Traffic Management</vt:lpstr>
      <vt:lpstr>Istio: Traffic Management</vt:lpstr>
      <vt:lpstr>Istio: Traffic Management</vt:lpstr>
      <vt:lpstr>Istio: Traffic Management</vt:lpstr>
      <vt:lpstr>Istio: Traffic Management</vt:lpstr>
      <vt:lpstr>Istio: Traffic Management</vt:lpstr>
      <vt:lpstr>Agenda</vt:lpstr>
      <vt:lpstr>Agenda</vt:lpstr>
      <vt:lpstr>Agenda</vt:lpstr>
      <vt:lpstr>Istio: Fachwörter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Polley</dc:creator>
  <cp:lastModifiedBy>Tobias Polley</cp:lastModifiedBy>
  <cp:revision>28</cp:revision>
  <dcterms:created xsi:type="dcterms:W3CDTF">2020-01-02T16:40:48Z</dcterms:created>
  <dcterms:modified xsi:type="dcterms:W3CDTF">2020-01-03T14:10:02Z</dcterms:modified>
</cp:coreProperties>
</file>