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F5E85-8E4B-4433-94F7-FF93CA0C0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29FFFF-16A5-4FDB-97C7-35547502D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1CD54-335A-4F93-864E-8CC7A9C56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172AC-5752-43AB-8903-10090432FFB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62E40-A18A-494E-AE0B-2BB8EC57C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4F913-DF68-4738-8EE2-3BF1F351E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B18C-DAF9-4D46-A65A-BB9107F48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6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A08C8-BA51-4EFF-9B62-113B7B7FD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46C55C-225A-4C6E-B4B1-3F93A969D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08613-2A7D-4B7B-8AA4-8F71A55ED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172AC-5752-43AB-8903-10090432FFB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2A462-9F91-4670-8CD1-C1C8D5CC8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93F85-8597-4B6F-9A43-2C5D146B8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B18C-DAF9-4D46-A65A-BB9107F48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1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F58826-C3E8-4233-AA5C-2CF5EC03BD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B5F3B-BC1A-4FF5-8B9B-A960276E7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7B660-6CB0-4D12-8F9C-40C91D37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172AC-5752-43AB-8903-10090432FFB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D2242-D294-4F33-8F5F-346F27700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E3B63-BAD2-4972-BF8C-6A329F029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B18C-DAF9-4D46-A65A-BB9107F48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09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87734-1EA1-4D4F-B2A0-1C324003C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60EDD-FD79-48AC-9C0F-FB25C0730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FDED7-855D-4425-B733-5E3948A97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172AC-5752-43AB-8903-10090432FFB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82D6B-1836-4F40-A0FA-3A4F50739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444A2-B61D-48A1-8D46-00B557644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B18C-DAF9-4D46-A65A-BB9107F48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6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DD313-7886-4E28-A497-4364DD41F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435D2-5A1D-49E5-9683-8F9312DAB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8A778-C03E-4990-A2FD-4110DA613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172AC-5752-43AB-8903-10090432FFB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C6548-318A-4ACE-8810-CFB07E14C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5DA13-3BF0-4C9C-B1AA-0B56E26CC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B18C-DAF9-4D46-A65A-BB9107F48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3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DFE04-63F1-40DB-BB4E-D4FAFE328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E90D1-F499-432A-AC30-D813D9B3B4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EB934E-FFFC-4931-93C4-919247424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2A35A-24CF-48B5-84B4-9CE0EF151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172AC-5752-43AB-8903-10090432FFB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32907-432D-42EB-9BC4-416EF1976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46404-0E45-47FB-9256-81406A5F6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B18C-DAF9-4D46-A65A-BB9107F48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74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E06A5-5DB6-40E8-8552-51AE1CD70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3B5E7-D1B8-4FC9-886E-DB342D3CB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98479-07C2-4DB8-A86B-DE04CF3E1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AF3F58-1E68-4F84-BBCB-7B61BFC8A9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92C1CC-01AD-43B6-B80B-C0C89CA93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73D76D-F30D-4BEF-BA34-A0C27BED4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172AC-5752-43AB-8903-10090432FFB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3E3C3-A778-49EF-9917-DA1B85148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A061A5-6CE6-4493-AC1B-5115AF465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B18C-DAF9-4D46-A65A-BB9107F48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10650-5C0E-40D8-8B9A-EF253C3C9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F5458-173B-4F05-B178-285D0662D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172AC-5752-43AB-8903-10090432FFB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63B57D-77A3-4735-B831-7B0C90D17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19F2A5-A896-4D04-BC9B-3547003C7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B18C-DAF9-4D46-A65A-BB9107F48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31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802DFB-72DE-4D50-A3BC-83B327DEA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172AC-5752-43AB-8903-10090432FFB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FEF86-739F-431F-9697-8EF292BC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C9DA5-9DDB-4A5A-B520-5E6A55E07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B18C-DAF9-4D46-A65A-BB9107F48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24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27096-08CC-4CA0-9EDF-D4F6A2AE4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C7FF0-E20D-4B36-B2A9-453849F9E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E1BDE-9FBA-4B4F-A53C-87679A5E2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E89D5-C1D7-46B2-B8E2-61B09A041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172AC-5752-43AB-8903-10090432FFB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44ACA-1C1B-45DB-B8F0-A9B645BD9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AD6CFF-26DA-4255-ACBE-ACF8A11B7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B18C-DAF9-4D46-A65A-BB9107F48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2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0DA26-0FBD-4637-9DFD-609F4BD10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6CF61-9938-434E-BC24-0B115791B1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C054BE-8207-4BDA-91C1-ED94AE6C9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33A89-E715-43E8-A826-E694672C6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172AC-5752-43AB-8903-10090432FFB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2BB75-61EE-48A7-81AC-5188C13A5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68BB1-39CB-47CC-A441-72F773D1D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B18C-DAF9-4D46-A65A-BB9107F48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5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48B842-F63B-439D-9D7B-1B89C8662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2DE20-801E-442E-BB0F-4F741454E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29FFA-C103-4A1C-8507-35782211A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172AC-5752-43AB-8903-10090432FFB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7B9EB-89EC-42FE-B444-BEE065812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147C5-01F1-42BD-B0EE-0F7D739B3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5B18C-DAF9-4D46-A65A-BB9107F48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2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CSS/CSS_Selector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69815-58B7-4B95-8C2B-69684159DD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929532-BF8F-427E-A2F3-1777E33C66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Dive into HTML part 2</a:t>
            </a:r>
          </a:p>
          <a:p>
            <a:r>
              <a:rPr lang="en-US" dirty="0"/>
              <a:t>Adding CSS and </a:t>
            </a:r>
            <a:r>
              <a:rPr lang="en-US" dirty="0" err="1"/>
              <a:t>Javascript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417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7618F-8A8C-479A-B92F-1AC39629D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9AB7E-4FBA-42EE-A26D-6934952EF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</a:t>
            </a:r>
          </a:p>
          <a:p>
            <a:r>
              <a:rPr lang="en-US" dirty="0"/>
              <a:t>Quiz </a:t>
            </a:r>
          </a:p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856420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AF543-FD27-4257-BAC9-B4305E960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2F61D-86FA-462C-A703-14B4DE310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&lt;audio&gt;…&lt;/audio&gt;</a:t>
            </a:r>
          </a:p>
          <a:p>
            <a:r>
              <a:rPr lang="en-US" dirty="0"/>
              <a:t>&lt;video&gt;&lt;/video&gt;</a:t>
            </a:r>
          </a:p>
          <a:p>
            <a:r>
              <a:rPr lang="en-US" dirty="0"/>
              <a:t>&lt;!-- comments --&gt;</a:t>
            </a:r>
          </a:p>
          <a:p>
            <a:r>
              <a:rPr lang="en-US" dirty="0"/>
              <a:t>&lt;frame&gt; and &lt;iframe&gt;</a:t>
            </a:r>
          </a:p>
          <a:p>
            <a:r>
              <a:rPr lang="en-US" dirty="0"/>
              <a:t>&lt;forms&gt;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textarea</a:t>
            </a:r>
            <a:r>
              <a:rPr lang="en-US" dirty="0"/>
              <a:t>&gt;</a:t>
            </a:r>
          </a:p>
          <a:p>
            <a:pPr lvl="1"/>
            <a:r>
              <a:rPr lang="en-US" dirty="0" err="1"/>
              <a:t>input:password,email</a:t>
            </a:r>
            <a:endParaRPr lang="en-US" dirty="0"/>
          </a:p>
          <a:p>
            <a:pPr lvl="1"/>
            <a:r>
              <a:rPr lang="en-US" dirty="0"/>
              <a:t>Checkbox and radio</a:t>
            </a:r>
          </a:p>
          <a:p>
            <a:pPr lvl="1"/>
            <a:r>
              <a:rPr lang="en-US" dirty="0"/>
              <a:t>Submitting the form</a:t>
            </a:r>
          </a:p>
          <a:p>
            <a:pPr lvl="1"/>
            <a:r>
              <a:rPr lang="en-US" dirty="0"/>
              <a:t>Submitting a file</a:t>
            </a:r>
          </a:p>
          <a:p>
            <a:r>
              <a:rPr lang="en-US" dirty="0"/>
              <a:t>XHTML/HTML – read more on w3school</a:t>
            </a:r>
          </a:p>
          <a:p>
            <a:r>
              <a:rPr lang="en-US" dirty="0"/>
              <a:t>Image types: GIF(transparencey,256colors,lossless), JPEG(lossy, 16MM colors, no transparency), PNG(transparency, lossy)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983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DACB-9B40-4CCB-918A-FF38B7E91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Characters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01094A-42BE-42D8-AD12-17F787994C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6144252"/>
              </p:ext>
            </p:extLst>
          </p:nvPr>
        </p:nvGraphicFramePr>
        <p:xfrm>
          <a:off x="1020932" y="1825626"/>
          <a:ext cx="9463596" cy="4351335"/>
        </p:xfrm>
        <a:graphic>
          <a:graphicData uri="http://schemas.openxmlformats.org/drawingml/2006/table">
            <a:tbl>
              <a:tblPr/>
              <a:tblGrid>
                <a:gridCol w="2365899">
                  <a:extLst>
                    <a:ext uri="{9D8B030D-6E8A-4147-A177-3AD203B41FA5}">
                      <a16:colId xmlns:a16="http://schemas.microsoft.com/office/drawing/2014/main" val="815055089"/>
                    </a:ext>
                  </a:extLst>
                </a:gridCol>
                <a:gridCol w="2365899">
                  <a:extLst>
                    <a:ext uri="{9D8B030D-6E8A-4147-A177-3AD203B41FA5}">
                      <a16:colId xmlns:a16="http://schemas.microsoft.com/office/drawing/2014/main" val="219437504"/>
                    </a:ext>
                  </a:extLst>
                </a:gridCol>
                <a:gridCol w="2365899">
                  <a:extLst>
                    <a:ext uri="{9D8B030D-6E8A-4147-A177-3AD203B41FA5}">
                      <a16:colId xmlns:a16="http://schemas.microsoft.com/office/drawing/2014/main" val="4005457049"/>
                    </a:ext>
                  </a:extLst>
                </a:gridCol>
                <a:gridCol w="2365899">
                  <a:extLst>
                    <a:ext uri="{9D8B030D-6E8A-4147-A177-3AD203B41FA5}">
                      <a16:colId xmlns:a16="http://schemas.microsoft.com/office/drawing/2014/main" val="742989489"/>
                    </a:ext>
                  </a:extLst>
                </a:gridCol>
              </a:tblGrid>
              <a:tr h="28860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Result</a:t>
                      </a:r>
                    </a:p>
                  </a:txBody>
                  <a:tcPr marL="88803" marR="44401" marT="44401" marB="4440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Description</a:t>
                      </a:r>
                    </a:p>
                  </a:txBody>
                  <a:tcPr marL="44401" marR="44401" marT="44401" marB="4440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Entity Name</a:t>
                      </a:r>
                    </a:p>
                  </a:txBody>
                  <a:tcPr marL="44401" marR="44401" marT="44401" marB="4440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Entity Number</a:t>
                      </a:r>
                    </a:p>
                  </a:txBody>
                  <a:tcPr marL="44401" marR="44401" marT="44401" marB="4440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262617"/>
                  </a:ext>
                </a:extLst>
              </a:tr>
              <a:tr h="288609">
                <a:tc>
                  <a:txBody>
                    <a:bodyPr/>
                    <a:lstStyle/>
                    <a:p>
                      <a:pPr algn="l" fontAlgn="t"/>
                      <a:endParaRPr lang="en-US" sz="1300" dirty="0">
                        <a:effectLst/>
                      </a:endParaRPr>
                    </a:p>
                  </a:txBody>
                  <a:tcPr marL="88803" marR="44401" marT="44401" marB="4440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non-breaking space</a:t>
                      </a:r>
                    </a:p>
                  </a:txBody>
                  <a:tcPr marL="44401" marR="44401" marT="44401" marB="4440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&amp;nbsp;</a:t>
                      </a:r>
                    </a:p>
                  </a:txBody>
                  <a:tcPr marL="44401" marR="44401" marT="44401" marB="4440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&amp;#160;</a:t>
                      </a:r>
                    </a:p>
                  </a:txBody>
                  <a:tcPr marL="44401" marR="44401" marT="44401" marB="4440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458322"/>
                  </a:ext>
                </a:extLst>
              </a:tr>
              <a:tr h="28860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&lt;</a:t>
                      </a:r>
                    </a:p>
                  </a:txBody>
                  <a:tcPr marL="88803" marR="44401" marT="44401" marB="4440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less than</a:t>
                      </a:r>
                    </a:p>
                  </a:txBody>
                  <a:tcPr marL="44401" marR="44401" marT="44401" marB="4440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&amp;lt;</a:t>
                      </a:r>
                    </a:p>
                  </a:txBody>
                  <a:tcPr marL="44401" marR="44401" marT="44401" marB="4440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&amp;#60;</a:t>
                      </a:r>
                    </a:p>
                  </a:txBody>
                  <a:tcPr marL="44401" marR="44401" marT="44401" marB="4440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030563"/>
                  </a:ext>
                </a:extLst>
              </a:tr>
              <a:tr h="28860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&gt;</a:t>
                      </a:r>
                    </a:p>
                  </a:txBody>
                  <a:tcPr marL="88803" marR="44401" marT="44401" marB="4440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greater than</a:t>
                      </a:r>
                    </a:p>
                  </a:txBody>
                  <a:tcPr marL="44401" marR="44401" marT="44401" marB="4440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&amp;gt;</a:t>
                      </a:r>
                    </a:p>
                  </a:txBody>
                  <a:tcPr marL="44401" marR="44401" marT="44401" marB="4440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&amp;#62;</a:t>
                      </a:r>
                    </a:p>
                  </a:txBody>
                  <a:tcPr marL="44401" marR="44401" marT="44401" marB="4440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841759"/>
                  </a:ext>
                </a:extLst>
              </a:tr>
              <a:tr h="28860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&amp;</a:t>
                      </a:r>
                    </a:p>
                  </a:txBody>
                  <a:tcPr marL="88803" marR="44401" marT="44401" marB="4440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ampersand</a:t>
                      </a:r>
                    </a:p>
                  </a:txBody>
                  <a:tcPr marL="44401" marR="44401" marT="44401" marB="4440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&amp;amp;</a:t>
                      </a:r>
                    </a:p>
                  </a:txBody>
                  <a:tcPr marL="44401" marR="44401" marT="44401" marB="4440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&amp;#38;</a:t>
                      </a:r>
                    </a:p>
                  </a:txBody>
                  <a:tcPr marL="44401" marR="44401" marT="44401" marB="4440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289988"/>
                  </a:ext>
                </a:extLst>
              </a:tr>
              <a:tr h="48841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"</a:t>
                      </a:r>
                    </a:p>
                  </a:txBody>
                  <a:tcPr marL="88803" marR="44401" marT="44401" marB="4440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double quotation mark</a:t>
                      </a:r>
                    </a:p>
                  </a:txBody>
                  <a:tcPr marL="44401" marR="44401" marT="44401" marB="4440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&amp;quot;</a:t>
                      </a:r>
                    </a:p>
                  </a:txBody>
                  <a:tcPr marL="44401" marR="44401" marT="44401" marB="4440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&amp;#34;</a:t>
                      </a:r>
                    </a:p>
                  </a:txBody>
                  <a:tcPr marL="44401" marR="44401" marT="44401" marB="4440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485318"/>
                  </a:ext>
                </a:extLst>
              </a:tr>
              <a:tr h="48841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'</a:t>
                      </a:r>
                    </a:p>
                  </a:txBody>
                  <a:tcPr marL="88803" marR="44401" marT="44401" marB="4440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single quotation mark (apostrophe)</a:t>
                      </a:r>
                    </a:p>
                  </a:txBody>
                  <a:tcPr marL="44401" marR="44401" marT="44401" marB="4440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&amp;apos;</a:t>
                      </a:r>
                    </a:p>
                  </a:txBody>
                  <a:tcPr marL="44401" marR="44401" marT="44401" marB="4440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&amp;#39;</a:t>
                      </a:r>
                    </a:p>
                  </a:txBody>
                  <a:tcPr marL="44401" marR="44401" marT="44401" marB="4440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219420"/>
                  </a:ext>
                </a:extLst>
              </a:tr>
              <a:tr h="28860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¢</a:t>
                      </a:r>
                    </a:p>
                  </a:txBody>
                  <a:tcPr marL="88803" marR="44401" marT="44401" marB="4440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cent</a:t>
                      </a:r>
                    </a:p>
                  </a:txBody>
                  <a:tcPr marL="44401" marR="44401" marT="44401" marB="4440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&amp;cent;</a:t>
                      </a:r>
                    </a:p>
                  </a:txBody>
                  <a:tcPr marL="44401" marR="44401" marT="44401" marB="4440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&amp;#162;</a:t>
                      </a:r>
                    </a:p>
                  </a:txBody>
                  <a:tcPr marL="44401" marR="44401" marT="44401" marB="4440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56588"/>
                  </a:ext>
                </a:extLst>
              </a:tr>
              <a:tr h="28860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£</a:t>
                      </a:r>
                    </a:p>
                  </a:txBody>
                  <a:tcPr marL="88803" marR="44401" marT="44401" marB="4440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pound</a:t>
                      </a:r>
                    </a:p>
                  </a:txBody>
                  <a:tcPr marL="44401" marR="44401" marT="44401" marB="4440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&amp;pound;</a:t>
                      </a:r>
                    </a:p>
                  </a:txBody>
                  <a:tcPr marL="44401" marR="44401" marT="44401" marB="4440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&amp;#163;</a:t>
                      </a:r>
                    </a:p>
                  </a:txBody>
                  <a:tcPr marL="44401" marR="44401" marT="44401" marB="4440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755868"/>
                  </a:ext>
                </a:extLst>
              </a:tr>
              <a:tr h="28860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¥</a:t>
                      </a:r>
                    </a:p>
                  </a:txBody>
                  <a:tcPr marL="88803" marR="44401" marT="44401" marB="4440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yen</a:t>
                      </a:r>
                    </a:p>
                  </a:txBody>
                  <a:tcPr marL="44401" marR="44401" marT="44401" marB="4440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&amp;yen;</a:t>
                      </a:r>
                    </a:p>
                  </a:txBody>
                  <a:tcPr marL="44401" marR="44401" marT="44401" marB="4440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&amp;#165;</a:t>
                      </a:r>
                    </a:p>
                  </a:txBody>
                  <a:tcPr marL="44401" marR="44401" marT="44401" marB="4440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93983"/>
                  </a:ext>
                </a:extLst>
              </a:tr>
              <a:tr h="28860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€</a:t>
                      </a:r>
                    </a:p>
                  </a:txBody>
                  <a:tcPr marL="88803" marR="44401" marT="44401" marB="4440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euro</a:t>
                      </a:r>
                    </a:p>
                  </a:txBody>
                  <a:tcPr marL="44401" marR="44401" marT="44401" marB="4440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&amp;euro;</a:t>
                      </a:r>
                    </a:p>
                  </a:txBody>
                  <a:tcPr marL="44401" marR="44401" marT="44401" marB="4440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&amp;#8364;</a:t>
                      </a:r>
                    </a:p>
                  </a:txBody>
                  <a:tcPr marL="44401" marR="44401" marT="44401" marB="4440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66342"/>
                  </a:ext>
                </a:extLst>
              </a:tr>
              <a:tr h="28860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©</a:t>
                      </a:r>
                    </a:p>
                  </a:txBody>
                  <a:tcPr marL="88803" marR="44401" marT="44401" marB="4440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copyright</a:t>
                      </a:r>
                    </a:p>
                  </a:txBody>
                  <a:tcPr marL="44401" marR="44401" marT="44401" marB="4440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&amp;copy;</a:t>
                      </a:r>
                    </a:p>
                  </a:txBody>
                  <a:tcPr marL="44401" marR="44401" marT="44401" marB="4440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&amp;#169;</a:t>
                      </a:r>
                    </a:p>
                  </a:txBody>
                  <a:tcPr marL="44401" marR="44401" marT="44401" marB="4440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191394"/>
                  </a:ext>
                </a:extLst>
              </a:tr>
              <a:tr h="488415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®</a:t>
                      </a:r>
                    </a:p>
                  </a:txBody>
                  <a:tcPr marL="88803" marR="44401" marT="44401" marB="4440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registered trademark</a:t>
                      </a:r>
                    </a:p>
                  </a:txBody>
                  <a:tcPr marL="44401" marR="44401" marT="44401" marB="4440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&amp;reg;</a:t>
                      </a:r>
                    </a:p>
                  </a:txBody>
                  <a:tcPr marL="44401" marR="44401" marT="44401" marB="4440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&amp;#174;</a:t>
                      </a:r>
                    </a:p>
                  </a:txBody>
                  <a:tcPr marL="44401" marR="44401" marT="44401" marB="4440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116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589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39D25-5E22-407C-94E0-3C4AC2F0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8EFE4-D0B7-402D-80C1-603518374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CSS stands for Cascading Style Sheets. </a:t>
            </a:r>
          </a:p>
          <a:p>
            <a:r>
              <a:rPr lang="en-US" dirty="0"/>
              <a:t>CSS </a:t>
            </a:r>
            <a:r>
              <a:rPr lang="en-US" i="1" dirty="0"/>
              <a:t>is a style sheet language used for describing the presentation of a document written in a markup language like HTML</a:t>
            </a:r>
            <a:r>
              <a:rPr lang="en-US" dirty="0"/>
              <a:t> – Wikipedia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 selector { </a:t>
            </a:r>
          </a:p>
          <a:p>
            <a:pPr marL="0" indent="0">
              <a:buNone/>
            </a:pPr>
            <a:r>
              <a:rPr lang="en-US" dirty="0"/>
              <a:t>     property: value;</a:t>
            </a:r>
          </a:p>
          <a:p>
            <a:pPr marL="0" indent="0">
              <a:buNone/>
            </a:pPr>
            <a:r>
              <a:rPr lang="en-US" dirty="0"/>
              <a:t>     property: value;</a:t>
            </a:r>
          </a:p>
          <a:p>
            <a:pPr marL="0" indent="0">
              <a:buNone/>
            </a:pPr>
            <a:r>
              <a:rPr lang="en-US" dirty="0"/>
              <a:t>    /*comment*/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065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8C0C7-EB3B-4D9F-A049-F83A1856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D675-4FBD-4D62-AF0E-C1CC843F9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(e.g.: input)</a:t>
            </a:r>
          </a:p>
          <a:p>
            <a:r>
              <a:rPr lang="en-US" dirty="0"/>
              <a:t>Class (.content)</a:t>
            </a:r>
          </a:p>
          <a:p>
            <a:r>
              <a:rPr lang="en-US" dirty="0"/>
              <a:t>Id (#</a:t>
            </a:r>
            <a:r>
              <a:rPr lang="en-US" dirty="0" err="1"/>
              <a:t>firstRow</a:t>
            </a:r>
            <a:r>
              <a:rPr lang="en-US" dirty="0"/>
              <a:t>)</a:t>
            </a:r>
          </a:p>
          <a:p>
            <a:r>
              <a:rPr lang="en-US" dirty="0"/>
              <a:t>Attribute selector ( [selected] )</a:t>
            </a:r>
          </a:p>
          <a:p>
            <a:endParaRPr lang="en-US" dirty="0"/>
          </a:p>
          <a:p>
            <a:r>
              <a:rPr lang="en-US" dirty="0"/>
              <a:t>More info: </a:t>
            </a:r>
            <a:r>
              <a:rPr lang="en-US" dirty="0">
                <a:hlinkClick r:id="rId2"/>
              </a:rPr>
              <a:t>https://developer.mozilla.org/en-US/docs/Web/CSS/CSS_Selectors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419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B5642-F5FC-41EC-804A-6BDB34930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 Combination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979B3-9819-4003-B631-BB6126320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 (space) descendant</a:t>
            </a:r>
          </a:p>
          <a:p>
            <a:r>
              <a:rPr lang="en-US" dirty="0"/>
              <a:t>A+B adjacent sibling</a:t>
            </a:r>
          </a:p>
          <a:p>
            <a:r>
              <a:rPr lang="en-US" dirty="0"/>
              <a:t>A ~ B general sibling </a:t>
            </a:r>
          </a:p>
          <a:p>
            <a:r>
              <a:rPr lang="en-US" dirty="0"/>
              <a:t>A &gt; B  direct children</a:t>
            </a:r>
          </a:p>
          <a:p>
            <a:r>
              <a:rPr lang="en-US" dirty="0"/>
              <a:t>AB (no space) – both are true</a:t>
            </a:r>
          </a:p>
          <a:p>
            <a:endParaRPr lang="en-US" dirty="0"/>
          </a:p>
          <a:p>
            <a:r>
              <a:rPr lang="en-US" dirty="0"/>
              <a:t>Practice </a:t>
            </a:r>
          </a:p>
        </p:txBody>
      </p:sp>
    </p:spTree>
    <p:extLst>
      <p:ext uri="{BB962C8B-B14F-4D97-AF65-F5344CB8AC3E}">
        <p14:creationId xmlns:p14="http://schemas.microsoft.com/office/powerpoint/2010/main" val="3697414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298</Words>
  <Application>Microsoft Office PowerPoint</Application>
  <PresentationFormat>Widescreen</PresentationFormat>
  <Paragraphs>97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Lesson 3</vt:lpstr>
      <vt:lpstr>Discussion</vt:lpstr>
      <vt:lpstr>More HTML</vt:lpstr>
      <vt:lpstr>Special Characters</vt:lpstr>
      <vt:lpstr>CSS </vt:lpstr>
      <vt:lpstr>CSS Selectors</vt:lpstr>
      <vt:lpstr>CSS Selector Combination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3</dc:title>
  <dc:creator>Eugen-hp</dc:creator>
  <cp:lastModifiedBy>Eugen-hp</cp:lastModifiedBy>
  <cp:revision>5</cp:revision>
  <dcterms:created xsi:type="dcterms:W3CDTF">2019-09-05T18:11:52Z</dcterms:created>
  <dcterms:modified xsi:type="dcterms:W3CDTF">2019-09-05T19:02:53Z</dcterms:modified>
</cp:coreProperties>
</file>