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5" r:id="rId6"/>
    <p:sldId id="257" r:id="rId7"/>
    <p:sldId id="258" r:id="rId8"/>
    <p:sldId id="259" r:id="rId9"/>
    <p:sldId id="261" r:id="rId10"/>
    <p:sldId id="264" r:id="rId11"/>
    <p:sldId id="262" r:id="rId12"/>
    <p:sldId id="270" r:id="rId13"/>
    <p:sldId id="263" r:id="rId14"/>
    <p:sldId id="273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2E7-E2FF-4413-B47E-71CDC425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5C6-6495-4FBD-96DE-E8CCB2FB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4085-72C9-4EBF-A87F-8F345391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17E9-C1EC-4E1D-9EC5-6818903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9CB9-EE1B-41FA-8E70-13950CA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84E-7B12-40EB-8FB0-FCCBB95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58265-25A6-4045-B963-1BCCCB1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5E12-7AA5-4E74-A6C8-B1D38A6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F3A-9C5B-4CB3-8795-49CC6D4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7AAF-2480-4993-8958-8DF2859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43E3D-102B-4BD0-9BBC-C42F8C656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927-B3C0-4316-B60E-EF5F09C0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6B48-EF3D-45C5-AF53-C8A839E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C0E9-8996-4297-A003-0F526E82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9F6D-A5F7-4A9E-9E9C-EABBBC3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86A-E0B6-4918-9076-81BF097D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47EC-377D-4007-A699-912EDB4D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4B89-0E81-44CF-9110-FCB34FB7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C951-C91B-402B-8176-F9335AEB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B41E-B236-4291-88B1-9228D91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1F07-549D-44EA-BA78-8FC257C3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9C91-23A7-4FE3-88C6-C7E1FEDB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FD33-E82B-4AEC-983C-9F48E11F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73B5-7773-42C4-8D50-85857AE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CC6C-4DC5-4FD0-90B3-4E18934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092A-B8C5-4B9D-884A-62EB4A4D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195D-096E-4403-808D-E6F4B890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9ED0-CF1B-4229-BCCE-2A092503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E5BE-041D-4025-88F3-6C95A44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EBA-3D6B-4385-816B-BE28D5A9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AC7B-D107-44AA-B476-DEE1029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ED9-3C84-4F3D-9B91-68861EDE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209B-8696-4BA6-92FF-199BBB61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B77A-CA7A-44CA-AE20-E3777132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5086B-E808-464D-B6E6-1FF171478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9481A-D6A9-4E27-99E6-F4D3234A0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90944-676F-4262-A359-E20343B1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823D-4736-4AD3-8817-9F7869AD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8C5D9-9A36-4868-8A66-22AFCDB1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1830-75BA-45B1-AF53-6024A71E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25455-7C17-4620-AF0D-2DA490B4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4CE2-0609-4A2E-A0B6-D3D699AF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FB19-26BA-4EF3-AA0F-30995F6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DF9A2-E50D-4B99-9C52-322A88E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0992F-25FD-40E6-9989-F0F9E172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0232-6B7B-4FB3-8E60-77BD2B3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28AF-1E2A-4513-A67D-97A904B9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C14E-BCC6-4CE3-A7C6-37DF4AD5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B13A-FA75-4324-9176-FF2409FA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4036-FB33-4A97-9DA4-80B9E6C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32B4-052F-4FAA-BCC7-65D8D02B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9BCC-9FD6-4143-A2FE-21779E1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94C-50ED-406F-91A4-11D2DA1D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E1C2-5386-4A06-BD1D-6D60D6C81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1880-B316-4101-ABF6-84711332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A637-DA76-4563-96EF-B470F5E6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2FE8-4A24-46CE-9126-E131AE2C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D9D0-B49E-4887-AEAF-982C9A10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183FA-F62B-42E5-804E-497843F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5CCE-7EE5-4936-A068-2E5B9E5F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A1FB-2A3C-4887-96B0-39F54BCF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2DDE-7974-4C99-B109-11846C58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ECEA-E759-4948-A08C-C228B28C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hayhowe.com/html-css/getting-to-know-c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erdepot.com/2016/10/20-essential-css-tricks-every-designer-should-know/" TargetMode="External"/><Relationship Id="rId2" Type="http://schemas.openxmlformats.org/officeDocument/2006/relationships/hyperlink" Target="https://learn.shayhowe.com/html-css/getting-to-know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dybug.dev/" TargetMode="External"/><Relationship Id="rId5" Type="http://schemas.openxmlformats.org/officeDocument/2006/relationships/hyperlink" Target="https://ladybug.dev/episode/css-part-2/" TargetMode="External"/><Relationship Id="rId4" Type="http://schemas.openxmlformats.org/officeDocument/2006/relationships/hyperlink" Target="https://ladybug.dev/episode/css-part-1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pseudo_elements.asp" TargetMode="External"/><Relationship Id="rId3" Type="http://schemas.openxmlformats.org/officeDocument/2006/relationships/hyperlink" Target="https://www.w3schools.com/css/css_font.asp" TargetMode="External"/><Relationship Id="rId7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line-block.asp" TargetMode="External"/><Relationship Id="rId11" Type="http://schemas.openxmlformats.org/officeDocument/2006/relationships/hyperlink" Target="https://www.w3schools.com/css/css_max-width.asp" TargetMode="External"/><Relationship Id="rId5" Type="http://schemas.openxmlformats.org/officeDocument/2006/relationships/hyperlink" Target="https://www.w3schools.com/css/css_positioning.asp" TargetMode="External"/><Relationship Id="rId10" Type="http://schemas.openxmlformats.org/officeDocument/2006/relationships/hyperlink" Target="https://www.w3schools.com/css/css_table.asp" TargetMode="External"/><Relationship Id="rId4" Type="http://schemas.openxmlformats.org/officeDocument/2006/relationships/hyperlink" Target="https://www.w3schools.com/css/css_display_visibility.asp" TargetMode="External"/><Relationship Id="rId9" Type="http://schemas.openxmlformats.org/officeDocument/2006/relationships/hyperlink" Target="https://www.w3schools.com/css/css_lis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sail.aws.amazon.com/ls/webapp/home/instan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hgurus.com/connect-ec2-linux-instance-using-putty-gitbash-web-browser/" TargetMode="External"/><Relationship Id="rId2" Type="http://schemas.openxmlformats.org/officeDocument/2006/relationships/hyperlink" Target="https://docs.bitnami.com/aws/faq/get-started/connect-s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bitnami@18.100.100.1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itnami.com/oci/infrastructure/lamp/administration/disable-cach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CC78-19A3-45AC-8A39-B1AB3BCF2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F97B2-FDA2-47B1-8BCC-B44269A68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3C8F-31F8-4FE4-B576-0FED93E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6BB27-060D-4135-BA7E-A73338FE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90" y="1825625"/>
            <a:ext cx="7604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F69-1389-4A4A-803F-73CE631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D849-43C0-48C6-A517-C5AAABB5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Specificity – tag – class – id – will tell which style to apply when conflicts occur</a:t>
            </a:r>
          </a:p>
          <a:p>
            <a:pPr lvl="1"/>
            <a:r>
              <a:rPr lang="en-US" dirty="0"/>
              <a:t>!important  will override specificity</a:t>
            </a:r>
          </a:p>
          <a:p>
            <a:pPr lvl="1"/>
            <a:r>
              <a:rPr lang="en-US" dirty="0"/>
              <a:t>CSS – Cascade style sheet – the styles cascade, i.e. styles cascades/are added from the top of the stylesheet to the other. </a:t>
            </a:r>
          </a:p>
          <a:p>
            <a:pPr lvl="2"/>
            <a:r>
              <a:rPr lang="en-US" dirty="0"/>
              <a:t>Stylesheets lower in html have higher priority (override styles before them)</a:t>
            </a:r>
          </a:p>
          <a:p>
            <a:pPr lvl="2"/>
            <a:r>
              <a:rPr lang="en-US" dirty="0"/>
              <a:t>Inline CSS has higher priority than in file.  </a:t>
            </a:r>
          </a:p>
          <a:p>
            <a:pPr lvl="2"/>
            <a:r>
              <a:rPr lang="en-US" dirty="0"/>
              <a:t>Element style has higher priority then all of the above. </a:t>
            </a:r>
          </a:p>
          <a:p>
            <a:pPr lvl="1"/>
            <a:r>
              <a:rPr lang="en-US" dirty="0"/>
              <a:t>Example below. More information (besides w3school): </a:t>
            </a:r>
            <a:r>
              <a:rPr lang="en-US" dirty="0">
                <a:hlinkClick r:id="rId2"/>
              </a:rPr>
              <a:t>https://learn.shayhowe.com/html-css/getting-to-know-css/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3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16A-0F85-4E85-AA6C-6FB95B8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tips and recipes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27A3-C0A2-4B97-BEB8-1B809480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Positioning: absolute, fixed, relative</a:t>
            </a:r>
          </a:p>
          <a:p>
            <a:r>
              <a:rPr lang="en-US" dirty="0"/>
              <a:t>Margin: auto, </a:t>
            </a:r>
            <a:r>
              <a:rPr lang="en-US" dirty="0" err="1"/>
              <a:t>em</a:t>
            </a:r>
            <a:r>
              <a:rPr lang="en-US" dirty="0"/>
              <a:t>, px, %; top right bottom left (margin: 10px 5px 15px 20px)</a:t>
            </a:r>
          </a:p>
          <a:p>
            <a:r>
              <a:rPr lang="en-US" dirty="0"/>
              <a:t>Padding – space between content and border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1FC369-0B74-4851-95BC-8EF4B9E0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41" t="54751" r="814" b="14442"/>
          <a:stretch/>
        </p:blipFill>
        <p:spPr>
          <a:xfrm>
            <a:off x="4206996" y="3799641"/>
            <a:ext cx="3778007" cy="33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BD7-4CEF-404B-B07D-063AEF17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7F8-52E8-4E36-BC8D-46B3084A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to Know CSS : </a:t>
            </a:r>
            <a:r>
              <a:rPr lang="en-US" dirty="0">
                <a:hlinkClick r:id="rId2"/>
              </a:rPr>
              <a:t>https://learn.shayhowe.com/html-css/getting-to-know-css/</a:t>
            </a:r>
            <a:r>
              <a:rPr lang="en-US" dirty="0"/>
              <a:t> (required reading on CSS, it describe in simple terms)</a:t>
            </a:r>
          </a:p>
          <a:p>
            <a:r>
              <a:rPr lang="en-US" dirty="0">
                <a:hlinkClick r:id="rId3"/>
              </a:rPr>
              <a:t>https://www.webdesignerdepot.com/2016/10/20-essential-css-tricks-every-designer-should-know/</a:t>
            </a:r>
            <a:endParaRPr lang="en-US" dirty="0"/>
          </a:p>
          <a:p>
            <a:r>
              <a:rPr lang="en-US" dirty="0"/>
              <a:t>W3school – practice CSS (following slides has the elements on which to focus)</a:t>
            </a:r>
          </a:p>
          <a:p>
            <a:endParaRPr lang="en-US" dirty="0"/>
          </a:p>
          <a:p>
            <a:r>
              <a:rPr lang="en-US" dirty="0"/>
              <a:t>Recommended: listen to </a:t>
            </a:r>
            <a:r>
              <a:rPr lang="en-US" b="1" dirty="0">
                <a:hlinkClick r:id="rId4"/>
              </a:rPr>
              <a:t>Level Up With CSS - Part 1</a:t>
            </a:r>
            <a:r>
              <a:rPr lang="en-US" b="1" dirty="0"/>
              <a:t> and </a:t>
            </a:r>
            <a:r>
              <a:rPr lang="en-US" b="1" dirty="0">
                <a:hlinkClick r:id="rId5"/>
              </a:rPr>
              <a:t>Level Up With CSS - Part 2</a:t>
            </a:r>
            <a:r>
              <a:rPr lang="en-US" b="1" dirty="0"/>
              <a:t> on </a:t>
            </a:r>
            <a:r>
              <a:rPr lang="en-US" dirty="0">
                <a:hlinkClick r:id="rId6"/>
              </a:rPr>
              <a:t>https://ladybug.dev/</a:t>
            </a:r>
            <a:r>
              <a:rPr lang="en-US" dirty="0"/>
              <a:t> or wherever you get your podcasts. It’s a great CSS discussion from a practitioner and teacher.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0DE1-4A86-4882-A69A-D11BFEEA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Readings and 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2103-8D5C-4AC9-A7E3-0BB0FE60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96900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u="sng" dirty="0">
                <a:hlinkClick r:id="rId2"/>
              </a:rPr>
              <a:t>CSS Tutorial</a:t>
            </a:r>
            <a:r>
              <a:rPr lang="en-US" dirty="0"/>
              <a:t> and practice the following: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181E2-55B8-447B-894B-E239BD9EB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73027"/>
              </p:ext>
            </p:extLst>
          </p:nvPr>
        </p:nvGraphicFramePr>
        <p:xfrm>
          <a:off x="838200" y="1685395"/>
          <a:ext cx="10229850" cy="348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3994133279"/>
                    </a:ext>
                  </a:extLst>
                </a:gridCol>
                <a:gridCol w="5114925">
                  <a:extLst>
                    <a:ext uri="{9D8B030D-6E8A-4147-A177-3AD203B41FA5}">
                      <a16:colId xmlns:a16="http://schemas.microsoft.com/office/drawing/2014/main" val="2856556492"/>
                    </a:ext>
                  </a:extLst>
                </a:gridCol>
              </a:tblGrid>
              <a:tr h="3487209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latin typeface="+mn-lt"/>
                          <a:hlinkClick r:id="rId3"/>
                        </a:rPr>
                        <a:t>CSS Fonts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4"/>
                        </a:rPr>
                        <a:t>CSS Layout - The display Property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5"/>
                        </a:rPr>
                        <a:t>CSS Layout - The position Property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6"/>
                        </a:rPr>
                        <a:t>CSS Layout - inline-block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7"/>
                        </a:rPr>
                        <a:t>CSS Pseudo-classes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8"/>
                        </a:rPr>
                        <a:t>CSS Pseudo-elements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9"/>
                        </a:rPr>
                        <a:t>CSS Styling Lists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10"/>
                        </a:rPr>
                        <a:t>CSS Styling Tables</a:t>
                      </a:r>
                      <a:endParaRPr lang="en-US" sz="2400" dirty="0">
                        <a:latin typeface="+mn-lt"/>
                      </a:endParaRPr>
                    </a:p>
                    <a:p>
                      <a:r>
                        <a:rPr lang="en-US" sz="2400" u="sng" dirty="0">
                          <a:latin typeface="+mn-lt"/>
                          <a:hlinkClick r:id="rId11"/>
                        </a:rPr>
                        <a:t>CSS Layout - width and max-width</a:t>
                      </a:r>
                      <a:endParaRPr 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3980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A5029-804D-4D8B-833B-329CE6AD60B8}"/>
              </a:ext>
            </a:extLst>
          </p:cNvPr>
          <p:cNvSpPr txBox="1">
            <a:spLocks/>
          </p:cNvSpPr>
          <p:nvPr/>
        </p:nvSpPr>
        <p:spPr>
          <a:xfrm>
            <a:off x="657225" y="5334001"/>
            <a:ext cx="11049000" cy="1316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Assignment</a:t>
            </a:r>
            <a:r>
              <a:rPr lang="en-US" dirty="0"/>
              <a:t>: Create your own 2 page CSS cheat-sheet with examples of usage and public it on your GitHub project.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We will have a quiz on Thursday. You will be allowed to only use your cheat-sheet.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(I do use things like that when I work on real projects, so why not. What matters is that you learn how to take bits of information and build something with it )</a:t>
            </a:r>
          </a:p>
        </p:txBody>
      </p:sp>
    </p:spTree>
    <p:extLst>
      <p:ext uri="{BB962C8B-B14F-4D97-AF65-F5344CB8AC3E}">
        <p14:creationId xmlns:p14="http://schemas.microsoft.com/office/powerpoint/2010/main" val="402390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CC5-2672-402E-ADEE-C3DD75C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E818-D0E2-4509-97F8-B333FAF1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EE9-16F3-4ACA-B73B-00D384DC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E8BC-3EDE-451B-BFBE-E9C2B1CA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3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5E6C-54CB-48F9-A9EE-F17594A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Deploying your page to the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3190-9FAE-4751-9A1E-1DBA1EA0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your AWS Lightsail console </a:t>
            </a:r>
            <a:r>
              <a:rPr lang="en-US" dirty="0">
                <a:hlinkClick r:id="rId2"/>
              </a:rPr>
              <a:t>https://lightsail.aws.amazon.com/ls/webapp/home/instances</a:t>
            </a:r>
            <a:r>
              <a:rPr lang="en-US" dirty="0"/>
              <a:t> </a:t>
            </a:r>
          </a:p>
          <a:p>
            <a:r>
              <a:rPr lang="en-US" dirty="0"/>
              <a:t>Copy paste your IP address in the browser and access it</a:t>
            </a:r>
          </a:p>
          <a:p>
            <a:r>
              <a:rPr lang="en-US" dirty="0"/>
              <a:t>Open a web SSH terminal</a:t>
            </a:r>
          </a:p>
          <a:p>
            <a:r>
              <a:rPr lang="en-US" dirty="0"/>
              <a:t>Navigate: cd </a:t>
            </a:r>
            <a:r>
              <a:rPr lang="en-US" dirty="0" err="1"/>
              <a:t>htdocs</a:t>
            </a:r>
            <a:endParaRPr lang="en-US" dirty="0"/>
          </a:p>
          <a:p>
            <a:r>
              <a:rPr lang="en-US" dirty="0"/>
              <a:t>Create a file called one.html and put some </a:t>
            </a:r>
            <a:r>
              <a:rPr lang="en-US" dirty="0" err="1"/>
              <a:t>conent</a:t>
            </a:r>
            <a:r>
              <a:rPr lang="en-US" dirty="0"/>
              <a:t>. Use VIM editor as follows: </a:t>
            </a:r>
          </a:p>
          <a:p>
            <a:pPr lvl="1"/>
            <a:r>
              <a:rPr lang="en-US" dirty="0"/>
              <a:t>vim one.html</a:t>
            </a:r>
          </a:p>
          <a:p>
            <a:pPr lvl="1"/>
            <a:r>
              <a:rPr lang="en-US" dirty="0"/>
              <a:t>Once it opens to start writing first 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Write your HTML</a:t>
            </a:r>
          </a:p>
          <a:p>
            <a:pPr lvl="1"/>
            <a:r>
              <a:rPr lang="en-US" dirty="0"/>
              <a:t>Once done, hit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dirty="0"/>
              <a:t> key then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dirty="0"/>
              <a:t> and enter</a:t>
            </a:r>
          </a:p>
          <a:p>
            <a:r>
              <a:rPr lang="en-US" dirty="0"/>
              <a:t>Access the file by going to &lt;</a:t>
            </a:r>
            <a:r>
              <a:rPr lang="en-US" dirty="0" err="1"/>
              <a:t>yourIP</a:t>
            </a:r>
            <a:r>
              <a:rPr lang="en-US" dirty="0"/>
              <a:t>&gt;/one.html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465-FB14-45DC-B797-8F02B2BB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File Transfer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ACAD-6DA8-48B2-9823-53E9374D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TRANSFER PROTOCOLS</a:t>
            </a:r>
            <a:endParaRPr lang="en-US" dirty="0"/>
          </a:p>
          <a:p>
            <a:r>
              <a:rPr lang="en-US" dirty="0"/>
              <a:t>FTP – File Transfer Protocol - standard network protocol used for the transfer of computer files between a client and server on a computer network (Wikipedia). </a:t>
            </a:r>
          </a:p>
          <a:p>
            <a:r>
              <a:rPr lang="en-US" dirty="0"/>
              <a:t>SSH - secure remote login from one computer to another</a:t>
            </a:r>
          </a:p>
          <a:p>
            <a:r>
              <a:rPr lang="en-US" dirty="0"/>
              <a:t>SCP – SSH copy</a:t>
            </a:r>
          </a:p>
          <a:p>
            <a:r>
              <a:rPr lang="en-US" dirty="0"/>
              <a:t>SFTP – FTP over secure connection (Secure FTP)</a:t>
            </a:r>
          </a:p>
          <a:p>
            <a:r>
              <a:rPr lang="en-US" dirty="0"/>
              <a:t>Clients: Putty(</a:t>
            </a:r>
            <a:r>
              <a:rPr lang="en-US" dirty="0" err="1"/>
              <a:t>ssh</a:t>
            </a:r>
            <a:r>
              <a:rPr lang="en-US" dirty="0"/>
              <a:t>), FileZilla(ftp/sftp), WinSCP (</a:t>
            </a:r>
            <a:r>
              <a:rPr lang="en-US" dirty="0" err="1"/>
              <a:t>scp</a:t>
            </a:r>
            <a:r>
              <a:rPr lang="en-US" dirty="0"/>
              <a:t>), OpenSSH</a:t>
            </a:r>
          </a:p>
        </p:txBody>
      </p:sp>
    </p:spTree>
    <p:extLst>
      <p:ext uri="{BB962C8B-B14F-4D97-AF65-F5344CB8AC3E}">
        <p14:creationId xmlns:p14="http://schemas.microsoft.com/office/powerpoint/2010/main" val="21498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56F-706A-43D4-B1AC-337CE2DE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Deploying your page to the server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5A8F-8BB4-472A-92DA-489BA573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do the same using your own </a:t>
            </a:r>
            <a:r>
              <a:rPr lang="en-US" dirty="0" err="1"/>
              <a:t>ssh</a:t>
            </a:r>
            <a:r>
              <a:rPr lang="en-US" dirty="0"/>
              <a:t> client (git bash, putty). See “Connect using your own SSH client” instructions on Lightsail and follow these:</a:t>
            </a:r>
            <a:br>
              <a:rPr lang="en-US" dirty="0"/>
            </a:br>
            <a:r>
              <a:rPr lang="en-US" dirty="0">
                <a:hlinkClick r:id="rId2"/>
              </a:rPr>
              <a:t>https://docs.bitnami.com/aws/faq/get-started/connect-ssh/</a:t>
            </a:r>
            <a:br>
              <a:rPr lang="en-US" dirty="0"/>
            </a:br>
            <a:r>
              <a:rPr lang="en-US" dirty="0">
                <a:hlinkClick r:id="rId3"/>
              </a:rPr>
              <a:t>https://protechgurus.com/connect-ec2-linux-instance-using-putty-gitbash-web-browser/</a:t>
            </a:r>
            <a:endParaRPr lang="en-US" dirty="0"/>
          </a:p>
          <a:p>
            <a:pPr lvl="1"/>
            <a:r>
              <a:rPr lang="en-US" dirty="0"/>
              <a:t>Download your .</a:t>
            </a:r>
            <a:r>
              <a:rPr lang="en-US" dirty="0" err="1"/>
              <a:t>pem</a:t>
            </a:r>
            <a:r>
              <a:rPr lang="en-US" dirty="0"/>
              <a:t> key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-agent -s`</a:t>
            </a:r>
            <a:r>
              <a:rPr lang="en-US" dirty="0"/>
              <a:t>- start </a:t>
            </a:r>
            <a:r>
              <a:rPr lang="en-US" dirty="0" err="1"/>
              <a:t>ssh</a:t>
            </a:r>
            <a:r>
              <a:rPr lang="en-US" dirty="0"/>
              <a:t> agent to add the 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-add LightsailDefaultKey-us-east-1.pem</a:t>
            </a:r>
            <a:r>
              <a:rPr lang="en-US" dirty="0"/>
              <a:t> – to add your private key to </a:t>
            </a:r>
            <a:r>
              <a:rPr lang="en-US" dirty="0" err="1"/>
              <a:t>ssh</a:t>
            </a:r>
            <a:r>
              <a:rPr lang="en-US" dirty="0"/>
              <a:t> agent </a:t>
            </a:r>
          </a:p>
          <a:p>
            <a:pPr lvl="1"/>
            <a:r>
              <a:rPr lang="en-US" dirty="0"/>
              <a:t>Run something like: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bitnami@18.100.100.100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–al </a:t>
            </a:r>
            <a:r>
              <a:rPr lang="en-US" dirty="0"/>
              <a:t>or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see your current folder content/location exit to leave the connection</a:t>
            </a:r>
          </a:p>
          <a:p>
            <a:r>
              <a:rPr lang="en-US" dirty="0"/>
              <a:t>SCP a file to your server</a:t>
            </a:r>
          </a:p>
          <a:p>
            <a:pPr lvl="1"/>
            <a:r>
              <a:rPr lang="en-US" dirty="0"/>
              <a:t>cd ~/Desktop/Grandview/GrandviewClass2019/Lesson4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sourceFile</a:t>
            </a:r>
            <a:r>
              <a:rPr lang="en-US" dirty="0"/>
              <a:t> </a:t>
            </a:r>
            <a:r>
              <a:rPr lang="en-US" dirty="0" err="1"/>
              <a:t>user@host:destFile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Homework: Connect with WinSCP to be able to upload files from local to your server (or any sftp)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Connect with WinSCP - find the file “Installing WINSCP to connect to Amazon Lightsail server.pdf” on Blackboard in week’s folder for instruction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34-0733-498C-966F-387707A1A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99081"/>
            <a:ext cx="10881865" cy="7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8FA-E732-4F5E-8AE4-82B3238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Gentle Introduction - Form Validation</a:t>
            </a:r>
            <a:br>
              <a:rPr lang="en-US" dirty="0"/>
            </a:br>
            <a:r>
              <a:rPr lang="en-US" dirty="0"/>
              <a:t>(didn’t get the chance to go through)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27E4-9D94-4D52-80B8-E160B2E5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  ... ?&gt;</a:t>
            </a:r>
          </a:p>
          <a:p>
            <a:r>
              <a:rPr lang="en-US" dirty="0"/>
              <a:t>echo “something to display”;</a:t>
            </a:r>
          </a:p>
          <a:p>
            <a:r>
              <a:rPr lang="en-US" dirty="0"/>
              <a:t>$_GET(“name”) or $_POST(“name”)</a:t>
            </a:r>
          </a:p>
          <a:p>
            <a:r>
              <a:rPr lang="en-US" dirty="0"/>
              <a:t>Now let’s deploy your form to the server and check Name has been entered! The result should be something like this:</a:t>
            </a:r>
          </a:p>
          <a:p>
            <a:endParaRPr lang="en-US" dirty="0"/>
          </a:p>
          <a:p>
            <a:r>
              <a:rPr lang="en-US" dirty="0"/>
              <a:t>Cache troubleshooting: </a:t>
            </a:r>
          </a:p>
          <a:p>
            <a:pPr lvl="1"/>
            <a:r>
              <a:rPr lang="en-US" dirty="0">
                <a:hlinkClick r:id="rId2"/>
              </a:rPr>
              <a:t>https://docs.bitnami.com/oci/infrastructure/lamp/administration/disable-cache/</a:t>
            </a:r>
            <a:r>
              <a:rPr lang="en-US" dirty="0"/>
              <a:t>	and reboot. </a:t>
            </a:r>
          </a:p>
        </p:txBody>
      </p:sp>
    </p:spTree>
    <p:extLst>
      <p:ext uri="{BB962C8B-B14F-4D97-AF65-F5344CB8AC3E}">
        <p14:creationId xmlns:p14="http://schemas.microsoft.com/office/powerpoint/2010/main" val="18934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5655-A38E-4C57-B14F-7EE5BFA8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B640-3C9E-4893-B70C-C6F42080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8794" cy="4351338"/>
          </a:xfrm>
        </p:spPr>
        <p:txBody>
          <a:bodyPr/>
          <a:lstStyle/>
          <a:p>
            <a:r>
              <a:rPr lang="en-US" dirty="0"/>
              <a:t>origin policy</a:t>
            </a:r>
          </a:p>
          <a:p>
            <a:r>
              <a:rPr lang="en-US" dirty="0"/>
              <a:t>X-frame-options</a:t>
            </a:r>
          </a:p>
          <a:p>
            <a:endParaRPr lang="en-US" dirty="0"/>
          </a:p>
          <a:p>
            <a:r>
              <a:rPr lang="en-US" dirty="0"/>
              <a:t>Security: Cross site request forgery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B25F-6C3A-4FD7-AEA4-CF1E3042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53" y="1422444"/>
            <a:ext cx="7103147" cy="46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2FB9-C8BA-4A85-B22C-F6D58286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EC3A-02EA-4049-8C37-6F9F6CA4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 &lt;</a:t>
            </a:r>
            <a:r>
              <a:rPr lang="en-US" dirty="0" err="1"/>
              <a:t>img</a:t>
            </a:r>
            <a:r>
              <a:rPr lang="en-US" dirty="0"/>
              <a:t>&gt; Tag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=“img1.gif" alt=“Sunshine" height="42" width="42"&gt;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defines an image in an HTML page.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 </a:t>
            </a:r>
            <a:r>
              <a:rPr lang="en-US" dirty="0" err="1"/>
              <a:t>src</a:t>
            </a:r>
            <a:r>
              <a:rPr lang="en-US" dirty="0"/>
              <a:t> and alt.</a:t>
            </a:r>
          </a:p>
          <a:p>
            <a:r>
              <a:rPr lang="en-US" dirty="0"/>
              <a:t>Read more </a:t>
            </a:r>
            <a:r>
              <a:rPr lang="en-US" dirty="0" err="1"/>
              <a:t>at: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://www.w3schools.com/tags/tag_img.asp</a:t>
            </a:r>
            <a:endParaRPr lang="en-US" dirty="0"/>
          </a:p>
          <a:p>
            <a:r>
              <a:rPr lang="en-US"/>
              <a:t>Image maps: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B470-2BAD-4DE5-81AA-E4101EC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8D9-C05C-44F6-8DBA-11715253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method="get"&gt;</a:t>
            </a:r>
            <a:br>
              <a:rPr lang="en-US" dirty="0"/>
            </a:br>
            <a:r>
              <a:rPr lang="en-US" dirty="0"/>
              <a:t>  First name: &lt;input type="text" 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 &lt;input type="text" 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Methods can be GET or POST, difference?  </a:t>
            </a:r>
          </a:p>
          <a:p>
            <a:r>
              <a:rPr lang="en-US" dirty="0"/>
              <a:t>Encryption types: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="multipart/form-data“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=“application/x-www-form-</a:t>
            </a:r>
            <a:r>
              <a:rPr lang="en-US" dirty="0" err="1"/>
              <a:t>urlencoded</a:t>
            </a:r>
            <a:r>
              <a:rPr lang="en-US" dirty="0"/>
              <a:t>” (default)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 text/plain” – only spaces are converted to "+" symbols</a:t>
            </a:r>
          </a:p>
        </p:txBody>
      </p:sp>
    </p:spTree>
    <p:extLst>
      <p:ext uri="{BB962C8B-B14F-4D97-AF65-F5344CB8AC3E}">
        <p14:creationId xmlns:p14="http://schemas.microsoft.com/office/powerpoint/2010/main" val="2346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DF8A-598B-457E-93BF-5D4B32DF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and single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CFC3-2E17-471A-9440-25B64A91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https://www.w3schools.com/tags/tag_input.asp</a:t>
            </a:r>
            <a:endParaRPr lang="en-US" dirty="0"/>
          </a:p>
          <a:p>
            <a:r>
              <a:rPr lang="en-US" dirty="0"/>
              <a:t>&lt;tag&gt;…&lt;/tag&gt; - this is a “paired” tag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 &lt;</a:t>
            </a:r>
            <a:r>
              <a:rPr lang="en-US" dirty="0" err="1"/>
              <a:t>img</a:t>
            </a:r>
            <a:r>
              <a:rPr lang="en-US" dirty="0"/>
              <a:t>/&gt; &lt;</a:t>
            </a:r>
            <a:r>
              <a:rPr lang="en-US" dirty="0" err="1"/>
              <a:t>hr</a:t>
            </a:r>
            <a:r>
              <a:rPr lang="en-US" dirty="0"/>
              <a:t>/&gt; - these are “single” tags</a:t>
            </a:r>
          </a:p>
          <a:p>
            <a:r>
              <a:rPr lang="en-US" dirty="0"/>
              <a:t>Notice the location of </a:t>
            </a:r>
            <a:r>
              <a:rPr lang="en-US" b="1" dirty="0"/>
              <a:t>/</a:t>
            </a:r>
            <a:r>
              <a:rPr lang="en-US" dirty="0"/>
              <a:t> sign.</a:t>
            </a:r>
          </a:p>
        </p:txBody>
      </p:sp>
    </p:spTree>
    <p:extLst>
      <p:ext uri="{BB962C8B-B14F-4D97-AF65-F5344CB8AC3E}">
        <p14:creationId xmlns:p14="http://schemas.microsoft.com/office/powerpoint/2010/main" val="10652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Lesson 4</vt:lpstr>
      <vt:lpstr>Deploying your page to the server (1)</vt:lpstr>
      <vt:lpstr>Console and File Transfer Protocols</vt:lpstr>
      <vt:lpstr>Deploying your page to the server (2)</vt:lpstr>
      <vt:lpstr>PHP Gentle Introduction - Form Validation (didn’t get the chance to go through)</vt:lpstr>
      <vt:lpstr>HTML</vt:lpstr>
      <vt:lpstr>HTML Image tag</vt:lpstr>
      <vt:lpstr>HTML Form in depth</vt:lpstr>
      <vt:lpstr>HTML Input and single tags</vt:lpstr>
      <vt:lpstr>CSS Example</vt:lpstr>
      <vt:lpstr>CSS Continuation</vt:lpstr>
      <vt:lpstr>CSS tips and recipes </vt:lpstr>
      <vt:lpstr>Readings and Practice (1)</vt:lpstr>
      <vt:lpstr>Readings and Practice (2)</vt:lpstr>
      <vt:lpstr>PowerPoint Presentation</vt:lpstr>
      <vt:lpstr>Homework and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Eugen-hp</dc:creator>
  <cp:lastModifiedBy>Eugen-hp</cp:lastModifiedBy>
  <cp:revision>29</cp:revision>
  <dcterms:created xsi:type="dcterms:W3CDTF">2019-09-06T14:41:28Z</dcterms:created>
  <dcterms:modified xsi:type="dcterms:W3CDTF">2019-09-10T22:33:11Z</dcterms:modified>
</cp:coreProperties>
</file>