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5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 autoAdjust="0"/>
    <p:restoredTop sz="94675"/>
  </p:normalViewPr>
  <p:slideViewPr>
    <p:cSldViewPr showGuides="1">
      <p:cViewPr varScale="1">
        <p:scale>
          <a:sx n="111" d="100"/>
          <a:sy n="111" d="100"/>
        </p:scale>
        <p:origin x="1696" y="192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05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07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34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72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4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28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54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73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62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87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99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44420-3C55-4C6E-BFAC-F925AA05F022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BDBF3-31A8-4C7F-8E18-79E622F87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57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5105400"/>
            <a:ext cx="6248400" cy="13938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Имитационное моделирование транспортных потоков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43600" y="4648200"/>
            <a:ext cx="3048000" cy="1676400"/>
          </a:xfrm>
        </p:spPr>
        <p:txBody>
          <a:bodyPr>
            <a:noAutofit/>
          </a:bodyPr>
          <a:lstStyle/>
          <a:p>
            <a:pPr algn="r"/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</a:p>
          <a:p>
            <a:pPr algn="r"/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541 группы </a:t>
            </a:r>
          </a:p>
          <a:p>
            <a:pPr algn="r"/>
            <a:r>
              <a:rPr lang="ru-R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Арташкин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Евгений Павлович</a:t>
            </a:r>
          </a:p>
          <a:p>
            <a:pPr algn="r"/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pPr algn="r"/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кафедры АСОИУ</a:t>
            </a:r>
            <a:endParaRPr lang="ru-R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Ямашкин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Станислав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17531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1371600" y="6106885"/>
            <a:ext cx="5486400" cy="15022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ru-RU" sz="2000" dirty="0">
              <a:solidFill>
                <a:schemeClr val="tx2"/>
              </a:solidFill>
              <a:latin typeface="PT Sans" panose="020B0503020203020204" pitchFamily="3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39982" y="6141521"/>
            <a:ext cx="57912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Имитационное моделирование транспортных потоков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26053EB-6988-4AD9-ACD7-EB46C910F0F0}"/>
              </a:ext>
            </a:extLst>
          </p:cNvPr>
          <p:cNvSpPr/>
          <p:nvPr/>
        </p:nvSpPr>
        <p:spPr>
          <a:xfrm>
            <a:off x="533400" y="228600"/>
            <a:ext cx="8077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Вероятностный генератор потока автомобилей 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DA6A94-3F59-6C4F-971C-88E8CEF75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35" y="1219200"/>
            <a:ext cx="6957930" cy="42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0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1371600" y="6106885"/>
            <a:ext cx="5486400" cy="15022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ru-RU" sz="2000" dirty="0">
              <a:solidFill>
                <a:schemeClr val="tx2"/>
              </a:solidFill>
              <a:latin typeface="PT Sans" panose="020B0503020203020204" pitchFamily="3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39982" y="6141521"/>
            <a:ext cx="57912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Имитационное моделирование транспортных потоков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26053EB-6988-4AD9-ACD7-EB46C910F0F0}"/>
              </a:ext>
            </a:extLst>
          </p:cNvPr>
          <p:cNvSpPr/>
          <p:nvPr/>
        </p:nvSpPr>
        <p:spPr>
          <a:xfrm>
            <a:off x="533400" y="2286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Планы на будущее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437C01-DA69-074C-B86B-5FB228A1BAB4}"/>
              </a:ext>
            </a:extLst>
          </p:cNvPr>
          <p:cNvSpPr/>
          <p:nvPr/>
        </p:nvSpPr>
        <p:spPr>
          <a:xfrm>
            <a:off x="533400" y="1018401"/>
            <a:ext cx="8077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dirty="0">
                <a:latin typeface="Times" pitchFamily="2" charset="0"/>
              </a:rPr>
              <a:t>Реализация имитации пропускной способности дороги, зависящей от длины ребра, расстояния между машинами и их габаритов, </a:t>
            </a:r>
          </a:p>
          <a:p>
            <a:pPr>
              <a:buFont typeface="+mj-lt"/>
              <a:buAutoNum type="arabicPeriod"/>
            </a:pPr>
            <a:r>
              <a:rPr lang="ru-RU" dirty="0">
                <a:latin typeface="Times" pitchFamily="2" charset="0"/>
              </a:rPr>
              <a:t> Добавление возможности выбора  закона распределения для вероятностного генератора</a:t>
            </a:r>
          </a:p>
          <a:p>
            <a:pPr>
              <a:buFont typeface="+mj-lt"/>
              <a:buAutoNum type="arabicPeriod"/>
            </a:pPr>
            <a:r>
              <a:rPr lang="ru-RU" dirty="0">
                <a:latin typeface="Times" pitchFamily="2" charset="0"/>
              </a:rPr>
              <a:t> Зависимость направления движения основного количества автомобилей от «времени суток»</a:t>
            </a:r>
          </a:p>
          <a:p>
            <a:pPr>
              <a:buFont typeface="+mj-lt"/>
              <a:buAutoNum type="arabicPeriod"/>
            </a:pPr>
            <a:r>
              <a:rPr lang="ru-RU" dirty="0">
                <a:latin typeface="Times" pitchFamily="2" charset="0"/>
              </a:rPr>
              <a:t> Перекрестки в виде очередей по СМО</a:t>
            </a:r>
            <a:endParaRPr lang="ru-RU" dirty="0">
              <a:effectLst/>
              <a:latin typeface="Times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576F04-9D4B-8B49-BEC5-14DDDB57C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0" y="3108057"/>
            <a:ext cx="6159500" cy="263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9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257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81477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1371600" y="6106885"/>
            <a:ext cx="5486400" cy="15022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ru-RU" sz="2000" dirty="0">
              <a:solidFill>
                <a:schemeClr val="tx2"/>
              </a:solidFill>
              <a:latin typeface="PT Sans" panose="020B0503020203020204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1447800"/>
            <a:ext cx="85344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научно-исследовательской работы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проведение экспериментального исследования в области имитационного моделирования транспортных потоков для формирования рекомендаций по повышению эффективности процесса анализа систем дорожного трафика.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научно-исследовательской работы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базовой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дорожной сети;</a:t>
            </a:r>
          </a:p>
          <a:p>
            <a:pPr marL="285750" indent="-285750" algn="just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вероятностного генератора потока автомобилей;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39982" y="6141521"/>
            <a:ext cx="57912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Имитационное моделирование транспортных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246221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1371600" y="6106885"/>
            <a:ext cx="5486400" cy="15022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ru-RU" sz="2000" dirty="0">
              <a:solidFill>
                <a:schemeClr val="tx2"/>
              </a:solidFill>
              <a:latin typeface="PT Sans" panose="020B0503020203020204" pitchFamily="3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39982" y="6141521"/>
            <a:ext cx="57912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Имитационное моделирование транспортных потоков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26053EB-6988-4AD9-ACD7-EB46C910F0F0}"/>
              </a:ext>
            </a:extLst>
          </p:cNvPr>
          <p:cNvSpPr/>
          <p:nvPr/>
        </p:nvSpPr>
        <p:spPr>
          <a:xfrm>
            <a:off x="533400" y="228600"/>
            <a:ext cx="8077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Графовая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дорожной сети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 дорог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854875-E19B-204A-A29D-052E97AC2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968" y="1356330"/>
            <a:ext cx="5168061" cy="4034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3FF5FB-6ACC-5D41-BF75-ACC07B0B41D4}"/>
              </a:ext>
            </a:extLst>
          </p:cNvPr>
          <p:cNvSpPr txBox="1"/>
          <p:nvPr/>
        </p:nvSpPr>
        <p:spPr>
          <a:xfrm>
            <a:off x="3844460" y="5422582"/>
            <a:ext cx="145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Stamen maps</a:t>
            </a:r>
            <a:endParaRPr lang="ru-RU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32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1371600" y="6106885"/>
            <a:ext cx="5486400" cy="15022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ru-RU" sz="2000" dirty="0">
              <a:solidFill>
                <a:schemeClr val="tx2"/>
              </a:solidFill>
              <a:latin typeface="PT Sans" panose="020B0503020203020204" pitchFamily="3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39982" y="6141521"/>
            <a:ext cx="57912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Имитационное моделирование транспортных потоков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26053EB-6988-4AD9-ACD7-EB46C910F0F0}"/>
              </a:ext>
            </a:extLst>
          </p:cNvPr>
          <p:cNvSpPr/>
          <p:nvPr/>
        </p:nvSpPr>
        <p:spPr>
          <a:xfrm>
            <a:off x="533400" y="228600"/>
            <a:ext cx="8077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Графовая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дорожной сети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FF5FB-6ACC-5D41-BF75-ACC07B0B41D4}"/>
              </a:ext>
            </a:extLst>
          </p:cNvPr>
          <p:cNvSpPr txBox="1"/>
          <p:nvPr/>
        </p:nvSpPr>
        <p:spPr>
          <a:xfrm>
            <a:off x="3623663" y="5218140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Sigma JS, </a:t>
            </a:r>
            <a:r>
              <a:rPr lang="en-US" dirty="0" err="1">
                <a:latin typeface="Times" pitchFamily="2" charset="0"/>
              </a:rPr>
              <a:t>LeafLet</a:t>
            </a:r>
            <a:endParaRPr lang="ru-RU" dirty="0">
              <a:latin typeface="Times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8E2573-6555-CC44-BA85-177929F0E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24" y="1188311"/>
            <a:ext cx="5681952" cy="38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0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1371600" y="6106885"/>
            <a:ext cx="5486400" cy="15022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ru-RU" sz="2000" dirty="0">
              <a:solidFill>
                <a:schemeClr val="tx2"/>
              </a:solidFill>
              <a:latin typeface="PT Sans" panose="020B0503020203020204" pitchFamily="3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39982" y="6141521"/>
            <a:ext cx="57912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Имитационное моделирование транспортных потоков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26053EB-6988-4AD9-ACD7-EB46C910F0F0}"/>
              </a:ext>
            </a:extLst>
          </p:cNvPr>
          <p:cNvSpPr/>
          <p:nvPr/>
        </p:nvSpPr>
        <p:spPr>
          <a:xfrm>
            <a:off x="533400" y="228600"/>
            <a:ext cx="807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Графовая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дорожной сети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между вершинами графа, находящимися на поверхности сферы (Земли)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40F5F26-72CB-524E-BBB5-523DAE05B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49" y="1143000"/>
            <a:ext cx="2794000" cy="2794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C6C7DF0-9454-0F42-9E83-19C6994CC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4112736"/>
            <a:ext cx="7975600" cy="6223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ACE9C5C-DB29-F547-BC38-C139C4C9C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341" y="1892300"/>
            <a:ext cx="4216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1371600" y="6106885"/>
            <a:ext cx="5486400" cy="15022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ru-RU" sz="2000" dirty="0">
              <a:solidFill>
                <a:schemeClr val="tx2"/>
              </a:solidFill>
              <a:latin typeface="PT Sans" panose="020B0503020203020204" pitchFamily="3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39982" y="6141521"/>
            <a:ext cx="57912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Имитационное моделирование транспортных потоков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26053EB-6988-4AD9-ACD7-EB46C910F0F0}"/>
              </a:ext>
            </a:extLst>
          </p:cNvPr>
          <p:cNvSpPr/>
          <p:nvPr/>
        </p:nvSpPr>
        <p:spPr>
          <a:xfrm>
            <a:off x="533400" y="228600"/>
            <a:ext cx="8077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Графовая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дорожной сети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E978179-1F60-A349-9B61-CFD583168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374900"/>
            <a:ext cx="2692400" cy="21082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751E23-752D-C44E-A98B-BBC0B9A81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1974850"/>
            <a:ext cx="5588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5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1371600" y="6106885"/>
            <a:ext cx="5486400" cy="15022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ru-RU" sz="2000" dirty="0">
              <a:solidFill>
                <a:schemeClr val="tx2"/>
              </a:solidFill>
              <a:latin typeface="PT Sans" panose="020B0503020203020204" pitchFamily="3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39982" y="6141521"/>
            <a:ext cx="57912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Имитационное моделирование транспортных потоков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26053EB-6988-4AD9-ACD7-EB46C910F0F0}"/>
              </a:ext>
            </a:extLst>
          </p:cNvPr>
          <p:cNvSpPr/>
          <p:nvPr/>
        </p:nvSpPr>
        <p:spPr>
          <a:xfrm>
            <a:off x="533400" y="228600"/>
            <a:ext cx="8077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Вероятностный генератор потока автомобилей 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Нормальное распределение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C9C589-50C7-574B-AE49-B617A905EC43}"/>
              </a:ext>
            </a:extLst>
          </p:cNvPr>
          <p:cNvSpPr/>
          <p:nvPr/>
        </p:nvSpPr>
        <p:spPr>
          <a:xfrm>
            <a:off x="549797" y="1018708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function </a:t>
            </a:r>
            <a:r>
              <a:rPr lang="en-US" sz="1600" i="1" dirty="0" err="1"/>
              <a:t>getRandNum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var </a:t>
            </a:r>
            <a:r>
              <a:rPr lang="en-US" sz="1600" dirty="0"/>
              <a:t>u = 0, v = 0;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while </a:t>
            </a:r>
            <a:r>
              <a:rPr lang="en-US" sz="1600" dirty="0"/>
              <a:t>(u === 0) u = </a:t>
            </a:r>
            <a:r>
              <a:rPr lang="en-US" sz="1600" b="1" i="1" dirty="0" err="1"/>
              <a:t>Math</a:t>
            </a:r>
            <a:r>
              <a:rPr lang="en-US" sz="1600" dirty="0" err="1"/>
              <a:t>.random</a:t>
            </a:r>
            <a:r>
              <a:rPr lang="en-US" sz="1600" dirty="0"/>
              <a:t>(); </a:t>
            </a:r>
            <a:r>
              <a:rPr lang="en-US" sz="1600" i="1" dirty="0"/>
              <a:t>//Converting [0,1) to (0,1)</a:t>
            </a:r>
            <a:br>
              <a:rPr lang="en-US" sz="1600" i="1" dirty="0"/>
            </a:br>
            <a:r>
              <a:rPr lang="en-US" sz="1600" i="1" dirty="0"/>
              <a:t>    </a:t>
            </a:r>
            <a:r>
              <a:rPr lang="en-US" sz="1600" b="1" dirty="0"/>
              <a:t>while </a:t>
            </a:r>
            <a:r>
              <a:rPr lang="en-US" sz="1600" dirty="0"/>
              <a:t>(v === 0) v = </a:t>
            </a:r>
            <a:r>
              <a:rPr lang="en-US" sz="1600" b="1" i="1" dirty="0" err="1"/>
              <a:t>Math</a:t>
            </a:r>
            <a:r>
              <a:rPr lang="en-US" sz="1600" dirty="0" err="1"/>
              <a:t>.random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let </a:t>
            </a:r>
            <a:r>
              <a:rPr lang="en-US" sz="1600" dirty="0"/>
              <a:t>num = </a:t>
            </a:r>
            <a:r>
              <a:rPr lang="en-US" sz="1600" b="1" i="1" dirty="0" err="1"/>
              <a:t>Math</a:t>
            </a:r>
            <a:r>
              <a:rPr lang="en-US" sz="1600" dirty="0" err="1"/>
              <a:t>.sqrt</a:t>
            </a:r>
            <a:r>
              <a:rPr lang="en-US" sz="1600" dirty="0"/>
              <a:t>(-2.0 * </a:t>
            </a:r>
            <a:r>
              <a:rPr lang="en-US" sz="1600" b="1" i="1" dirty="0" err="1"/>
              <a:t>Math</a:t>
            </a:r>
            <a:r>
              <a:rPr lang="en-US" sz="1600" dirty="0" err="1"/>
              <a:t>.log</a:t>
            </a:r>
            <a:r>
              <a:rPr lang="en-US" sz="1600" dirty="0"/>
              <a:t>(u)) * </a:t>
            </a:r>
            <a:r>
              <a:rPr lang="en-US" sz="1600" b="1" i="1" dirty="0" err="1"/>
              <a:t>Math</a:t>
            </a:r>
            <a:r>
              <a:rPr lang="en-US" sz="1600" dirty="0" err="1"/>
              <a:t>.cos</a:t>
            </a:r>
            <a:r>
              <a:rPr lang="en-US" sz="1600" dirty="0"/>
              <a:t>(2.0 * </a:t>
            </a:r>
            <a:r>
              <a:rPr lang="en-US" sz="1600" b="1" i="1" dirty="0" err="1"/>
              <a:t>Math</a:t>
            </a:r>
            <a:r>
              <a:rPr lang="en-US" sz="1600" dirty="0" err="1"/>
              <a:t>.</a:t>
            </a:r>
            <a:r>
              <a:rPr lang="en-US" sz="1600" b="1" dirty="0" err="1"/>
              <a:t>PI</a:t>
            </a:r>
            <a:r>
              <a:rPr lang="en-US" sz="1600" b="1" dirty="0"/>
              <a:t> </a:t>
            </a:r>
            <a:r>
              <a:rPr lang="en-US" sz="1600" dirty="0"/>
              <a:t>* v);</a:t>
            </a:r>
            <a:br>
              <a:rPr lang="en-US" sz="1600" dirty="0"/>
            </a:br>
            <a:r>
              <a:rPr lang="en-US" sz="1600" dirty="0"/>
              <a:t>    num = num / 10.0 + 0.5; </a:t>
            </a:r>
            <a:r>
              <a:rPr lang="en-US" sz="1600" i="1" dirty="0"/>
              <a:t>// Translate to 0 -&gt; 1</a:t>
            </a:r>
            <a:br>
              <a:rPr lang="en-US" sz="1600" i="1" dirty="0"/>
            </a:br>
            <a:r>
              <a:rPr lang="en-US" sz="1600" i="1" dirty="0"/>
              <a:t>    </a:t>
            </a:r>
            <a:r>
              <a:rPr lang="en-US" sz="1600" b="1" dirty="0"/>
              <a:t>if </a:t>
            </a:r>
            <a:r>
              <a:rPr lang="en-US" sz="1600" dirty="0"/>
              <a:t>(num &gt; 1 || num &lt; 0) </a:t>
            </a:r>
            <a:r>
              <a:rPr lang="en-US" sz="1600" b="1" dirty="0"/>
              <a:t>return </a:t>
            </a:r>
            <a:r>
              <a:rPr lang="en-US" sz="1600" dirty="0" err="1"/>
              <a:t>randn_bm</a:t>
            </a:r>
            <a:r>
              <a:rPr lang="en-US" sz="1600" dirty="0"/>
              <a:t>(); </a:t>
            </a:r>
            <a:endParaRPr lang="ru-RU" sz="1600" dirty="0"/>
          </a:p>
          <a:p>
            <a:r>
              <a:rPr lang="en-US" sz="1600" b="1" dirty="0"/>
              <a:t>return </a:t>
            </a:r>
            <a:r>
              <a:rPr lang="en-US" sz="1600" dirty="0"/>
              <a:t>num;</a:t>
            </a:r>
            <a:br>
              <a:rPr lang="en-US" sz="1600" dirty="0"/>
            </a:br>
            <a:r>
              <a:rPr lang="en-US" sz="1600" dirty="0"/>
              <a:t>}</a:t>
            </a:r>
            <a:endParaRPr lang="ru-RU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ABBA95-6D4E-344E-906C-3A6C15DB9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327032"/>
            <a:ext cx="3869803" cy="229321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533B1C4-666B-EE46-BA58-495A6F7FB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48" y="3391413"/>
            <a:ext cx="3869803" cy="233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1371600" y="6106885"/>
            <a:ext cx="5486400" cy="15022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ru-RU" sz="2000" dirty="0">
              <a:solidFill>
                <a:schemeClr val="tx2"/>
              </a:solidFill>
              <a:latin typeface="PT Sans" panose="020B0503020203020204" pitchFamily="3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39982" y="6141521"/>
            <a:ext cx="57912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Имитационное моделирование транспортных потоков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26053EB-6988-4AD9-ACD7-EB46C910F0F0}"/>
              </a:ext>
            </a:extLst>
          </p:cNvPr>
          <p:cNvSpPr/>
          <p:nvPr/>
        </p:nvSpPr>
        <p:spPr>
          <a:xfrm>
            <a:off x="533400" y="228600"/>
            <a:ext cx="8077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Вероятностный генератор потока автомобилей 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работы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63A53E-2B75-C043-AB3B-CC97884EC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444" y="964370"/>
            <a:ext cx="4079111" cy="49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7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1371600" y="6106885"/>
            <a:ext cx="5486400" cy="15022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ru-RU" sz="2000" dirty="0">
              <a:solidFill>
                <a:schemeClr val="tx2"/>
              </a:solidFill>
              <a:latin typeface="PT Sans" panose="020B0503020203020204" pitchFamily="3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39982" y="6141521"/>
            <a:ext cx="57912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Имитационное моделирование транспортных потоков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26053EB-6988-4AD9-ACD7-EB46C910F0F0}"/>
              </a:ext>
            </a:extLst>
          </p:cNvPr>
          <p:cNvSpPr/>
          <p:nvPr/>
        </p:nvSpPr>
        <p:spPr>
          <a:xfrm>
            <a:off x="533400" y="228600"/>
            <a:ext cx="807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Вероятностный генератор потока автомобилей 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работы вероятностного генератора потока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D936837-A32B-714D-AF9E-8EFA76023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040204"/>
            <a:ext cx="5546496" cy="511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850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231</Words>
  <Application>Microsoft Macintosh PowerPoint</Application>
  <PresentationFormat>Экран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PT Sans</vt:lpstr>
      <vt:lpstr>Times</vt:lpstr>
      <vt:lpstr>Times New Roman</vt:lpstr>
      <vt:lpstr>Тема Office</vt:lpstr>
      <vt:lpstr>Имитационное моделирование транспортных потоков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методических пособий        для технических специальностей</dc:title>
  <dc:creator>1</dc:creator>
  <cp:lastModifiedBy>Eugen Art</cp:lastModifiedBy>
  <cp:revision>72</cp:revision>
  <cp:lastPrinted>2019-05-22T20:58:39Z</cp:lastPrinted>
  <dcterms:created xsi:type="dcterms:W3CDTF">2014-11-14T10:50:57Z</dcterms:created>
  <dcterms:modified xsi:type="dcterms:W3CDTF">2019-05-23T03:54:56Z</dcterms:modified>
</cp:coreProperties>
</file>