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00849-4F64-4D85-95F5-96B7E138A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17" y="2218268"/>
            <a:ext cx="11020166" cy="242146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rebuchet MS" panose="020B0603020202020204" pitchFamily="34" charset="0"/>
              </a:rPr>
              <a:t>автоматизированный сбор и структурирование данных перехвата на естественном языке с использованием концепции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BDA019-787B-4E71-92EC-B59FC797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8220" y="5452533"/>
            <a:ext cx="7853780" cy="1405467"/>
          </a:xfrm>
        </p:spPr>
        <p:txBody>
          <a:bodyPr/>
          <a:lstStyle/>
          <a:p>
            <a:pPr algn="l">
              <a:tabLst>
                <a:tab pos="2155825" algn="l"/>
              </a:tabLst>
            </a:pPr>
            <a:r>
              <a:rPr lang="ru-RU" dirty="0"/>
              <a:t>	</a:t>
            </a:r>
            <a:r>
              <a:rPr lang="ru-RU" b="1" u="sng" dirty="0">
                <a:latin typeface="Trebuchet MS" panose="020B0603020202020204" pitchFamily="34" charset="0"/>
              </a:rPr>
              <a:t>Автор работы</a:t>
            </a:r>
            <a:r>
              <a:rPr lang="ru-RU" dirty="0">
                <a:latin typeface="Trebuchet MS" panose="020B0603020202020204" pitchFamily="34" charset="0"/>
              </a:rPr>
              <a:t>: Абрикосов Евгений Павлович</a:t>
            </a:r>
          </a:p>
          <a:p>
            <a:pPr algn="l">
              <a:tabLst>
                <a:tab pos="2155825" algn="l"/>
              </a:tabLst>
            </a:pPr>
            <a:r>
              <a:rPr lang="ru-RU" dirty="0">
                <a:latin typeface="Trebuchet MS" panose="020B0603020202020204" pitchFamily="34" charset="0"/>
              </a:rPr>
              <a:t>	</a:t>
            </a:r>
            <a:r>
              <a:rPr lang="ru-RU" b="1" u="sng" dirty="0">
                <a:latin typeface="Trebuchet MS" panose="020B0603020202020204" pitchFamily="34" charset="0"/>
              </a:rPr>
              <a:t>Руководитель</a:t>
            </a:r>
            <a:r>
              <a:rPr lang="ru-RU" dirty="0">
                <a:latin typeface="Trebuchet MS" panose="020B0603020202020204" pitchFamily="34" charset="0"/>
              </a:rPr>
              <a:t>: Канаш Сергей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49341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0131425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Актуальность и значимость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273709"/>
            <a:ext cx="105529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b="1" dirty="0">
                <a:latin typeface="Trebuchet MS" panose="020B0603020202020204" pitchFamily="34" charset="0"/>
              </a:rPr>
              <a:t>Проблема и актуальность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Trebuchet MS" panose="020B0603020202020204" pitchFamily="34" charset="0"/>
                <a:ea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 настоящее время массивы информации, доступные человеку, многократно выросли благодаря развитию сети Интернет. Классификация/рубрикация информации (отнесение порции информации к одной или нескольким категориям из ограниченного множества) является традиционной задачей организации знаний и обмена информацией. В огромных информационных объемах имеет смысл говорить только об автоматической рубрикации.</a:t>
            </a:r>
            <a:endParaRPr lang="en-GB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b="1" dirty="0">
                <a:latin typeface="Trebuchet MS" panose="020B0603020202020204" pitchFamily="34" charset="0"/>
                <a:ea typeface="Times New Roman" panose="02020603050405020304" pitchFamily="18" charset="0"/>
              </a:rPr>
              <a:t>Значимость проекта</a:t>
            </a:r>
            <a:endParaRPr lang="ru-RU" sz="1800" b="1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Trebuchet MS" panose="020B0603020202020204" pitchFamily="34" charset="0"/>
                <a:ea typeface="Times New Roman" panose="02020603050405020304" pitchFamily="18" charset="0"/>
              </a:rPr>
              <a:t>	В ходе выполнения работы был создан программный комплекс – автоматический классификатор данных с применением алгоритмов анализа естественного языка, применимый для извлечения структурированной информации из текстов. Данный программный комплекс позволяет автоматически обрабатывать поступающие материалы по выбранным тематикам.</a:t>
            </a:r>
            <a:endParaRPr lang="ru-RU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Calibri" panose="020F0502020204030204" pitchFamily="34" charset="0"/>
              <a:buChar char="→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8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0131425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Цель и задачи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367015"/>
            <a:ext cx="116632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u="sng" dirty="0">
                <a:latin typeface="Trebuchet MS" panose="020B0603020202020204" pitchFamily="34" charset="0"/>
              </a:rPr>
              <a:t>Цель проекта</a:t>
            </a:r>
            <a:endParaRPr lang="ru-RU" sz="1600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latin typeface="Trebuchet MS" panose="020B0603020202020204" pitchFamily="34" charset="0"/>
              </a:rPr>
              <a:t>	В данной работе поставлена задача разработки программного комплекса, позволяющего автоматизировать сбор и структурирование информации на естественном языке с тематических интернет-ресурсов – классификатора данных.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b="1" u="sng" dirty="0">
                <a:latin typeface="Trebuchet MS" panose="020B0603020202020204" pitchFamily="34" charset="0"/>
              </a:rPr>
              <a:t>Задачи проекта</a:t>
            </a:r>
            <a:endParaRPr lang="ru-RU" sz="1600" b="1" dirty="0">
              <a:latin typeface="Trebuchet MS" panose="020B0603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Проанализировать современное состояние исследований в области агрегации данных и анализа естественных языков.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Провести анализ существующих научных и практических решений в выбранной области, изучить методы, принципы и технологии извлечения именованных сущностей, возможности их применения для агрегации данных.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Спроектировать компонентную реализацию программной системы для классификации тематических данных.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Разработать программный комплекс.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Calibri" panose="020F0502020204030204" pitchFamily="34" charset="0"/>
              <a:buChar char="→"/>
            </a:pPr>
            <a:r>
              <a:rPr lang="ru-RU" sz="1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Сделать вывод об эффективности созданной системы классификации данных.</a:t>
            </a:r>
          </a:p>
          <a:p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9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0131425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Анализ предметной области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670208"/>
            <a:ext cx="1055292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u="sng" dirty="0">
                <a:latin typeface="Trebuchet MS" panose="020B0603020202020204" pitchFamily="34" charset="0"/>
              </a:rPr>
              <a:t>Теоретические положения автоматической классификации данных</a:t>
            </a:r>
          </a:p>
          <a:p>
            <a:pPr>
              <a:lnSpc>
                <a:spcPct val="150000"/>
              </a:lnSpc>
            </a:pPr>
            <a:endParaRPr lang="ru-RU" sz="16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FreeSans"/>
              </a:rPr>
              <a:t>	Классификация или рубрикация информации: отнесение порции информации к одной или нескольким категориям из ограниченного множества, является традиционной задачей организации знаний и обмена информацией. </a:t>
            </a:r>
          </a:p>
          <a:p>
            <a:pPr marL="285750" indent="-285750" algn="just">
              <a:buFont typeface="Calibri" panose="020F0502020204030204" pitchFamily="34" charset="0"/>
              <a:buChar char="→"/>
            </a:pPr>
            <a:endParaRPr lang="ru-RU" dirty="0">
              <a:latin typeface="Trebuchet MS" panose="020B0603020202020204" pitchFamily="34" charset="0"/>
            </a:endParaRPr>
          </a:p>
          <a:p>
            <a:pPr marL="285750" indent="-285750" algn="just">
              <a:buFont typeface="Calibri" panose="020F0502020204030204" pitchFamily="34" charset="0"/>
              <a:buChar char="→"/>
            </a:pPr>
            <a:r>
              <a:rPr lang="ru-RU" dirty="0">
                <a:latin typeface="Trebuchet MS" panose="020B0603020202020204" pitchFamily="34" charset="0"/>
              </a:rPr>
              <a:t>	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При применении методов машинного обучения для построения классификатора используется набор документов, </a:t>
            </a:r>
            <a:r>
              <a:rPr lang="ru-RU" sz="180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предварительно отобранный </a:t>
            </a: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человеком. Алгоритм машинного обучения строит процедуру классификации документов на основе автоматического анализа заданного множества текстов.</a:t>
            </a:r>
          </a:p>
          <a:p>
            <a:pPr marL="285750" indent="-285750" algn="just">
              <a:buFont typeface="Calibri" panose="020F0502020204030204" pitchFamily="34" charset="0"/>
              <a:buChar char="→"/>
            </a:pPr>
            <a:endParaRPr lang="ru-RU" dirty="0">
              <a:latin typeface="Trebuchet MS" panose="020B0603020202020204" pitchFamily="34" charset="0"/>
            </a:endParaRPr>
          </a:p>
          <a:p>
            <a:pPr marL="285750" indent="-285750" algn="just"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	Машинное обучение ‒ это научное исследование алгоритмов и статистических моделей, которые компьютерные системы используют для эффективного выполнения конкретной задачи без использования явных инструкций, опираясь на шаблоны и выводы. </a:t>
            </a:r>
          </a:p>
          <a:p>
            <a:pPr algn="just"/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Модульность системы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E099C-C35B-4147-BE40-F083CB806481}"/>
              </a:ext>
            </a:extLst>
          </p:cNvPr>
          <p:cNvSpPr txBox="1"/>
          <p:nvPr/>
        </p:nvSpPr>
        <p:spPr>
          <a:xfrm>
            <a:off x="429208" y="1796224"/>
            <a:ext cx="10552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u="sng" dirty="0">
                <a:latin typeface="Trebuchet MS" panose="020B0603020202020204" pitchFamily="34" charset="0"/>
              </a:rPr>
              <a:t>Разработанная система состоит из четырех модулей:</a:t>
            </a:r>
          </a:p>
          <a:p>
            <a:pPr>
              <a:lnSpc>
                <a:spcPct val="150000"/>
              </a:lnSpc>
            </a:pPr>
            <a:endParaRPr lang="ru-RU" sz="2000" u="sng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работы с источниками данных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предварительной обработки текста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оценки подготовленного текста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latin typeface="Trebuchet MS" panose="020B0603020202020204" pitchFamily="34" charset="0"/>
              </a:rPr>
              <a:t>Модуль обработки действий пользователя</a:t>
            </a:r>
          </a:p>
          <a:p>
            <a:pPr algn="just"/>
            <a:endParaRPr lang="en-GB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Реализация модели классификации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DC26E-C2DA-4947-A79C-4D24C2D06739}"/>
              </a:ext>
            </a:extLst>
          </p:cNvPr>
          <p:cNvSpPr txBox="1"/>
          <p:nvPr/>
        </p:nvSpPr>
        <p:spPr>
          <a:xfrm>
            <a:off x="429208" y="1745718"/>
            <a:ext cx="8714792" cy="3729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Импорт библиотек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Импорт набора данных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Предварительная обработка текста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Преобразование слов текста в коэффициенты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Обучающие и тестовые наборы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Обучение модели классификации текста и прогноз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Оценка модели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Сохранение и загрузка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39006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Разработка</a:t>
            </a:r>
            <a:br>
              <a:rPr lang="ru-RU" b="1" u="sng" dirty="0">
                <a:latin typeface="Trebuchet MS" panose="020B0603020202020204" pitchFamily="34" charset="0"/>
              </a:rPr>
            </a:br>
            <a:r>
              <a:rPr lang="ru-RU" sz="2000" b="1" u="sng" dirty="0">
                <a:latin typeface="Trebuchet MS" panose="020B0603020202020204" pitchFamily="34" charset="0"/>
              </a:rPr>
              <a:t>полученный результат</a:t>
            </a:r>
            <a:endParaRPr lang="ru-RU" b="1" u="sng" dirty="0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021D5-CF4E-4497-8B24-1FAFB3618E6D}"/>
              </a:ext>
            </a:extLst>
          </p:cNvPr>
          <p:cNvSpPr txBox="1"/>
          <p:nvPr/>
        </p:nvSpPr>
        <p:spPr>
          <a:xfrm>
            <a:off x="666751" y="3920359"/>
            <a:ext cx="517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категоризации полученной информации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70AD65-4CBF-4DD9-BE48-CF6321BC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7" y="1456267"/>
            <a:ext cx="5487201" cy="2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4911BAFC-ABF4-4DFA-A743-C7879730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39889"/>
            <a:ext cx="592772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19ADD3-7C34-44AC-82D9-6116FC082E8D}"/>
              </a:ext>
            </a:extLst>
          </p:cNvPr>
          <p:cNvSpPr txBox="1"/>
          <p:nvPr/>
        </p:nvSpPr>
        <p:spPr>
          <a:xfrm>
            <a:off x="5798850" y="5389710"/>
            <a:ext cx="652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600"/>
              </a:spcBef>
              <a:spcAft>
                <a:spcPts val="600"/>
              </a:spcAft>
              <a:buSzPts val="1200"/>
            </a:pPr>
            <a:r>
              <a:rPr lang="ru-RU" sz="16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Распределение полученных новостей по категориям в файловой системе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168090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BD23E-9FBC-4AC3-BD8D-E5686831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0"/>
            <a:ext cx="11762792" cy="1456267"/>
          </a:xfrm>
        </p:spPr>
        <p:txBody>
          <a:bodyPr/>
          <a:lstStyle/>
          <a:p>
            <a:r>
              <a:rPr lang="ru-RU" b="1" u="sng" dirty="0">
                <a:latin typeface="Trebuchet MS" panose="020B0603020202020204" pitchFamily="34" charset="0"/>
              </a:rPr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9ADD3-7C34-44AC-82D9-6116FC082E8D}"/>
              </a:ext>
            </a:extLst>
          </p:cNvPr>
          <p:cNvSpPr txBox="1"/>
          <p:nvPr/>
        </p:nvSpPr>
        <p:spPr>
          <a:xfrm>
            <a:off x="429208" y="1143530"/>
            <a:ext cx="1159462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В результате проделанной работы было разработано программное обеспечение, базирующееся на байесовском алгоритме. ПО позволяет определять тематику текста на основе данных, полученных во время обучения классификатора. </a:t>
            </a: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endParaRPr lang="ru-RU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По результатам выполнения НИРС программное обеспечение позволяет производить классификацию текстов на естественном языке по пяти темам. Заложены возможности по расширению библиотек, используемых тем с целью обеспечения охвата более широкого спектра проблем.</a:t>
            </a: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endParaRPr lang="ru-RU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Calibri" panose="020F0502020204030204" pitchFamily="34" charset="0"/>
              <a:buChar char="→"/>
            </a:pPr>
            <a:r>
              <a:rPr lang="ru-RU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Реализованный программный комплекс планируется использовать для решения задачи автоматического извлечения тем документов и структурирования данных из файлов на естественном языке. Программное обеспечение позволит обеспечить оптимальную организацию процесса сбора информации и уменьшит временные затраты на поиск информации представляющий интерес.</a:t>
            </a:r>
          </a:p>
          <a:p>
            <a:pPr lvl="0" algn="ctr">
              <a:spcBef>
                <a:spcPts val="600"/>
              </a:spcBef>
              <a:spcAft>
                <a:spcPts val="600"/>
              </a:spcAft>
              <a:buSzPts val="1200"/>
            </a:pPr>
            <a:endParaRPr lang="ru-RU" sz="1600" dirty="0"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6661-F0C5-49A6-A7EC-75089E37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3871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{8E41C365-F486-44D3-AA7F-0522C5A8B517}tf03457452</Template>
  <TotalTime>83</TotalTime>
  <Words>516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Небесная</vt:lpstr>
      <vt:lpstr>автоматизированный сбор и структурирование данных перехвата на естественном языке с использованием концепции машинного обучения</vt:lpstr>
      <vt:lpstr>Актуальность и значимость работы</vt:lpstr>
      <vt:lpstr>Цель и задачи работы</vt:lpstr>
      <vt:lpstr>Анализ предметной области</vt:lpstr>
      <vt:lpstr>Разработка Модульность системы</vt:lpstr>
      <vt:lpstr>Разработка Реализация модели классификации</vt:lpstr>
      <vt:lpstr>Разработка полученный результат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автоматизированный сбор и структурирование данных перехвата на естественном языке с использованием концепции машинного обучения</dc:title>
  <dc:creator>Eugen Art</dc:creator>
  <cp:lastModifiedBy>Eugen Art</cp:lastModifiedBy>
  <cp:revision>11</cp:revision>
  <dcterms:created xsi:type="dcterms:W3CDTF">2022-04-17T07:56:45Z</dcterms:created>
  <dcterms:modified xsi:type="dcterms:W3CDTF">2022-04-17T09:25:40Z</dcterms:modified>
</cp:coreProperties>
</file>