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00849-4F64-4D85-95F5-96B7E138A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17" y="2218268"/>
            <a:ext cx="11020166" cy="2421464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Trebuchet MS" panose="020B0603020202020204" pitchFamily="34" charset="0"/>
              </a:rPr>
              <a:t>автоматизированный сбор и структурирование данных перехвата на естественном языке с использованием концепции машинного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BDA019-787B-4E71-92EC-B59FC7972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8220" y="5452533"/>
            <a:ext cx="7853780" cy="1405467"/>
          </a:xfrm>
        </p:spPr>
        <p:txBody>
          <a:bodyPr/>
          <a:lstStyle/>
          <a:p>
            <a:pPr algn="l">
              <a:tabLst>
                <a:tab pos="2155825" algn="l"/>
              </a:tabLst>
            </a:pPr>
            <a:r>
              <a:rPr lang="ru-RU" dirty="0"/>
              <a:t>	</a:t>
            </a:r>
            <a:r>
              <a:rPr lang="ru-RU" b="1" u="sng" dirty="0">
                <a:latin typeface="Trebuchet MS" panose="020B0603020202020204" pitchFamily="34" charset="0"/>
              </a:rPr>
              <a:t>Автор работы</a:t>
            </a:r>
            <a:r>
              <a:rPr lang="ru-RU" dirty="0">
                <a:latin typeface="Trebuchet MS" panose="020B0603020202020204" pitchFamily="34" charset="0"/>
              </a:rPr>
              <a:t>: Абрикосов Евгений Павлович</a:t>
            </a:r>
          </a:p>
          <a:p>
            <a:pPr algn="l">
              <a:tabLst>
                <a:tab pos="2155825" algn="l"/>
              </a:tabLst>
            </a:pPr>
            <a:r>
              <a:rPr lang="ru-RU" dirty="0">
                <a:latin typeface="Trebuchet MS" panose="020B0603020202020204" pitchFamily="34" charset="0"/>
              </a:rPr>
              <a:t>	</a:t>
            </a:r>
            <a:r>
              <a:rPr lang="ru-RU" b="1" u="sng" dirty="0">
                <a:latin typeface="Trebuchet MS" panose="020B0603020202020204" pitchFamily="34" charset="0"/>
              </a:rPr>
              <a:t>Руководитель</a:t>
            </a:r>
            <a:r>
              <a:rPr lang="ru-RU" dirty="0">
                <a:latin typeface="Trebuchet MS" panose="020B0603020202020204" pitchFamily="34" charset="0"/>
              </a:rPr>
              <a:t>: Канаш Сергей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249341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1762792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Разработка</a:t>
            </a:r>
            <a:br>
              <a:rPr lang="ru-RU" b="1" u="sng" dirty="0">
                <a:latin typeface="Trebuchet MS" panose="020B0603020202020204" pitchFamily="34" charset="0"/>
              </a:rPr>
            </a:br>
            <a:r>
              <a:rPr lang="ru-RU" sz="2000" b="1" u="sng" dirty="0">
                <a:latin typeface="Trebuchet MS" panose="020B0603020202020204" pitchFamily="34" charset="0"/>
              </a:rPr>
              <a:t>полученный результат</a:t>
            </a:r>
            <a:endParaRPr lang="ru-RU" b="1" u="sng" dirty="0">
              <a:latin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5021D5-CF4E-4497-8B24-1FAFB3618E6D}"/>
              </a:ext>
            </a:extLst>
          </p:cNvPr>
          <p:cNvSpPr txBox="1"/>
          <p:nvPr/>
        </p:nvSpPr>
        <p:spPr>
          <a:xfrm>
            <a:off x="666751" y="3920359"/>
            <a:ext cx="517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 категоризации полученной информации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70AD65-4CBF-4DD9-BE48-CF6321BC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7" y="1456267"/>
            <a:ext cx="5487201" cy="2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4911BAFC-ABF4-4DFA-A743-C7879730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39889"/>
            <a:ext cx="5927725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19ADD3-7C34-44AC-82D9-6116FC082E8D}"/>
              </a:ext>
            </a:extLst>
          </p:cNvPr>
          <p:cNvSpPr txBox="1"/>
          <p:nvPr/>
        </p:nvSpPr>
        <p:spPr>
          <a:xfrm>
            <a:off x="5798850" y="5389710"/>
            <a:ext cx="65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buSzPts val="1200"/>
            </a:pPr>
            <a:r>
              <a:rPr lang="ru-RU" sz="16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Распределение полученных новостей по категориям в файловой системе 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168090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1762792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Выводы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9ADD3-7C34-44AC-82D9-6116FC082E8D}"/>
              </a:ext>
            </a:extLst>
          </p:cNvPr>
          <p:cNvSpPr txBox="1"/>
          <p:nvPr/>
        </p:nvSpPr>
        <p:spPr>
          <a:xfrm>
            <a:off x="429208" y="1143530"/>
            <a:ext cx="1159462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В результате проделанной работы было разработано программное обеспечение, базирующееся на байесовском алгоритме. ПО позволяет определять тематику текста на основе данных, полученных во время обучения классификатора. </a:t>
            </a:r>
          </a:p>
          <a:p>
            <a:pPr marL="285750" indent="-28575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endParaRPr lang="ru-RU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По результатам выполнения НИРС программное обеспечение позволяет производить классификацию текстов на естественном языке по пяти темам. Заложены возможности по расширению библиотек, используемых тем с целью обеспечения охвата более широкого спектра проблем.</a:t>
            </a:r>
          </a:p>
          <a:p>
            <a:pPr marL="285750" indent="-28575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endParaRPr lang="ru-RU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Реализованный программный комплекс планируется использовать для решения задачи автоматического извлечения тем документов и структурирования данных из файлов на естественном языке. Программное обеспечение позволит обеспечить оптимальную организацию процесса сбора информации и уменьшит временные затраты на поиск информации представляющий интерес.</a:t>
            </a:r>
          </a:p>
          <a:p>
            <a:pPr lvl="0" algn="ctr">
              <a:spcBef>
                <a:spcPts val="600"/>
              </a:spcBef>
              <a:spcAft>
                <a:spcPts val="600"/>
              </a:spcAft>
              <a:buSzPts val="1200"/>
            </a:pPr>
            <a:endParaRPr lang="ru-RU" sz="1600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06661-F0C5-49A6-A7EC-75089E37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ru-RU" dirty="0">
                <a:latin typeface="Trebuchet MS" panose="020B0603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3871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0131425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Актуальность и значимость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E099C-C35B-4147-BE40-F083CB806481}"/>
              </a:ext>
            </a:extLst>
          </p:cNvPr>
          <p:cNvSpPr txBox="1"/>
          <p:nvPr/>
        </p:nvSpPr>
        <p:spPr>
          <a:xfrm>
            <a:off x="429208" y="1273709"/>
            <a:ext cx="105529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b="1" dirty="0">
                <a:latin typeface="Trebuchet MS" panose="020B0603020202020204" pitchFamily="34" charset="0"/>
              </a:rPr>
              <a:t>Проблема и актуальность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>
                <a:latin typeface="Trebuchet MS" panose="020B0603020202020204" pitchFamily="34" charset="0"/>
                <a:ea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В настоящее время массивы информации, доступные человеку, многократно выросли благодаря развитию сети Интернет. Классификация/рубрикация информации (отнесение порции информации к одной или нескольким категориям из ограниченного множества) является традиционной задачей организации знаний и обмена информацией. В огромных информационных объемах имеет смысл говорить только об автоматической рубрикации.</a:t>
            </a:r>
            <a:endParaRPr lang="en-GB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GB" dirty="0"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b="1" dirty="0">
                <a:latin typeface="Trebuchet MS" panose="020B0603020202020204" pitchFamily="34" charset="0"/>
                <a:ea typeface="Times New Roman" panose="02020603050405020304" pitchFamily="18" charset="0"/>
              </a:rPr>
              <a:t>Значимость проекта</a:t>
            </a:r>
            <a:endParaRPr lang="ru-RU" sz="1800" b="1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Trebuchet MS" panose="020B0603020202020204" pitchFamily="34" charset="0"/>
                <a:ea typeface="Times New Roman" panose="02020603050405020304" pitchFamily="18" charset="0"/>
              </a:rPr>
              <a:t>	В ходе выполнения работы был создан программный комплекс – автоматический классификатор данных с применением алгоритмов анализа естественного языка, применимый для извлечения структурированной информации из текстов. Данный программный комплекс позволяет автоматически обрабатывать поступающие материалы по выбранным тематикам.</a:t>
            </a:r>
            <a:endParaRPr lang="ru-RU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8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0131425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Цель и задачи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E099C-C35B-4147-BE40-F083CB806481}"/>
              </a:ext>
            </a:extLst>
          </p:cNvPr>
          <p:cNvSpPr txBox="1"/>
          <p:nvPr/>
        </p:nvSpPr>
        <p:spPr>
          <a:xfrm>
            <a:off x="429208" y="1367015"/>
            <a:ext cx="116632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u="sng" dirty="0">
                <a:latin typeface="Trebuchet MS" panose="020B0603020202020204" pitchFamily="34" charset="0"/>
              </a:rPr>
              <a:t>Цель проекта</a:t>
            </a:r>
            <a:endParaRPr lang="ru-RU" sz="1600" dirty="0"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latin typeface="Trebuchet MS" panose="020B0603020202020204" pitchFamily="34" charset="0"/>
              </a:rPr>
              <a:t>	В данной работе поставлена задача разработки программного комплекса, позволяющего автоматизировать сбор и структурирование информации на естественном языке с тематических интернет-ресурсов – классификатора данных.</a:t>
            </a:r>
          </a:p>
          <a:p>
            <a:pPr algn="just">
              <a:lnSpc>
                <a:spcPct val="150000"/>
              </a:lnSpc>
            </a:pPr>
            <a:endParaRPr lang="ru-RU" sz="1600" dirty="0"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b="1" u="sng" dirty="0">
                <a:latin typeface="Trebuchet MS" panose="020B0603020202020204" pitchFamily="34" charset="0"/>
              </a:rPr>
              <a:t>Задачи проекта</a:t>
            </a:r>
            <a:endParaRPr lang="ru-RU" sz="1600" b="1" dirty="0">
              <a:latin typeface="Trebuchet MS" panose="020B0603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400"/>
              <a:buFont typeface="Calibri" panose="020F0502020204030204" pitchFamily="34" charset="0"/>
              <a:buChar char="→"/>
            </a:pPr>
            <a:r>
              <a:rPr lang="ru-RU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Проанализировать современное состояние исследований в области агрегации данных и анализа естественных языков.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Calibri" panose="020F0502020204030204" pitchFamily="34" charset="0"/>
              <a:buChar char="→"/>
            </a:pPr>
            <a:r>
              <a:rPr lang="ru-RU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Провести анализ существующих научных и практических решений в выбранной области, изучить методы, принципы и технологии извлечения именованных сущностей, возможности их применения для агрегации данных.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Calibri" panose="020F0502020204030204" pitchFamily="34" charset="0"/>
              <a:buChar char="→"/>
            </a:pPr>
            <a:r>
              <a:rPr lang="ru-RU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Спроектировать компонентную реализацию программной системы для классификации тематических данных.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Calibri" panose="020F0502020204030204" pitchFamily="34" charset="0"/>
              <a:buChar char="→"/>
            </a:pPr>
            <a:r>
              <a:rPr lang="ru-RU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Разработать программный комплекс.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Calibri" panose="020F0502020204030204" pitchFamily="34" charset="0"/>
              <a:buChar char="→"/>
            </a:pPr>
            <a:r>
              <a:rPr lang="ru-RU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Сделать вывод об эффективности созданной системы классификации данных.</a:t>
            </a:r>
          </a:p>
          <a:p>
            <a:endParaRPr lang="en-GB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9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0131425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Анализ предметной области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E099C-C35B-4147-BE40-F083CB806481}"/>
              </a:ext>
            </a:extLst>
          </p:cNvPr>
          <p:cNvSpPr txBox="1"/>
          <p:nvPr/>
        </p:nvSpPr>
        <p:spPr>
          <a:xfrm>
            <a:off x="429208" y="1670208"/>
            <a:ext cx="1055292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u="sng" dirty="0">
                <a:latin typeface="Trebuchet MS" panose="020B0603020202020204" pitchFamily="34" charset="0"/>
              </a:rPr>
              <a:t>Теоретические положения автоматической классификации данных</a:t>
            </a:r>
          </a:p>
          <a:p>
            <a:pPr>
              <a:lnSpc>
                <a:spcPct val="150000"/>
              </a:lnSpc>
            </a:pPr>
            <a:endParaRPr lang="ru-RU" sz="1600" dirty="0">
              <a:latin typeface="Trebuchet MS" panose="020B0603020202020204" pitchFamily="34" charset="0"/>
            </a:endParaRPr>
          </a:p>
          <a:p>
            <a:pPr marL="285750" indent="-285750" algn="just">
              <a:buFont typeface="Calibri" panose="020F0502020204030204" pitchFamily="34" charset="0"/>
              <a:buChar char="→"/>
            </a:pPr>
            <a:r>
              <a:rPr lang="ru-RU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FreeSans"/>
              </a:rPr>
              <a:t>	Классификация или рубрикация информации: отнесение порции информации к одной или нескольким категориям из ограниченного множества, является традиционной задачей организации знаний и обмена информацией. </a:t>
            </a:r>
          </a:p>
          <a:p>
            <a:pPr marL="285750" indent="-285750" algn="just">
              <a:buFont typeface="Calibri" panose="020F0502020204030204" pitchFamily="34" charset="0"/>
              <a:buChar char="→"/>
            </a:pPr>
            <a:endParaRPr lang="ru-RU" dirty="0">
              <a:latin typeface="Trebuchet MS" panose="020B0603020202020204" pitchFamily="34" charset="0"/>
            </a:endParaRPr>
          </a:p>
          <a:p>
            <a:pPr marL="285750" indent="-285750" algn="just">
              <a:buFont typeface="Calibri" panose="020F0502020204030204" pitchFamily="34" charset="0"/>
              <a:buChar char="→"/>
            </a:pPr>
            <a:r>
              <a:rPr lang="ru-RU" dirty="0">
                <a:latin typeface="Trebuchet MS" panose="020B0603020202020204" pitchFamily="34" charset="0"/>
              </a:rPr>
              <a:t>	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При применении методов машинного обучения для построения классификатора используется набор документов, предварительно отобранная человеком. Алгоритм машинного обучения строит процедуру классификации документов на основе автоматического анализа заданного множества текстов.</a:t>
            </a:r>
          </a:p>
          <a:p>
            <a:pPr marL="285750" indent="-285750" algn="just">
              <a:buFont typeface="Calibri" panose="020F0502020204030204" pitchFamily="34" charset="0"/>
              <a:buChar char="→"/>
            </a:pPr>
            <a:endParaRPr lang="ru-RU" dirty="0">
              <a:latin typeface="Trebuchet MS" panose="020B0603020202020204" pitchFamily="34" charset="0"/>
            </a:endParaRPr>
          </a:p>
          <a:p>
            <a:pPr marL="285750" indent="-285750" algn="just">
              <a:buFont typeface="Calibri" panose="020F0502020204030204" pitchFamily="34" charset="0"/>
              <a:buChar char="→"/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	Машинное обучение ‒ это научное исследование алгоритмов и статистических моделей, которые компьютерные системы используют для эффективного выполнения конкретной задачи без использования явных инструкций, опираясь на шаблоны и выводы. </a:t>
            </a:r>
          </a:p>
          <a:p>
            <a:pPr algn="just"/>
            <a:endParaRPr lang="en-GB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1762792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Разработка</a:t>
            </a:r>
            <a:br>
              <a:rPr lang="ru-RU" b="1" u="sng" dirty="0">
                <a:latin typeface="Trebuchet MS" panose="020B0603020202020204" pitchFamily="34" charset="0"/>
              </a:rPr>
            </a:br>
            <a:r>
              <a:rPr lang="ru-RU" sz="2000" b="1" u="sng" dirty="0">
                <a:latin typeface="Trebuchet MS" panose="020B0603020202020204" pitchFamily="34" charset="0"/>
              </a:rPr>
              <a:t>Модульность системы</a:t>
            </a:r>
            <a:endParaRPr lang="ru-RU" b="1" u="sng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E099C-C35B-4147-BE40-F083CB806481}"/>
              </a:ext>
            </a:extLst>
          </p:cNvPr>
          <p:cNvSpPr txBox="1"/>
          <p:nvPr/>
        </p:nvSpPr>
        <p:spPr>
          <a:xfrm>
            <a:off x="429208" y="1796224"/>
            <a:ext cx="105529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u="sng" dirty="0">
                <a:latin typeface="Trebuchet MS" panose="020B0603020202020204" pitchFamily="34" charset="0"/>
              </a:rPr>
              <a:t>Разработанная система состоит из четырех модулей:</a:t>
            </a:r>
          </a:p>
          <a:p>
            <a:pPr>
              <a:lnSpc>
                <a:spcPct val="150000"/>
              </a:lnSpc>
            </a:pPr>
            <a:endParaRPr lang="ru-RU" sz="2000" u="sng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latin typeface="Trebuchet MS" panose="020B0603020202020204" pitchFamily="34" charset="0"/>
              </a:rPr>
              <a:t>Модуль работы с источниками данных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latin typeface="Trebuchet MS" panose="020B0603020202020204" pitchFamily="34" charset="0"/>
              </a:rPr>
              <a:t>Модуль предварительной обработки текста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latin typeface="Trebuchet MS" panose="020B0603020202020204" pitchFamily="34" charset="0"/>
              </a:rPr>
              <a:t>Модуль оценки подготовленного текста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latin typeface="Trebuchet MS" panose="020B0603020202020204" pitchFamily="34" charset="0"/>
              </a:rPr>
              <a:t>Модуль обработки действий пользователя</a:t>
            </a:r>
          </a:p>
          <a:p>
            <a:pPr algn="just"/>
            <a:endParaRPr lang="en-GB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4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1762792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Разработка</a:t>
            </a:r>
            <a:br>
              <a:rPr lang="ru-RU" b="1" u="sng" dirty="0">
                <a:latin typeface="Trebuchet MS" panose="020B0603020202020204" pitchFamily="34" charset="0"/>
              </a:rPr>
            </a:br>
            <a:r>
              <a:rPr lang="ru-RU" sz="2000" b="1" u="sng" dirty="0">
                <a:latin typeface="Trebuchet MS" panose="020B0603020202020204" pitchFamily="34" charset="0"/>
              </a:rPr>
              <a:t>Реализация модели классификации</a:t>
            </a:r>
            <a:endParaRPr lang="ru-RU" b="1" u="sng" dirty="0"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DC26E-C2DA-4947-A79C-4D24C2D06739}"/>
              </a:ext>
            </a:extLst>
          </p:cNvPr>
          <p:cNvSpPr txBox="1"/>
          <p:nvPr/>
        </p:nvSpPr>
        <p:spPr>
          <a:xfrm>
            <a:off x="429208" y="1745718"/>
            <a:ext cx="8714792" cy="3729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Импорт библиотек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Импорт набора данных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Предварительная обработка текста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Преобразование слов текста в коэффициенты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Обучающие и тестовые наборы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Обучение модели классификации текста и прогноз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Оценка модели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Сохранение и загрузка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390068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1762792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Разработка</a:t>
            </a:r>
            <a:br>
              <a:rPr lang="ru-RU" b="1" u="sng" dirty="0">
                <a:latin typeface="Trebuchet MS" panose="020B0603020202020204" pitchFamily="34" charset="0"/>
              </a:rPr>
            </a:br>
            <a:r>
              <a:rPr lang="ru-RU" sz="2000" b="1" u="sng" dirty="0">
                <a:latin typeface="Trebuchet MS" panose="020B0603020202020204" pitchFamily="34" charset="0"/>
              </a:rPr>
              <a:t>Предварительная обработка текста</a:t>
            </a:r>
            <a:endParaRPr lang="ru-RU" b="1" u="sng" dirty="0">
              <a:latin typeface="Trebuchet MS" panose="020B0603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D9E27FA1-62A0-4FA7-9B7D-4674DC65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41" y="1477218"/>
            <a:ext cx="6938515" cy="196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1526E5-D50B-4DC5-A582-8805A9A24707}"/>
              </a:ext>
            </a:extLst>
          </p:cNvPr>
          <p:cNvSpPr txBox="1"/>
          <p:nvPr/>
        </p:nvSpPr>
        <p:spPr>
          <a:xfrm>
            <a:off x="3361114" y="3429000"/>
            <a:ext cx="546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 спецсимволов, цифр, одиночных символов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EE240BC-3A0D-4366-AB3F-5AEA06D9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02" y="4040130"/>
            <a:ext cx="10385990" cy="145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5021D5-CF4E-4497-8B24-1FAFB3618E6D}"/>
              </a:ext>
            </a:extLst>
          </p:cNvPr>
          <p:cNvSpPr txBox="1"/>
          <p:nvPr/>
        </p:nvSpPr>
        <p:spPr>
          <a:xfrm>
            <a:off x="3478709" y="5553529"/>
            <a:ext cx="523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Частота появления слов, распределенная по темам</a:t>
            </a:r>
          </a:p>
        </p:txBody>
      </p:sp>
    </p:spTree>
    <p:extLst>
      <p:ext uri="{BB962C8B-B14F-4D97-AF65-F5344CB8AC3E}">
        <p14:creationId xmlns:p14="http://schemas.microsoft.com/office/powerpoint/2010/main" val="216513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1762792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Разработка</a:t>
            </a:r>
            <a:br>
              <a:rPr lang="ru-RU" b="1" u="sng" dirty="0">
                <a:latin typeface="Trebuchet MS" panose="020B0603020202020204" pitchFamily="34" charset="0"/>
              </a:rPr>
            </a:br>
            <a:r>
              <a:rPr lang="ru-RU" sz="2000" b="1" u="sng" dirty="0">
                <a:latin typeface="Trebuchet MS" panose="020B0603020202020204" pitchFamily="34" charset="0"/>
              </a:rPr>
              <a:t>Наивный байесовский классификатор</a:t>
            </a:r>
            <a:endParaRPr lang="ru-RU" b="1" u="sng" dirty="0">
              <a:latin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5021D5-CF4E-4497-8B24-1FAFB3618E6D}"/>
              </a:ext>
            </a:extLst>
          </p:cNvPr>
          <p:cNvSpPr txBox="1"/>
          <p:nvPr/>
        </p:nvSpPr>
        <p:spPr>
          <a:xfrm>
            <a:off x="3478712" y="6339839"/>
            <a:ext cx="523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Частота появления слов, распределенная по темам</a:t>
            </a:r>
          </a:p>
        </p:txBody>
      </p:sp>
      <p:pic>
        <p:nvPicPr>
          <p:cNvPr id="3074" name="Picture 2" descr="Наивный байесовский алгоритм">
            <a:extLst>
              <a:ext uri="{FF2B5EF4-FFF2-40B4-BE49-F238E27FC236}">
                <a16:creationId xmlns:a16="http://schemas.microsoft.com/office/drawing/2014/main" id="{D358660F-F290-4FAA-BAE1-95C08732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82" y="1508934"/>
            <a:ext cx="7741034" cy="47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71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1762792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Разработка</a:t>
            </a:r>
            <a:br>
              <a:rPr lang="ru-RU" b="1" u="sng" dirty="0">
                <a:latin typeface="Trebuchet MS" panose="020B0603020202020204" pitchFamily="34" charset="0"/>
              </a:rPr>
            </a:br>
            <a:r>
              <a:rPr lang="ru-RU" sz="2000" b="1" u="sng" dirty="0">
                <a:latin typeface="Trebuchet MS" panose="020B0603020202020204" pitchFamily="34" charset="0"/>
              </a:rPr>
              <a:t>Проверка работы алгоритма</a:t>
            </a:r>
            <a:endParaRPr lang="ru-RU" b="1" u="sng" dirty="0">
              <a:latin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5021D5-CF4E-4497-8B24-1FAFB3618E6D}"/>
              </a:ext>
            </a:extLst>
          </p:cNvPr>
          <p:cNvSpPr txBox="1"/>
          <p:nvPr/>
        </p:nvSpPr>
        <p:spPr>
          <a:xfrm>
            <a:off x="3344888" y="6402901"/>
            <a:ext cx="593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Проверка правильности работы программного комплекса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5EA32D-56B4-4B89-8D93-59F5A7CFB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546" y="1292074"/>
            <a:ext cx="5754905" cy="521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13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{8E41C365-F486-44D3-AA7F-0522C5A8B517}tf03457452</Template>
  <TotalTime>79</TotalTime>
  <Words>557</Words>
  <Application>Microsoft Office PowerPoint</Application>
  <PresentationFormat>Широкоэкранный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Trebuchet MS</vt:lpstr>
      <vt:lpstr>Небесная</vt:lpstr>
      <vt:lpstr>автоматизированный сбор и структурирование данных перехвата на естественном языке с использованием концепции машинного обучения</vt:lpstr>
      <vt:lpstr>Актуальность и значимость работы</vt:lpstr>
      <vt:lpstr>Цель и задачи работы</vt:lpstr>
      <vt:lpstr>Анализ предметной области</vt:lpstr>
      <vt:lpstr>Разработка Модульность системы</vt:lpstr>
      <vt:lpstr>Разработка Реализация модели классификации</vt:lpstr>
      <vt:lpstr>Разработка Предварительная обработка текста</vt:lpstr>
      <vt:lpstr>Разработка Наивный байесовский классификатор</vt:lpstr>
      <vt:lpstr>Разработка Проверка работы алгоритма</vt:lpstr>
      <vt:lpstr>Разработка полученный результат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автоматизированный сбор и структурирование данных перехвата на естественном языке с использованием концепции машинного обучения</dc:title>
  <dc:creator>Eugen Art</dc:creator>
  <cp:lastModifiedBy>Eugen Art</cp:lastModifiedBy>
  <cp:revision>9</cp:revision>
  <dcterms:created xsi:type="dcterms:W3CDTF">2022-04-17T07:56:45Z</dcterms:created>
  <dcterms:modified xsi:type="dcterms:W3CDTF">2022-04-17T09:16:28Z</dcterms:modified>
</cp:coreProperties>
</file>