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8" r:id="rId2"/>
    <p:sldId id="263" r:id="rId3"/>
    <p:sldId id="259" r:id="rId4"/>
    <p:sldId id="267" r:id="rId5"/>
    <p:sldId id="270" r:id="rId6"/>
    <p:sldId id="264" r:id="rId7"/>
    <p:sldId id="268" r:id="rId8"/>
    <p:sldId id="272" r:id="rId9"/>
    <p:sldId id="275" r:id="rId10"/>
    <p:sldId id="265" r:id="rId11"/>
    <p:sldId id="269" r:id="rId12"/>
    <p:sldId id="273" r:id="rId13"/>
    <p:sldId id="266" r:id="rId14"/>
    <p:sldId id="271" r:id="rId15"/>
    <p:sldId id="274" r:id="rId16"/>
    <p:sldId id="276" r:id="rId17"/>
    <p:sldId id="277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2CE5B-0803-49BD-A011-F4C75B92F40C}" v="413" dt="2018-03-20T15:10:17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66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5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0093c6c-aad3-47c8-981f-e49faae5c851" providerId="ADAL" clId="{3552CE5B-0803-49BD-A011-F4C75B92F40C}"/>
    <pc:docChg chg="undo custSel addSld delSld modSld sldOrd modMainMaster">
      <pc:chgData name=" " userId="f0093c6c-aad3-47c8-981f-e49faae5c851" providerId="ADAL" clId="{3552CE5B-0803-49BD-A011-F4C75B92F40C}" dt="2018-03-30T07:15:40.962" v="1416" actId="20577"/>
      <pc:docMkLst>
        <pc:docMk/>
      </pc:docMkLst>
      <pc:sldChg chg="addSp delSp modSp add ord setBg">
        <pc:chgData name=" " userId="f0093c6c-aad3-47c8-981f-e49faae5c851" providerId="ADAL" clId="{3552CE5B-0803-49BD-A011-F4C75B92F40C}" dt="2018-03-27T00:38:41.445" v="1344"/>
        <pc:sldMkLst>
          <pc:docMk/>
          <pc:sldMk cId="2246420157" sldId="258"/>
        </pc:sldMkLst>
        <pc:spChg chg="del">
          <ac:chgData name=" " userId="f0093c6c-aad3-47c8-981f-e49faae5c851" providerId="ADAL" clId="{3552CE5B-0803-49BD-A011-F4C75B92F40C}" dt="2018-03-20T14:53:30.039" v="7" actId="1076"/>
          <ac:spMkLst>
            <pc:docMk/>
            <pc:sldMk cId="2246420157" sldId="258"/>
            <ac:spMk id="2" creationId="{C41839B2-9574-45A3-86A5-120EC6D99448}"/>
          </ac:spMkLst>
        </pc:spChg>
        <pc:spChg chg="del">
          <ac:chgData name=" " userId="f0093c6c-aad3-47c8-981f-e49faae5c851" providerId="ADAL" clId="{3552CE5B-0803-49BD-A011-F4C75B92F40C}" dt="2018-03-20T14:53:30.039" v="7" actId="1076"/>
          <ac:spMkLst>
            <pc:docMk/>
            <pc:sldMk cId="2246420157" sldId="258"/>
            <ac:spMk id="3" creationId="{B61E9B95-8997-448C-B2B4-743B3825B178}"/>
          </ac:spMkLst>
        </pc:spChg>
        <pc:spChg chg="add mod">
          <ac:chgData name=" " userId="f0093c6c-aad3-47c8-981f-e49faae5c851" providerId="ADAL" clId="{3552CE5B-0803-49BD-A011-F4C75B92F40C}" dt="2018-03-20T15:06:22.538" v="575" actId="1076"/>
          <ac:spMkLst>
            <pc:docMk/>
            <pc:sldMk cId="2246420157" sldId="258"/>
            <ac:spMk id="4" creationId="{297B266B-454F-4384-9299-CAA392AE696C}"/>
          </ac:spMkLst>
        </pc:spChg>
        <pc:spChg chg="add mod">
          <ac:chgData name=" " userId="f0093c6c-aad3-47c8-981f-e49faae5c851" providerId="ADAL" clId="{3552CE5B-0803-49BD-A011-F4C75B92F40C}" dt="2018-03-27T00:38:41.445" v="1344"/>
          <ac:spMkLst>
            <pc:docMk/>
            <pc:sldMk cId="2246420157" sldId="258"/>
            <ac:spMk id="5" creationId="{8BBE39C0-6495-4183-BFB1-9BFE1FCE1A8D}"/>
          </ac:spMkLst>
        </pc:spChg>
        <pc:spChg chg="add mod">
          <ac:chgData name=" " userId="f0093c6c-aad3-47c8-981f-e49faae5c851" providerId="ADAL" clId="{3552CE5B-0803-49BD-A011-F4C75B92F40C}" dt="2018-03-20T15:07:00.657" v="635" actId="1076"/>
          <ac:spMkLst>
            <pc:docMk/>
            <pc:sldMk cId="2246420157" sldId="258"/>
            <ac:spMk id="6" creationId="{B7A83288-CB94-4DEC-93DC-003FE99C71B6}"/>
          </ac:spMkLst>
        </pc:spChg>
      </pc:sldChg>
      <pc:sldChg chg="addSp modSp add setBg">
        <pc:chgData name=" " userId="f0093c6c-aad3-47c8-981f-e49faae5c851" providerId="ADAL" clId="{3552CE5B-0803-49BD-A011-F4C75B92F40C}" dt="2018-03-30T07:10:28.569" v="1348" actId="1582"/>
        <pc:sldMkLst>
          <pc:docMk/>
          <pc:sldMk cId="3968445112" sldId="259"/>
        </pc:sldMkLst>
        <pc:spChg chg="mod">
          <ac:chgData name=" " userId="f0093c6c-aad3-47c8-981f-e49faae5c851" providerId="ADAL" clId="{3552CE5B-0803-49BD-A011-F4C75B92F40C}" dt="2018-03-21T12:36:38.887" v="766" actId="20577"/>
          <ac:spMkLst>
            <pc:docMk/>
            <pc:sldMk cId="3968445112" sldId="259"/>
            <ac:spMk id="2" creationId="{88A8A327-822B-4D99-81ED-CB23238E4D54}"/>
          </ac:spMkLst>
        </pc:spChg>
        <pc:spChg chg="mod">
          <ac:chgData name=" " userId="f0093c6c-aad3-47c8-981f-e49faae5c851" providerId="ADAL" clId="{3552CE5B-0803-49BD-A011-F4C75B92F40C}" dt="2018-03-21T12:39:36.092" v="1313" actId="403"/>
          <ac:spMkLst>
            <pc:docMk/>
            <pc:sldMk cId="3968445112" sldId="259"/>
            <ac:spMk id="3" creationId="{3A1AC5E1-BB10-48F6-8A6B-D015713626EE}"/>
          </ac:spMkLst>
        </pc:spChg>
        <pc:spChg chg="add mod">
          <ac:chgData name=" " userId="f0093c6c-aad3-47c8-981f-e49faae5c851" providerId="ADAL" clId="{3552CE5B-0803-49BD-A011-F4C75B92F40C}" dt="2018-03-30T07:10:28.569" v="1348" actId="1582"/>
          <ac:spMkLst>
            <pc:docMk/>
            <pc:sldMk cId="3968445112" sldId="259"/>
            <ac:spMk id="3" creationId="{C2DD31CA-0541-4E57-B038-7930A68BFE75}"/>
          </ac:spMkLst>
        </pc:spChg>
      </pc:sldChg>
      <pc:sldChg chg="addSp delSp modSp add ord">
        <pc:chgData name=" " userId="f0093c6c-aad3-47c8-981f-e49faae5c851" providerId="ADAL" clId="{3552CE5B-0803-49BD-A011-F4C75B92F40C}" dt="2018-03-30T07:15:28.946" v="1382" actId="20577"/>
        <pc:sldMkLst>
          <pc:docMk/>
          <pc:sldMk cId="1763506197" sldId="276"/>
        </pc:sldMkLst>
        <pc:spChg chg="del">
          <ac:chgData name=" " userId="f0093c6c-aad3-47c8-981f-e49faae5c851" providerId="ADAL" clId="{3552CE5B-0803-49BD-A011-F4C75B92F40C}" dt="2018-03-30T07:13:26.668" v="1351"/>
          <ac:spMkLst>
            <pc:docMk/>
            <pc:sldMk cId="1763506197" sldId="276"/>
            <ac:spMk id="2" creationId="{5D907628-1FF9-448D-89B3-D6B88700E6B4}"/>
          </ac:spMkLst>
        </pc:spChg>
        <pc:spChg chg="del">
          <ac:chgData name=" " userId="f0093c6c-aad3-47c8-981f-e49faae5c851" providerId="ADAL" clId="{3552CE5B-0803-49BD-A011-F4C75B92F40C}" dt="2018-03-30T07:13:26.668" v="1351"/>
          <ac:spMkLst>
            <pc:docMk/>
            <pc:sldMk cId="1763506197" sldId="276"/>
            <ac:spMk id="3" creationId="{B80B57AB-67EC-4165-A26A-AC7D1907A361}"/>
          </ac:spMkLst>
        </pc:spChg>
        <pc:spChg chg="add mod">
          <ac:chgData name=" " userId="f0093c6c-aad3-47c8-981f-e49faae5c851" providerId="ADAL" clId="{3552CE5B-0803-49BD-A011-F4C75B92F40C}" dt="2018-03-30T07:15:28.946" v="1382" actId="20577"/>
          <ac:spMkLst>
            <pc:docMk/>
            <pc:sldMk cId="1763506197" sldId="276"/>
            <ac:spMk id="4" creationId="{5A4D4960-C44F-4557-A146-DE7FF1BC4551}"/>
          </ac:spMkLst>
        </pc:spChg>
        <pc:spChg chg="add mod">
          <ac:chgData name=" " userId="f0093c6c-aad3-47c8-981f-e49faae5c851" providerId="ADAL" clId="{3552CE5B-0803-49BD-A011-F4C75B92F40C}" dt="2018-03-30T07:13:26.668" v="1351"/>
          <ac:spMkLst>
            <pc:docMk/>
            <pc:sldMk cId="1763506197" sldId="276"/>
            <ac:spMk id="5" creationId="{612B5993-4415-41FC-BB77-1979082721DC}"/>
          </ac:spMkLst>
        </pc:spChg>
      </pc:sldChg>
      <pc:sldChg chg="modSp add">
        <pc:chgData name=" " userId="f0093c6c-aad3-47c8-981f-e49faae5c851" providerId="ADAL" clId="{3552CE5B-0803-49BD-A011-F4C75B92F40C}" dt="2018-03-30T07:15:40.962" v="1416" actId="20577"/>
        <pc:sldMkLst>
          <pc:docMk/>
          <pc:sldMk cId="518247939" sldId="277"/>
        </pc:sldMkLst>
        <pc:spChg chg="mod">
          <ac:chgData name=" " userId="f0093c6c-aad3-47c8-981f-e49faae5c851" providerId="ADAL" clId="{3552CE5B-0803-49BD-A011-F4C75B92F40C}" dt="2018-03-30T07:15:40.962" v="1416" actId="20577"/>
          <ac:spMkLst>
            <pc:docMk/>
            <pc:sldMk cId="518247939" sldId="277"/>
            <ac:spMk id="2" creationId="{B07C778A-F5E1-4402-815A-96BEA14E6883}"/>
          </ac:spMkLst>
        </pc:spChg>
      </pc:sldChg>
      <pc:sldMasterChg chg="setBg modSldLayout">
        <pc:chgData name=" " userId="f0093c6c-aad3-47c8-981f-e49faae5c851" providerId="ADAL" clId="{3552CE5B-0803-49BD-A011-F4C75B92F40C}" dt="2018-03-21T12:38:58.515" v="1275" actId="1076"/>
        <pc:sldMasterMkLst>
          <pc:docMk/>
          <pc:sldMasterMk cId="3239988813" sldId="2147483672"/>
        </pc:sldMasterMkLst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737400048" sldId="2147483673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264563842" sldId="2147483674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2629879228" sldId="2147483675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400720129" sldId="2147483676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4163103587" sldId="2147483677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103399373" sldId="2147483678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117875209" sldId="2147483679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552109605" sldId="2147483680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2212630364" sldId="2147483681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846482362" sldId="2147483682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47878846" sldId="2147483683"/>
          </pc:sldLayoutMkLst>
        </pc:sldLayoutChg>
      </pc:sldMasterChg>
    </pc:docChg>
  </pc:docChgLst>
  <pc:docChgLst>
    <pc:chgData name="Eugene CHOY Wen Jia" userId="f0093c6c-aad3-47c8-981f-e49faae5c851" providerId="ADAL" clId="{3552CE5B-0803-49BD-A011-F4C75B92F40C}"/>
    <pc:docChg chg="undo custSel modSld">
      <pc:chgData name="Eugene CHOY Wen Jia" userId="f0093c6c-aad3-47c8-981f-e49faae5c851" providerId="ADAL" clId="{3552CE5B-0803-49BD-A011-F4C75B92F40C}" dt="2018-03-20T07:13:31.677" v="321" actId="107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9D29A-BED7-4F52-827A-C7D8A439955D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0950B-CCD5-4407-A111-A6EE205B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6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50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39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6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4D4C-B9C8-4652-9D85-1515BC47E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52E6C-8179-4AD2-863A-2F9FDC727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BD62-E395-47CF-8845-84DF3AF8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49D9-71B1-4677-8E78-173171A6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7378-E3DA-4C36-BA66-A2FAD29F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0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3337-E77D-4289-9A76-74D03A24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43170-4355-4BF1-AA6A-036205037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70FD-1A72-48FE-BE41-DDAE766D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5167-218F-4C84-BA0B-732561F2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EE18-D228-4C77-BC3B-6C6C0F8E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82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B4168-0F36-4F09-8EBF-56FC5D5C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8F856-1EFA-43E3-8780-7D3A4D441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161C-2C5A-4B36-BE1A-5A866BCE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B1D3D-E696-49F9-AD42-BD222591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B173-CE71-4330-BF58-F5B8021B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8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D918-9966-4FFA-A65D-3E7D336C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8ED7-15D0-491E-93B1-D4BF650E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9596-C5A5-452B-92DD-6870A9EE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F765-C380-4FEC-8795-6137D1C7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3359-B8BF-4284-87E5-B354616E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3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D29D-E3B2-4A7C-8FF3-DB1FE1B0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323E7-29F2-4616-99F9-F64FF4631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1359-469C-414D-8030-3FFF366D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4670D-59A1-4AA1-B8ED-E47E7B61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49AAD-4527-4528-AD9E-24B56DB5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79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6A68-8F15-4D2C-B21F-74D0D4DC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ED16-5AE1-4DF7-9533-6B071AA33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71898-9DC1-4A10-ADF2-EC82B1DF0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672DE-D521-4B9C-9153-53807D8F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D3D79-4044-452A-A820-793592BE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F1579-32E4-4390-ADA2-9CE129D0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0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0B04-3991-42CC-A9A5-62B3997E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EA3A-29D7-4E6C-B2D5-CBB3F3FF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C4565-630F-4FB8-A695-5DAA38B8C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7F8AF-4897-46CC-B3BC-39AB26247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37E1D-9FE8-4CCA-A528-F5C46B85A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F8B2E-28D1-49C3-9DD1-50F29E2A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1631D-B08E-4053-8A2D-BBC7C953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5601F-30E0-4BF9-9395-5B085300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3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9B49-7504-40F7-8131-9A1CECC6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7528E-918A-4A71-A23D-ED993F55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FB4E0-D88F-40D2-8EC3-B95DF86D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FB6A4-6699-49DA-8938-D36CB555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9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825AE-5E36-4298-8F14-D3035C82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FC1C9-01C5-4F79-AD33-D39C0ABB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380E0-8674-4997-A8C5-A2EFEC59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75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5074-5138-420D-9677-5C6A4160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D4CF-00F7-460C-B4AC-94F62B1F8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94C5A-71C5-4DA1-80AB-B3222ABE5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29C58-6EE3-4705-B6BA-AEB545B3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250C-4995-44C5-B16A-81362E56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4515B-C22F-4C4C-A303-DBF40A6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9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F66C-4D09-4944-851B-9FA8AD1A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5CE3D-75CE-4A52-83F1-BEE53C863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AF40A-F398-4824-ABBC-ACE668A9A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232C-06BD-4DCE-BC29-F7CC2E17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34C76-C2EB-41C9-9E5C-190BB15D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B6B7B-6233-4A58-AD49-8150F788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395EB-1B1C-43AE-B329-0CF6815D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64BAB-7C7A-4F82-AC60-FDDDF9CD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03C56-C35D-4FA6-814C-A06B5B57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959B-C76D-4575-9470-CE5E6063DE88}" type="datetimeFigureOut">
              <a:rPr lang="en-US" smtClean="0"/>
              <a:t>30-Mar-18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77D0-FABC-458A-99E7-765FED4A3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C605C-E15B-4211-BFCB-3BD2EED64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8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velweekly-asia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d.wikipedia.org/wiki/Berkas:Singapore_MRT_logo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a city&#10;&#10;Description generated with very high confidence">
            <a:extLst>
              <a:ext uri="{FF2B5EF4-FFF2-40B4-BE49-F238E27FC236}">
                <a16:creationId xmlns:a16="http://schemas.microsoft.com/office/drawing/2014/main" id="{C5717991-033C-411A-8BB2-62EB17B76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A83288-CB94-4DEC-93DC-003FE99C71B6}"/>
              </a:ext>
            </a:extLst>
          </p:cNvPr>
          <p:cNvSpPr txBox="1"/>
          <p:nvPr/>
        </p:nvSpPr>
        <p:spPr>
          <a:xfrm>
            <a:off x="0" y="6657945"/>
            <a:ext cx="2040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Image retrieved from </a:t>
            </a:r>
            <a:r>
              <a:rPr lang="en-US" sz="700" dirty="0">
                <a:solidFill>
                  <a:schemeClr val="bg1"/>
                </a:solidFill>
                <a:hlinkClick r:id="rId3"/>
              </a:rPr>
              <a:t>www.travelweekly-asia.com</a:t>
            </a:r>
            <a:r>
              <a:rPr lang="en-US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BE39C0-6495-4183-BFB1-9BFE1FCE1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903" y="4154462"/>
            <a:ext cx="6500191" cy="2361441"/>
          </a:xfrm>
          <a:solidFill>
            <a:schemeClr val="bg1">
              <a:alpha val="64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Group 3</a:t>
            </a:r>
          </a:p>
          <a:p>
            <a:r>
              <a:rPr lang="en-US" sz="2000" dirty="0"/>
              <a:t>Eugene Choy Wen Jia</a:t>
            </a:r>
            <a:br>
              <a:rPr lang="en-US" sz="2000" dirty="0"/>
            </a:br>
            <a:r>
              <a:rPr lang="en-US" sz="2000" dirty="0"/>
              <a:t>Ho Min Kit Winston</a:t>
            </a:r>
            <a:br>
              <a:rPr lang="en-US" sz="2000" dirty="0"/>
            </a:br>
            <a:r>
              <a:rPr lang="en-US" sz="2000" dirty="0"/>
              <a:t>Ho Wei Hong</a:t>
            </a:r>
            <a:br>
              <a:rPr lang="en-US" sz="2000" dirty="0"/>
            </a:br>
            <a:r>
              <a:rPr lang="en-US" sz="2000" dirty="0"/>
              <a:t>Sim Li Jin</a:t>
            </a:r>
            <a:br>
              <a:rPr lang="en-US" sz="2000" dirty="0"/>
            </a:br>
            <a:r>
              <a:rPr lang="en-US" sz="2000" dirty="0"/>
              <a:t>Yin Yukun</a:t>
            </a:r>
            <a:br>
              <a:rPr lang="en-US" sz="2000" dirty="0"/>
            </a:br>
            <a:r>
              <a:rPr lang="en-US" sz="2000" dirty="0"/>
              <a:t>Yong Fu Xiang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7B266B-454F-4384-9299-CAA392AE6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5636"/>
            <a:ext cx="9144000" cy="1623792"/>
          </a:xfrm>
          <a:solidFill>
            <a:schemeClr val="bg1">
              <a:alpha val="58000"/>
            </a:schemeClr>
          </a:solidFill>
        </p:spPr>
        <p:txBody>
          <a:bodyPr anchor="ctr"/>
          <a:lstStyle/>
          <a:p>
            <a:r>
              <a:rPr lang="en-US" sz="4800" dirty="0">
                <a:latin typeface="+mn-lt"/>
              </a:rPr>
              <a:t>EI Project Demonstration:</a:t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Public Transport System</a:t>
            </a:r>
          </a:p>
        </p:txBody>
      </p:sp>
    </p:spTree>
    <p:extLst>
      <p:ext uri="{BB962C8B-B14F-4D97-AF65-F5344CB8AC3E}">
        <p14:creationId xmlns:p14="http://schemas.microsoft.com/office/powerpoint/2010/main" val="2246420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5E9C6B-D357-4170-A190-77D3BE5E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Weather Reporting Process</a:t>
            </a:r>
            <a:endParaRPr lang="en-S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43C0C4-4A5D-478F-87B9-06120B4AF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642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124C73-5BF9-436D-A35E-DE5A59243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" r="57500" b="54305"/>
          <a:stretch/>
        </p:blipFill>
        <p:spPr>
          <a:xfrm>
            <a:off x="2063333" y="1134169"/>
            <a:ext cx="8065334" cy="458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44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066013" y="4515148"/>
            <a:ext cx="3078399" cy="51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C5A8-5D8B-4FD0-93EF-0F0696FB09CF}"/>
              </a:ext>
            </a:extLst>
          </p:cNvPr>
          <p:cNvGrpSpPr/>
          <p:nvPr/>
        </p:nvGrpSpPr>
        <p:grpSpPr>
          <a:xfrm>
            <a:off x="375126" y="3417744"/>
            <a:ext cx="2028440" cy="1084993"/>
            <a:chOff x="1406811" y="652810"/>
            <a:chExt cx="2028440" cy="1084993"/>
          </a:xfrm>
        </p:grpSpPr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B490D1D9-8703-44A1-B47A-9132FBD3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9652" y="65281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6274C-B8EC-49A7-92EF-BF33EE663F29}"/>
                </a:ext>
              </a:extLst>
            </p:cNvPr>
            <p:cNvSpPr txBox="1"/>
            <p:nvPr/>
          </p:nvSpPr>
          <p:spPr>
            <a:xfrm>
              <a:off x="1406811" y="1430026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Bus Management System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987410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2859347" y="4671817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</p:cNvCxnSpPr>
          <p:nvPr/>
        </p:nvCxnSpPr>
        <p:spPr>
          <a:xfrm flipV="1">
            <a:off x="2729912" y="4406350"/>
            <a:ext cx="2392117" cy="6117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</p:cNvCxnSpPr>
          <p:nvPr/>
        </p:nvCxnSpPr>
        <p:spPr>
          <a:xfrm flipV="1">
            <a:off x="2847380" y="4999703"/>
            <a:ext cx="2602828" cy="1067934"/>
          </a:xfrm>
          <a:prstGeom prst="bentConnector3">
            <a:avLst>
              <a:gd name="adj1" fmla="val 913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672625" y="4999703"/>
            <a:ext cx="6289" cy="492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7" y="5590045"/>
            <a:ext cx="67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5" y="3429007"/>
            <a:ext cx="3637365" cy="1531219"/>
          </a:xfrm>
          <a:prstGeom prst="bentConnector3">
            <a:avLst>
              <a:gd name="adj1" fmla="val 1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</p:cNvCxnSpPr>
          <p:nvPr/>
        </p:nvCxnSpPr>
        <p:spPr>
          <a:xfrm flipV="1">
            <a:off x="7084871" y="1541894"/>
            <a:ext cx="3401905" cy="1433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/>
          <p:nvPr/>
        </p:nvCxnSpPr>
        <p:spPr>
          <a:xfrm flipH="1" flipV="1">
            <a:off x="758028" y="4752019"/>
            <a:ext cx="698993" cy="5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6015" y="2227116"/>
            <a:ext cx="2249785" cy="58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19FF4-2695-4F32-A1AC-2FF14628C6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412" y="-55183"/>
            <a:ext cx="2743438" cy="1188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3BD6CE-646D-436E-94AC-BBC03B77E0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5334" y="44381"/>
            <a:ext cx="3668500" cy="14674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8" name="Graphic 97" descr="List">
            <a:extLst>
              <a:ext uri="{FF2B5EF4-FFF2-40B4-BE49-F238E27FC236}">
                <a16:creationId xmlns:a16="http://schemas.microsoft.com/office/drawing/2014/main" id="{9B8BD6A8-A921-4808-BF88-F853F55E4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11398" y="4532061"/>
            <a:ext cx="513936" cy="5139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926F4A6-FE34-4598-A078-932AFCE6C9F6}"/>
              </a:ext>
            </a:extLst>
          </p:cNvPr>
          <p:cNvSpPr txBox="1"/>
          <p:nvPr/>
        </p:nvSpPr>
        <p:spPr>
          <a:xfrm>
            <a:off x="2686832" y="5043438"/>
            <a:ext cx="26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Breakdown_formatted.xml </a:t>
            </a:r>
          </a:p>
          <a:p>
            <a:pPr algn="ctr"/>
            <a:r>
              <a:rPr lang="en-US" sz="1200" dirty="0"/>
              <a:t>(new_breakdown_formatted.xsd)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0B36D-A24E-4596-8A62-B262403961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7085" y="5034236"/>
            <a:ext cx="4114654" cy="186878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048E5A6-B68A-4AAB-B8F9-6DADDA1F7F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6286" y="4340244"/>
            <a:ext cx="1889924" cy="133514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A111D98-37A9-47F8-9EBD-D03420512F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0297" y="4479873"/>
            <a:ext cx="896190" cy="93886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4CAB8AA-683D-46F0-B182-9487232EA5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8759" y="5419486"/>
            <a:ext cx="2987299" cy="145097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22372AE-10E2-406B-952F-BC603421F3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7812" y="5590045"/>
            <a:ext cx="2647867" cy="132393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2EBFD76-0E68-4855-B246-094A917409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53289" y="65306"/>
            <a:ext cx="3206774" cy="149974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0119AE7-88F4-46F0-B915-B8EF0F2A26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5910" y="997469"/>
            <a:ext cx="1390008" cy="117663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8D512F8-1D8A-4EC7-BEDD-E4F701654E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76739" y="2375620"/>
            <a:ext cx="2572735" cy="78035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A0B3E63-AC21-459A-B9B5-A5D9AAFAA7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08433" y="1887848"/>
            <a:ext cx="1304657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29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5E9C6B-D357-4170-A190-77D3BE5E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Schedule Polling Process</a:t>
            </a:r>
            <a:endParaRPr lang="en-SG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43C0C4-4A5D-478F-87B9-06120B4AF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3839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488ADD-2569-4DA8-8916-3276EF960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" r="39726" b="62500"/>
          <a:stretch/>
        </p:blipFill>
        <p:spPr>
          <a:xfrm>
            <a:off x="955129" y="1327355"/>
            <a:ext cx="10281742" cy="42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81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066013" y="4515148"/>
            <a:ext cx="3078399" cy="51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987410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2859347" y="4671817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</p:cNvCxnSpPr>
          <p:nvPr/>
        </p:nvCxnSpPr>
        <p:spPr>
          <a:xfrm flipV="1">
            <a:off x="2729912" y="4406350"/>
            <a:ext cx="2392117" cy="6117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</p:cNvCxnSpPr>
          <p:nvPr/>
        </p:nvCxnSpPr>
        <p:spPr>
          <a:xfrm flipV="1">
            <a:off x="2847380" y="4999703"/>
            <a:ext cx="2602828" cy="1067934"/>
          </a:xfrm>
          <a:prstGeom prst="bentConnector3">
            <a:avLst>
              <a:gd name="adj1" fmla="val 91364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672625" y="4999703"/>
            <a:ext cx="6289" cy="49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7" y="5590045"/>
            <a:ext cx="67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5" y="3429007"/>
            <a:ext cx="3637365" cy="1531219"/>
          </a:xfrm>
          <a:prstGeom prst="bentConnector3">
            <a:avLst>
              <a:gd name="adj1" fmla="val 1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</p:cNvCxnSpPr>
          <p:nvPr/>
        </p:nvCxnSpPr>
        <p:spPr>
          <a:xfrm flipV="1">
            <a:off x="7084871" y="1541894"/>
            <a:ext cx="3401905" cy="143320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/>
          <p:nvPr/>
        </p:nvCxnSpPr>
        <p:spPr>
          <a:xfrm flipH="1" flipV="1">
            <a:off x="758028" y="4752019"/>
            <a:ext cx="698993" cy="5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6015" y="2227116"/>
            <a:ext cx="2249785" cy="58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19FF4-2695-4F32-A1AC-2FF14628C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12" y="-55183"/>
            <a:ext cx="2743438" cy="1188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3BD6CE-646D-436E-94AC-BBC03B77E0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5334" y="44381"/>
            <a:ext cx="3668500" cy="1467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8" name="Graphic 97" descr="List">
            <a:extLst>
              <a:ext uri="{FF2B5EF4-FFF2-40B4-BE49-F238E27FC236}">
                <a16:creationId xmlns:a16="http://schemas.microsoft.com/office/drawing/2014/main" id="{9B8BD6A8-A921-4808-BF88-F853F55E4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1398" y="4532061"/>
            <a:ext cx="513936" cy="5139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926F4A6-FE34-4598-A078-932AFCE6C9F6}"/>
              </a:ext>
            </a:extLst>
          </p:cNvPr>
          <p:cNvSpPr txBox="1"/>
          <p:nvPr/>
        </p:nvSpPr>
        <p:spPr>
          <a:xfrm>
            <a:off x="2686832" y="5043438"/>
            <a:ext cx="26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Breakdown_formatted.xml </a:t>
            </a:r>
          </a:p>
          <a:p>
            <a:pPr algn="ctr"/>
            <a:r>
              <a:rPr lang="en-US" sz="1200" dirty="0"/>
              <a:t>(new_breakdown_formatted.xsd)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0B36D-A24E-4596-8A62-B262403961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085" y="5034236"/>
            <a:ext cx="4114654" cy="186878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048E5A6-B68A-4AAB-B8F9-6DADDA1F7F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6286" y="4340244"/>
            <a:ext cx="1889924" cy="133514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A111D98-37A9-47F8-9EBD-D03420512F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0297" y="4479873"/>
            <a:ext cx="896190" cy="93886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4CAB8AA-683D-46F0-B182-9487232EA5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8759" y="5419486"/>
            <a:ext cx="2987299" cy="145097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22372AE-10E2-406B-952F-BC603421F3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7812" y="5590045"/>
            <a:ext cx="2647867" cy="132393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2EBFD76-0E68-4855-B246-094A917409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3289" y="65306"/>
            <a:ext cx="3206774" cy="149974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0119AE7-88F4-46F0-B915-B8EF0F2A26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5910" y="997469"/>
            <a:ext cx="1390008" cy="117663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8D512F8-1D8A-4EC7-BEDD-E4F701654E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76739" y="2375620"/>
            <a:ext cx="2572735" cy="78035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A0B3E63-AC21-459A-B9B5-A5D9AAFAA7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08433" y="1887848"/>
            <a:ext cx="1304657" cy="926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E6FC19-9FD6-460D-85A7-417D20163F8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0123" y="3385914"/>
            <a:ext cx="2042337" cy="114614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23081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4D4960-C44F-4557-A146-DE7FF1BC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Routing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2B5993-4415-41FC-BB77-19790827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06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778A-F5E1-4402-815A-96BEA14E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3C19A-DDF9-438D-A19B-4B14DD41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47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</a:t>
            </a:r>
            <a:r>
              <a:rPr lang="en-US" dirty="0"/>
              <a:t>across…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C5E1-BB10-48F6-8A6B-D0157136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3</a:t>
            </a:r>
            <a:r>
              <a:rPr lang="en-SG" sz="3200" dirty="0"/>
              <a:t> hosted environments </a:t>
            </a:r>
          </a:p>
          <a:p>
            <a:pPr marL="0" indent="0" algn="just">
              <a:buNone/>
            </a:pPr>
            <a:r>
              <a:rPr lang="en-SG" sz="2000" dirty="0"/>
              <a:t>(Microsoft Azure, Heroku, localhost)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4</a:t>
            </a:r>
            <a:r>
              <a:rPr lang="en-SG" sz="3200" dirty="0"/>
              <a:t> programming languages </a:t>
            </a:r>
          </a:p>
          <a:p>
            <a:pPr marL="0" indent="0" algn="just">
              <a:buNone/>
            </a:pPr>
            <a:r>
              <a:rPr lang="en-SG" sz="2000" dirty="0"/>
              <a:t>(C#, Java, PHP, Python)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7</a:t>
            </a:r>
            <a:r>
              <a:rPr lang="en-SG" sz="3200" dirty="0"/>
              <a:t> out-of-classroom TIBCO BW palette</a:t>
            </a:r>
          </a:p>
          <a:p>
            <a:pPr marL="0" indent="0" algn="just">
              <a:buNone/>
            </a:pPr>
            <a:r>
              <a:rPr lang="en-SG" sz="2000" dirty="0"/>
              <a:t>(Waiting for JMS message, Assigning variable on IM, Twitter Plugin, Send Mail Plugin, Timer Plugin, File </a:t>
            </a:r>
            <a:r>
              <a:rPr lang="en-SG" sz="2000" dirty="0" err="1"/>
              <a:t>Poller</a:t>
            </a:r>
            <a:r>
              <a:rPr lang="en-SG" sz="2000" dirty="0"/>
              <a:t> Plugin, Grouping Repeat-On-Error-Till-True)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9491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C5E1-BB10-48F6-8A6B-D0157136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SG" sz="3200" dirty="0"/>
              <a:t>Public Transport network serves hundred of thousands of passengers everyday. Any disruption in the service would require mitigation actions to be taken to ensure minimal disruptions to the passengers.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dirty="0"/>
              <a:t>A </a:t>
            </a:r>
            <a:r>
              <a:rPr lang="en-SG" sz="3200" u="sng" dirty="0">
                <a:solidFill>
                  <a:srgbClr val="00B0F0"/>
                </a:solidFill>
              </a:rPr>
              <a:t>well-integrated</a:t>
            </a:r>
            <a:r>
              <a:rPr lang="en-SG" sz="3200" dirty="0"/>
              <a:t> public transport network </a:t>
            </a:r>
            <a:r>
              <a:rPr lang="en-SG" sz="3200" u="sng" dirty="0">
                <a:solidFill>
                  <a:srgbClr val="00B0F0"/>
                </a:solidFill>
              </a:rPr>
              <a:t>across multiple systems</a:t>
            </a:r>
            <a:r>
              <a:rPr lang="en-SG" sz="3200" dirty="0"/>
              <a:t> with the various stakeholders will help enhance the communication and </a:t>
            </a:r>
            <a:r>
              <a:rPr lang="en-SG" sz="3200" u="sng" dirty="0">
                <a:solidFill>
                  <a:srgbClr val="00B0F0"/>
                </a:solidFill>
              </a:rPr>
              <a:t>automate processes</a:t>
            </a:r>
            <a:r>
              <a:rPr lang="en-SG" sz="3200" dirty="0">
                <a:solidFill>
                  <a:srgbClr val="00B0F0"/>
                </a:solidFill>
              </a:rPr>
              <a:t> </a:t>
            </a:r>
            <a:r>
              <a:rPr lang="en-SG" sz="3200" dirty="0"/>
              <a:t>when mitigation actions are required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4342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AC7C81-6D4A-4F56-BBFC-C821A5996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7"/>
          <a:stretch/>
        </p:blipFill>
        <p:spPr>
          <a:xfrm>
            <a:off x="5502180" y="1234625"/>
            <a:ext cx="5435110" cy="4939164"/>
          </a:xfrm>
          <a:prstGeom prst="rect">
            <a:avLst/>
          </a:prstGeom>
        </p:spPr>
      </p:pic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motivates us?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3E86C5-6829-458E-BE0A-605E013B2662}"/>
              </a:ext>
            </a:extLst>
          </p:cNvPr>
          <p:cNvSpPr/>
          <p:nvPr/>
        </p:nvSpPr>
        <p:spPr>
          <a:xfrm>
            <a:off x="6222" y="207903"/>
            <a:ext cx="12185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dirty="0"/>
              <a:t>"BRINGING YOU LATEST TRANSPORT UPDATE. </a:t>
            </a:r>
            <a:r>
              <a:rPr lang="en-SG" sz="2000" b="1" u="sng" dirty="0">
                <a:solidFill>
                  <a:srgbClr val="00B0F0"/>
                </a:solidFill>
              </a:rPr>
              <a:t>EVEN FASTER</a:t>
            </a:r>
            <a:r>
              <a:rPr lang="en-SG" sz="2000" b="1" dirty="0"/>
              <a:t> THAN </a:t>
            </a:r>
            <a:r>
              <a:rPr lang="en-SG" sz="2000" b="1" dirty="0">
                <a:solidFill>
                  <a:srgbClr val="FF0000"/>
                </a:solidFill>
              </a:rPr>
              <a:t>SMRT</a:t>
            </a:r>
            <a:r>
              <a:rPr lang="en-SG" sz="2000" b="1" dirty="0"/>
              <a:t> </a:t>
            </a:r>
            <a:r>
              <a:rPr lang="en-SG" sz="2000" b="1" dirty="0">
                <a:solidFill>
                  <a:srgbClr val="FF0000"/>
                </a:solidFill>
              </a:rPr>
              <a:t>CORPORATION</a:t>
            </a:r>
            <a:r>
              <a:rPr lang="en-SG" sz="2000" b="1" dirty="0"/>
              <a:t> THROUGH </a:t>
            </a:r>
            <a:r>
              <a:rPr lang="en-SG" sz="2000" b="1" u="sng" dirty="0">
                <a:solidFill>
                  <a:srgbClr val="00B0F0"/>
                </a:solidFill>
              </a:rPr>
              <a:t>INTEGRATION</a:t>
            </a:r>
            <a:r>
              <a:rPr lang="en-SG" sz="2000" b="1" dirty="0"/>
              <a:t>"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D31CA-0541-4E57-B038-7930A68BFE75}"/>
              </a:ext>
            </a:extLst>
          </p:cNvPr>
          <p:cNvSpPr/>
          <p:nvPr/>
        </p:nvSpPr>
        <p:spPr>
          <a:xfrm>
            <a:off x="8031480" y="1610360"/>
            <a:ext cx="2799080" cy="15036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5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316D-39F3-4008-BC5C-5E6F66AA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Key Processes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33050-55CC-44AE-95DE-E2CE98326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Train Breakdown and Resumption of Service</a:t>
            </a:r>
          </a:p>
          <a:p>
            <a:r>
              <a:rPr lang="en-US" sz="3200" dirty="0"/>
              <a:t>Weather Reporting</a:t>
            </a:r>
          </a:p>
          <a:p>
            <a:r>
              <a:rPr lang="en-US" sz="3200" dirty="0"/>
              <a:t>Schedule Polling</a:t>
            </a:r>
          </a:p>
        </p:txBody>
      </p:sp>
    </p:spTree>
    <p:extLst>
      <p:ext uri="{BB962C8B-B14F-4D97-AF65-F5344CB8AC3E}">
        <p14:creationId xmlns:p14="http://schemas.microsoft.com/office/powerpoint/2010/main" val="1025227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066013" y="4515148"/>
            <a:ext cx="3078399" cy="51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C5A8-5D8B-4FD0-93EF-0F0696FB09CF}"/>
              </a:ext>
            </a:extLst>
          </p:cNvPr>
          <p:cNvGrpSpPr/>
          <p:nvPr/>
        </p:nvGrpSpPr>
        <p:grpSpPr>
          <a:xfrm>
            <a:off x="375126" y="3417744"/>
            <a:ext cx="2028440" cy="1084993"/>
            <a:chOff x="1406811" y="652810"/>
            <a:chExt cx="2028440" cy="1084993"/>
          </a:xfrm>
        </p:grpSpPr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B490D1D9-8703-44A1-B47A-9132FBD3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9652" y="65281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6274C-B8EC-49A7-92EF-BF33EE663F29}"/>
                </a:ext>
              </a:extLst>
            </p:cNvPr>
            <p:cNvSpPr txBox="1"/>
            <p:nvPr/>
          </p:nvSpPr>
          <p:spPr>
            <a:xfrm>
              <a:off x="1406811" y="1430026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Bus Management System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987410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2859347" y="4671817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</p:cNvCxnSpPr>
          <p:nvPr/>
        </p:nvCxnSpPr>
        <p:spPr>
          <a:xfrm flipV="1">
            <a:off x="2729912" y="4406350"/>
            <a:ext cx="2392117" cy="6117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</p:cNvCxnSpPr>
          <p:nvPr/>
        </p:nvCxnSpPr>
        <p:spPr>
          <a:xfrm flipV="1">
            <a:off x="2847380" y="4999703"/>
            <a:ext cx="2602828" cy="1067934"/>
          </a:xfrm>
          <a:prstGeom prst="bentConnector3">
            <a:avLst>
              <a:gd name="adj1" fmla="val 913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672625" y="4999703"/>
            <a:ext cx="6289" cy="49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7" y="5590045"/>
            <a:ext cx="67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5" y="3429007"/>
            <a:ext cx="3637365" cy="1531219"/>
          </a:xfrm>
          <a:prstGeom prst="bentConnector3">
            <a:avLst>
              <a:gd name="adj1" fmla="val 1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</p:cNvCxnSpPr>
          <p:nvPr/>
        </p:nvCxnSpPr>
        <p:spPr>
          <a:xfrm flipV="1">
            <a:off x="7084871" y="1541894"/>
            <a:ext cx="3401905" cy="1433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/>
          <p:nvPr/>
        </p:nvCxnSpPr>
        <p:spPr>
          <a:xfrm flipH="1" flipV="1">
            <a:off x="758028" y="4752019"/>
            <a:ext cx="698993" cy="5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6015" y="2227116"/>
            <a:ext cx="2249785" cy="587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19FF4-2695-4F32-A1AC-2FF14628C6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412" y="-55183"/>
            <a:ext cx="2743438" cy="1188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3BD6CE-646D-436E-94AC-BBC03B77E0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5334" y="44381"/>
            <a:ext cx="3668500" cy="1467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8" name="Graphic 97" descr="List">
            <a:extLst>
              <a:ext uri="{FF2B5EF4-FFF2-40B4-BE49-F238E27FC236}">
                <a16:creationId xmlns:a16="http://schemas.microsoft.com/office/drawing/2014/main" id="{9B8BD6A8-A921-4808-BF88-F853F55E4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11398" y="4532061"/>
            <a:ext cx="513936" cy="5139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926F4A6-FE34-4598-A078-932AFCE6C9F6}"/>
              </a:ext>
            </a:extLst>
          </p:cNvPr>
          <p:cNvSpPr txBox="1"/>
          <p:nvPr/>
        </p:nvSpPr>
        <p:spPr>
          <a:xfrm>
            <a:off x="2686832" y="5043438"/>
            <a:ext cx="26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Breakdown_formatted.xml </a:t>
            </a:r>
          </a:p>
          <a:p>
            <a:pPr algn="ctr"/>
            <a:r>
              <a:rPr lang="en-US" sz="1200" dirty="0"/>
              <a:t>(new_breakdown_formatted.xsd)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0B36D-A24E-4596-8A62-B262403961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7085" y="5034236"/>
            <a:ext cx="4114654" cy="186878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048E5A6-B68A-4AAB-B8F9-6DADDA1F7F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6286" y="4340244"/>
            <a:ext cx="1889924" cy="133514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A111D98-37A9-47F8-9EBD-D03420512F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0297" y="4479873"/>
            <a:ext cx="896190" cy="93886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4CAB8AA-683D-46F0-B182-9487232EA5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8759" y="5419486"/>
            <a:ext cx="2987299" cy="145097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22372AE-10E2-406B-952F-BC603421F3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7812" y="5590045"/>
            <a:ext cx="2647867" cy="132393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2EBFD76-0E68-4855-B246-094A917409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53289" y="65306"/>
            <a:ext cx="3206774" cy="149974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0119AE7-88F4-46F0-B915-B8EF0F2A26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5910" y="997469"/>
            <a:ext cx="1390008" cy="117663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8D512F8-1D8A-4EC7-BEDD-E4F701654E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76739" y="2375620"/>
            <a:ext cx="2572735" cy="78035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A0B3E63-AC21-459A-B9B5-A5D9AAFAA7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08433" y="1887848"/>
            <a:ext cx="1304657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24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5E9C6B-D357-4170-A190-77D3BE5E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Train Breakdown and Resumption of Service Process</a:t>
            </a:r>
            <a:endParaRPr lang="en-S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43C0C4-4A5D-478F-87B9-06120B4AF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516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9C4860-02C4-43E0-9682-163EBCEB2C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r="1146" b="61936"/>
          <a:stretch/>
        </p:blipFill>
        <p:spPr>
          <a:xfrm>
            <a:off x="169712" y="1873045"/>
            <a:ext cx="11852577" cy="30012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EC1D5BA-2DAC-45E3-9C67-9A8DC8106AF0}"/>
              </a:ext>
            </a:extLst>
          </p:cNvPr>
          <p:cNvSpPr/>
          <p:nvPr/>
        </p:nvSpPr>
        <p:spPr>
          <a:xfrm>
            <a:off x="266700" y="1193800"/>
            <a:ext cx="5613400" cy="4292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Train Breakdown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86E8B-2086-4E8B-922C-E82A336BD240}"/>
              </a:ext>
            </a:extLst>
          </p:cNvPr>
          <p:cNvSpPr/>
          <p:nvPr/>
        </p:nvSpPr>
        <p:spPr>
          <a:xfrm>
            <a:off x="5880099" y="1193800"/>
            <a:ext cx="6142189" cy="4292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Resumption of Service</a:t>
            </a:r>
          </a:p>
        </p:txBody>
      </p:sp>
    </p:spTree>
    <p:extLst>
      <p:ext uri="{BB962C8B-B14F-4D97-AF65-F5344CB8AC3E}">
        <p14:creationId xmlns:p14="http://schemas.microsoft.com/office/powerpoint/2010/main" val="3313626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066013" y="4515148"/>
            <a:ext cx="3078399" cy="5190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C5A8-5D8B-4FD0-93EF-0F0696FB09CF}"/>
              </a:ext>
            </a:extLst>
          </p:cNvPr>
          <p:cNvGrpSpPr/>
          <p:nvPr/>
        </p:nvGrpSpPr>
        <p:grpSpPr>
          <a:xfrm>
            <a:off x="375126" y="3417744"/>
            <a:ext cx="2028440" cy="1084993"/>
            <a:chOff x="1406811" y="652810"/>
            <a:chExt cx="2028440" cy="1084993"/>
          </a:xfrm>
        </p:grpSpPr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B490D1D9-8703-44A1-B47A-9132FBD3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9652" y="65281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6274C-B8EC-49A7-92EF-BF33EE663F29}"/>
                </a:ext>
              </a:extLst>
            </p:cNvPr>
            <p:cNvSpPr txBox="1"/>
            <p:nvPr/>
          </p:nvSpPr>
          <p:spPr>
            <a:xfrm>
              <a:off x="1406811" y="1430026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Bus Management System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987410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2859347" y="4671817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</p:cNvCxnSpPr>
          <p:nvPr/>
        </p:nvCxnSpPr>
        <p:spPr>
          <a:xfrm flipV="1">
            <a:off x="2729912" y="4406350"/>
            <a:ext cx="2392117" cy="61170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</p:cNvCxnSpPr>
          <p:nvPr/>
        </p:nvCxnSpPr>
        <p:spPr>
          <a:xfrm flipV="1">
            <a:off x="2847380" y="4999703"/>
            <a:ext cx="2602828" cy="1067934"/>
          </a:xfrm>
          <a:prstGeom prst="bentConnector3">
            <a:avLst>
              <a:gd name="adj1" fmla="val 913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672625" y="4999703"/>
            <a:ext cx="6289" cy="49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7" y="5590045"/>
            <a:ext cx="671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5" y="3429007"/>
            <a:ext cx="3637365" cy="1531219"/>
          </a:xfrm>
          <a:prstGeom prst="bentConnector3">
            <a:avLst>
              <a:gd name="adj1" fmla="val 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</p:cNvCxnSpPr>
          <p:nvPr/>
        </p:nvCxnSpPr>
        <p:spPr>
          <a:xfrm flipV="1">
            <a:off x="7084871" y="1541894"/>
            <a:ext cx="3401905" cy="1433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/>
          <p:nvPr/>
        </p:nvCxnSpPr>
        <p:spPr>
          <a:xfrm flipH="1" flipV="1">
            <a:off x="758028" y="4752019"/>
            <a:ext cx="698993" cy="5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6015" y="2227116"/>
            <a:ext cx="2249785" cy="58740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19FF4-2695-4F32-A1AC-2FF14628C6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412" y="-55183"/>
            <a:ext cx="2743438" cy="118882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3BD6CE-646D-436E-94AC-BBC03B77E0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5334" y="44381"/>
            <a:ext cx="3668500" cy="14674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8" name="Graphic 97" descr="List">
            <a:extLst>
              <a:ext uri="{FF2B5EF4-FFF2-40B4-BE49-F238E27FC236}">
                <a16:creationId xmlns:a16="http://schemas.microsoft.com/office/drawing/2014/main" id="{9B8BD6A8-A921-4808-BF88-F853F55E4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11398" y="4532061"/>
            <a:ext cx="513936" cy="51393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926F4A6-FE34-4598-A078-932AFCE6C9F6}"/>
              </a:ext>
            </a:extLst>
          </p:cNvPr>
          <p:cNvSpPr txBox="1"/>
          <p:nvPr/>
        </p:nvSpPr>
        <p:spPr>
          <a:xfrm>
            <a:off x="2686832" y="5043438"/>
            <a:ext cx="2667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Breakdown_formatted.xml </a:t>
            </a:r>
          </a:p>
          <a:p>
            <a:pPr algn="ctr"/>
            <a:r>
              <a:rPr lang="en-US" sz="1200" dirty="0"/>
              <a:t>(new_breakdown_formatted.xsd)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B00B36D-A24E-4596-8A62-B262403961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7085" y="5034236"/>
            <a:ext cx="4114654" cy="186878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048E5A6-B68A-4AAB-B8F9-6DADDA1F7F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6286" y="4340244"/>
            <a:ext cx="1889924" cy="133514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A111D98-37A9-47F8-9EBD-D03420512F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0297" y="4479873"/>
            <a:ext cx="896190" cy="93886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4CAB8AA-683D-46F0-B182-9487232EA5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8759" y="5419486"/>
            <a:ext cx="2987299" cy="145097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22372AE-10E2-406B-952F-BC603421F3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7812" y="5590045"/>
            <a:ext cx="2647867" cy="132393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2EBFD76-0E68-4855-B246-094A917409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53289" y="65306"/>
            <a:ext cx="3206774" cy="149974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0119AE7-88F4-46F0-B915-B8EF0F2A26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5910" y="997469"/>
            <a:ext cx="1390008" cy="117663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8D512F8-1D8A-4EC7-BEDD-E4F701654E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76739" y="2375620"/>
            <a:ext cx="2572735" cy="78035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FA0B3E63-AC21-459A-B9B5-A5D9AAFAA7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08433" y="1887848"/>
            <a:ext cx="1304657" cy="92667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94536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EEE2C85-04D9-45DC-B97D-5F6BD28CECE8}"/>
              </a:ext>
            </a:extLst>
          </p:cNvPr>
          <p:cNvGrpSpPr/>
          <p:nvPr/>
        </p:nvGrpSpPr>
        <p:grpSpPr>
          <a:xfrm>
            <a:off x="2924985" y="290945"/>
            <a:ext cx="6342031" cy="6390218"/>
            <a:chOff x="2321677" y="290945"/>
            <a:chExt cx="6342031" cy="639021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CAF6BFF-2B09-4009-9BD6-197BD924A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6" t="1312" r="67433" b="46183"/>
            <a:stretch/>
          </p:blipFill>
          <p:spPr>
            <a:xfrm>
              <a:off x="3785521" y="596965"/>
              <a:ext cx="3344952" cy="412688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62209CA-ABF2-4488-A6B7-3DFAF0CE361D}"/>
                </a:ext>
              </a:extLst>
            </p:cNvPr>
            <p:cNvSpPr/>
            <p:nvPr/>
          </p:nvSpPr>
          <p:spPr>
            <a:xfrm>
              <a:off x="2321677" y="290945"/>
              <a:ext cx="6342031" cy="6390218"/>
            </a:xfrm>
            <a:prstGeom prst="rect">
              <a:avLst/>
            </a:prstGeom>
            <a:blipFill>
              <a:blip r:embed="rId3">
                <a:alphaModFix amt="45000"/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 t="-1924" b="-711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511904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577</Words>
  <Application>Microsoft Office PowerPoint</Application>
  <PresentationFormat>Widescreen</PresentationFormat>
  <Paragraphs>159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EI Project Demonstration: Public Transport System</vt:lpstr>
      <vt:lpstr>Scenario</vt:lpstr>
      <vt:lpstr>What motivates us?</vt:lpstr>
      <vt:lpstr>3 Key Processes </vt:lpstr>
      <vt:lpstr>PowerPoint Presentation</vt:lpstr>
      <vt:lpstr>Train Breakdown and Resumption of Service Process</vt:lpstr>
      <vt:lpstr>PowerPoint Presentation</vt:lpstr>
      <vt:lpstr>PowerPoint Presentation</vt:lpstr>
      <vt:lpstr>PowerPoint Presentation</vt:lpstr>
      <vt:lpstr>Weather Reporting Process</vt:lpstr>
      <vt:lpstr>PowerPoint Presentation</vt:lpstr>
      <vt:lpstr>PowerPoint Presentation</vt:lpstr>
      <vt:lpstr>Schedule Polling Process</vt:lpstr>
      <vt:lpstr>PowerPoint Presentation</vt:lpstr>
      <vt:lpstr>PowerPoint Presentation</vt:lpstr>
      <vt:lpstr>Content Routing</vt:lpstr>
      <vt:lpstr>Data Transformation</vt:lpstr>
      <vt:lpstr>Integration across…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i-Eugene Choy</dc:creator>
  <cp:lastModifiedBy>Eugene CHOY Wen Jia</cp:lastModifiedBy>
  <cp:revision>37</cp:revision>
  <dcterms:created xsi:type="dcterms:W3CDTF">2018-03-17T04:12:11Z</dcterms:created>
  <dcterms:modified xsi:type="dcterms:W3CDTF">2018-03-30T07:15:55Z</dcterms:modified>
</cp:coreProperties>
</file>