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3" r:id="rId1"/>
  </p:sldMasterIdLst>
  <p:notesMasterIdLst>
    <p:notesMasterId r:id="rId17"/>
  </p:notesMasterIdLst>
  <p:sldIdLst>
    <p:sldId id="256" r:id="rId2"/>
    <p:sldId id="325" r:id="rId3"/>
    <p:sldId id="331" r:id="rId4"/>
    <p:sldId id="326" r:id="rId5"/>
    <p:sldId id="332" r:id="rId6"/>
    <p:sldId id="333" r:id="rId7"/>
    <p:sldId id="335" r:id="rId8"/>
    <p:sldId id="334" r:id="rId9"/>
    <p:sldId id="336" r:id="rId10"/>
    <p:sldId id="337" r:id="rId11"/>
    <p:sldId id="338" r:id="rId12"/>
    <p:sldId id="339" r:id="rId13"/>
    <p:sldId id="341" r:id="rId14"/>
    <p:sldId id="342" r:id="rId15"/>
    <p:sldId id="343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5ED9D21-9278-458F-ADDA-20B05A525570}">
  <a:tblStyle styleId="{15ED9D21-9278-458F-ADDA-20B05A5255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e58953aca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e58953aca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2214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58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915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82431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618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902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9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553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7409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592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7287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6096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3052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e57e0b155b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e57e0b155b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370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39100" y="1170900"/>
            <a:ext cx="4289700" cy="23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/>
          <p:nvPr/>
        </p:nvSpPr>
        <p:spPr>
          <a:xfrm>
            <a:off x="0" y="3695700"/>
            <a:ext cx="1390800" cy="1447800"/>
          </a:xfrm>
          <a:prstGeom prst="rtTriangl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4"/>
          <p:cNvGrpSpPr/>
          <p:nvPr/>
        </p:nvGrpSpPr>
        <p:grpSpPr>
          <a:xfrm>
            <a:off x="7583622" y="-3838"/>
            <a:ext cx="1560388" cy="1560386"/>
            <a:chOff x="7157475" y="14"/>
            <a:chExt cx="1986490" cy="1986488"/>
          </a:xfrm>
        </p:grpSpPr>
        <p:sp>
          <p:nvSpPr>
            <p:cNvPr id="28" name="Google Shape;28;p4"/>
            <p:cNvSpPr/>
            <p:nvPr/>
          </p:nvSpPr>
          <p:spPr>
            <a:xfrm rot="-5400000">
              <a:off x="7157482" y="51"/>
              <a:ext cx="1986444" cy="1986458"/>
            </a:xfrm>
            <a:custGeom>
              <a:avLst/>
              <a:gdLst/>
              <a:ahLst/>
              <a:cxnLst/>
              <a:rect l="l" t="t" r="r" b="b"/>
              <a:pathLst>
                <a:path w="138573" h="138574" extrusionOk="0">
                  <a:moveTo>
                    <a:pt x="138572" y="1"/>
                  </a:moveTo>
                  <a:lnTo>
                    <a:pt x="0" y="138574"/>
                  </a:lnTo>
                  <a:lnTo>
                    <a:pt x="21949" y="138574"/>
                  </a:lnTo>
                  <a:lnTo>
                    <a:pt x="138572" y="21949"/>
                  </a:lnTo>
                  <a:lnTo>
                    <a:pt x="13857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 rot="-5400000">
              <a:off x="7786768" y="36"/>
              <a:ext cx="1357180" cy="1357180"/>
            </a:xfrm>
            <a:custGeom>
              <a:avLst/>
              <a:gdLst/>
              <a:ahLst/>
              <a:cxnLst/>
              <a:rect l="l" t="t" r="r" b="b"/>
              <a:pathLst>
                <a:path w="94676" h="94676" extrusionOk="0">
                  <a:moveTo>
                    <a:pt x="94675" y="0"/>
                  </a:moveTo>
                  <a:lnTo>
                    <a:pt x="0" y="94676"/>
                  </a:lnTo>
                  <a:lnTo>
                    <a:pt x="21950" y="94676"/>
                  </a:lnTo>
                  <a:lnTo>
                    <a:pt x="94675" y="21950"/>
                  </a:lnTo>
                  <a:lnTo>
                    <a:pt x="946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 rot="-5400000">
              <a:off x="8416062" y="14"/>
              <a:ext cx="727903" cy="727903"/>
            </a:xfrm>
            <a:custGeom>
              <a:avLst/>
              <a:gdLst/>
              <a:ahLst/>
              <a:cxnLst/>
              <a:rect l="l" t="t" r="r" b="b"/>
              <a:pathLst>
                <a:path w="50778" h="50778" extrusionOk="0">
                  <a:moveTo>
                    <a:pt x="50777" y="1"/>
                  </a:moveTo>
                  <a:lnTo>
                    <a:pt x="1" y="50778"/>
                  </a:lnTo>
                  <a:lnTo>
                    <a:pt x="21949" y="50778"/>
                  </a:lnTo>
                  <a:lnTo>
                    <a:pt x="50777" y="21949"/>
                  </a:lnTo>
                  <a:lnTo>
                    <a:pt x="507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Aft>
                <a:spcPts val="0"/>
              </a:spcAft>
              <a:buNone/>
              <a:defRPr/>
            </a:lvl1pPr>
            <a:lvl2pPr lvl="1" rtl="0">
              <a:spcAft>
                <a:spcPts val="0"/>
              </a:spcAft>
              <a:buNone/>
              <a:defRPr/>
            </a:lvl2pPr>
            <a:lvl3pPr lvl="2" rtl="0">
              <a:spcAft>
                <a:spcPts val="0"/>
              </a:spcAft>
              <a:buNone/>
              <a:defRPr/>
            </a:lvl3pPr>
            <a:lvl4pPr lvl="3" rtl="0">
              <a:spcAft>
                <a:spcPts val="0"/>
              </a:spcAft>
              <a:buNone/>
              <a:defRPr/>
            </a:lvl4pPr>
            <a:lvl5pPr lvl="4" rtl="0">
              <a:spcAft>
                <a:spcPts val="0"/>
              </a:spcAft>
              <a:buNone/>
              <a:defRPr/>
            </a:lvl5pPr>
            <a:lvl6pPr lvl="5" rtl="0">
              <a:spcAft>
                <a:spcPts val="0"/>
              </a:spcAft>
              <a:buNone/>
              <a:defRPr/>
            </a:lvl6pPr>
            <a:lvl7pPr lvl="6" rtl="0">
              <a:spcAft>
                <a:spcPts val="0"/>
              </a:spcAft>
              <a:buNone/>
              <a:defRPr/>
            </a:lvl7pPr>
            <a:lvl8pPr lvl="7" rtl="0">
              <a:spcAft>
                <a:spcPts val="0"/>
              </a:spcAft>
              <a:buNone/>
              <a:defRPr/>
            </a:lvl8pPr>
            <a:lvl9pPr lvl="8" rtl="0"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291;p34"/>
          <p:cNvGrpSpPr/>
          <p:nvPr/>
        </p:nvGrpSpPr>
        <p:grpSpPr>
          <a:xfrm rot="10263189">
            <a:off x="5525641" y="-621533"/>
            <a:ext cx="3970867" cy="3970867"/>
            <a:chOff x="1165875" y="238125"/>
            <a:chExt cx="4139025" cy="4139025"/>
          </a:xfrm>
        </p:grpSpPr>
        <p:sp>
          <p:nvSpPr>
            <p:cNvPr id="292" name="Google Shape;292;p34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4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4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4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6" name="Google Shape;296;p34"/>
          <p:cNvSpPr/>
          <p:nvPr/>
        </p:nvSpPr>
        <p:spPr>
          <a:xfrm>
            <a:off x="0" y="3760725"/>
            <a:ext cx="9144000" cy="1382700"/>
          </a:xfrm>
          <a:prstGeom prst="triangle">
            <a:avLst>
              <a:gd name="adj" fmla="val 10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/>
          <p:nvPr/>
        </p:nvSpPr>
        <p:spPr>
          <a:xfrm rot="10800000" flipH="1">
            <a:off x="0" y="0"/>
            <a:ext cx="9134400" cy="5172000"/>
          </a:xfrm>
          <a:prstGeom prst="rtTriangle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9" name="Google Shape;299;p35"/>
          <p:cNvGrpSpPr/>
          <p:nvPr/>
        </p:nvGrpSpPr>
        <p:grpSpPr>
          <a:xfrm>
            <a:off x="7329364" y="3150304"/>
            <a:ext cx="2199066" cy="2221803"/>
            <a:chOff x="7506170" y="3264603"/>
            <a:chExt cx="2401776" cy="2426608"/>
          </a:xfrm>
        </p:grpSpPr>
        <p:sp>
          <p:nvSpPr>
            <p:cNvPr id="300" name="Google Shape;300;p35"/>
            <p:cNvSpPr/>
            <p:nvPr/>
          </p:nvSpPr>
          <p:spPr>
            <a:xfrm rot="10800000">
              <a:off x="7506170" y="3264603"/>
              <a:ext cx="2401776" cy="2426608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5"/>
            <p:cNvSpPr/>
            <p:nvPr/>
          </p:nvSpPr>
          <p:spPr>
            <a:xfrm rot="10800000">
              <a:off x="8267023" y="4033322"/>
              <a:ext cx="1640924" cy="1657889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5"/>
            <p:cNvSpPr/>
            <p:nvPr/>
          </p:nvSpPr>
          <p:spPr>
            <a:xfrm rot="10800000">
              <a:off x="9027875" y="4802041"/>
              <a:ext cx="880071" cy="889170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6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3500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6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●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Char char="○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Open Sans"/>
              <a:buChar char="■"/>
              <a:defRPr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r" rtl="0">
              <a:buNone/>
              <a:defRPr sz="1300">
                <a:solidFill>
                  <a:schemeClr val="dk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80" r:id="rId4"/>
    <p:sldLayoutId id="2147483681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8"/>
          <p:cNvSpPr txBox="1">
            <a:spLocks noGrp="1"/>
          </p:cNvSpPr>
          <p:nvPr>
            <p:ph type="ctrTitle"/>
          </p:nvPr>
        </p:nvSpPr>
        <p:spPr>
          <a:xfrm>
            <a:off x="3588327" y="2677972"/>
            <a:ext cx="4840473" cy="88512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+mj-lt"/>
                <a:ea typeface="+mj-ea"/>
              </a:rPr>
              <a:t>객체지향의 </a:t>
            </a:r>
            <a:br>
              <a:rPr lang="en-US" altLang="ko-KR" dirty="0">
                <a:latin typeface="+mj-lt"/>
                <a:ea typeface="+mj-ea"/>
              </a:rPr>
            </a:br>
            <a:r>
              <a:rPr lang="ko-KR" altLang="en-US" dirty="0">
                <a:latin typeface="+mj-lt"/>
                <a:ea typeface="+mj-ea"/>
              </a:rPr>
              <a:t>사실과 오해</a:t>
            </a:r>
            <a:br>
              <a:rPr lang="en-US" altLang="ko-KR" dirty="0">
                <a:latin typeface="+mj-lt"/>
                <a:ea typeface="+mj-ea"/>
              </a:rPr>
            </a:br>
            <a:endParaRPr dirty="0">
              <a:latin typeface="+mj-lt"/>
              <a:ea typeface="+mj-ea"/>
            </a:endParaRPr>
          </a:p>
        </p:txBody>
      </p:sp>
      <p:sp>
        <p:nvSpPr>
          <p:cNvPr id="314" name="Google Shape;314;p38"/>
          <p:cNvSpPr txBox="1">
            <a:spLocks noGrp="1"/>
          </p:cNvSpPr>
          <p:nvPr>
            <p:ph type="subTitle" idx="1"/>
          </p:nvPr>
        </p:nvSpPr>
        <p:spPr>
          <a:xfrm flipH="1">
            <a:off x="4289775" y="3682375"/>
            <a:ext cx="4139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latin typeface="+mj-lt"/>
                <a:ea typeface="+mj-ea"/>
              </a:rPr>
              <a:t>7</a:t>
            </a:r>
            <a:r>
              <a:rPr lang="ko-KR" altLang="en-US" dirty="0">
                <a:latin typeface="+mj-lt"/>
                <a:ea typeface="+mj-ea"/>
              </a:rPr>
              <a:t>장</a:t>
            </a:r>
            <a:r>
              <a:rPr lang="en-US" altLang="ko-KR" dirty="0">
                <a:latin typeface="+mj-lt"/>
                <a:ea typeface="+mj-ea"/>
              </a:rPr>
              <a:t>. </a:t>
            </a:r>
            <a:r>
              <a:rPr lang="ko-KR" altLang="en-US" dirty="0">
                <a:latin typeface="+mj-lt"/>
                <a:ea typeface="+mj-ea"/>
              </a:rPr>
              <a:t>함께 모으기</a:t>
            </a:r>
            <a:endParaRPr dirty="0">
              <a:latin typeface="+mj-lt"/>
            </a:endParaRPr>
          </a:p>
        </p:txBody>
      </p:sp>
      <p:sp>
        <p:nvSpPr>
          <p:cNvPr id="315" name="Google Shape;315;p38"/>
          <p:cNvSpPr/>
          <p:nvPr/>
        </p:nvSpPr>
        <p:spPr>
          <a:xfrm rot="10800000">
            <a:off x="7917600" y="0"/>
            <a:ext cx="1226400" cy="11997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sp>
        <p:nvSpPr>
          <p:cNvPr id="316" name="Google Shape;316;p38"/>
          <p:cNvSpPr/>
          <p:nvPr/>
        </p:nvSpPr>
        <p:spPr>
          <a:xfrm>
            <a:off x="0" y="2193227"/>
            <a:ext cx="4139100" cy="2950200"/>
          </a:xfrm>
          <a:prstGeom prst="triangle">
            <a:avLst>
              <a:gd name="adj" fmla="val 69511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+mj-lt"/>
            </a:endParaRPr>
          </a:p>
        </p:txBody>
      </p:sp>
      <p:grpSp>
        <p:nvGrpSpPr>
          <p:cNvPr id="317" name="Google Shape;317;p38"/>
          <p:cNvGrpSpPr/>
          <p:nvPr/>
        </p:nvGrpSpPr>
        <p:grpSpPr>
          <a:xfrm>
            <a:off x="0" y="0"/>
            <a:ext cx="4139025" cy="4139025"/>
            <a:chOff x="1165875" y="238125"/>
            <a:chExt cx="4139025" cy="4139025"/>
          </a:xfrm>
        </p:grpSpPr>
        <p:sp>
          <p:nvSpPr>
            <p:cNvPr id="318" name="Google Shape;318;p38"/>
            <p:cNvSpPr/>
            <p:nvPr/>
          </p:nvSpPr>
          <p:spPr>
            <a:xfrm>
              <a:off x="1165875" y="238125"/>
              <a:ext cx="3143275" cy="3143275"/>
            </a:xfrm>
            <a:custGeom>
              <a:avLst/>
              <a:gdLst/>
              <a:ahLst/>
              <a:cxnLst/>
              <a:rect l="l" t="t" r="r" b="b"/>
              <a:pathLst>
                <a:path w="125731" h="125731" extrusionOk="0">
                  <a:moveTo>
                    <a:pt x="105816" y="0"/>
                  </a:moveTo>
                  <a:lnTo>
                    <a:pt x="0" y="105816"/>
                  </a:lnTo>
                  <a:lnTo>
                    <a:pt x="0" y="125731"/>
                  </a:lnTo>
                  <a:lnTo>
                    <a:pt x="12573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1165875" y="238125"/>
              <a:ext cx="2147525" cy="2147525"/>
            </a:xfrm>
            <a:custGeom>
              <a:avLst/>
              <a:gdLst/>
              <a:ahLst/>
              <a:cxnLst/>
              <a:rect l="l" t="t" r="r" b="b"/>
              <a:pathLst>
                <a:path w="85901" h="85901" extrusionOk="0">
                  <a:moveTo>
                    <a:pt x="65986" y="0"/>
                  </a:moveTo>
                  <a:lnTo>
                    <a:pt x="0" y="65986"/>
                  </a:lnTo>
                  <a:lnTo>
                    <a:pt x="0" y="85901"/>
                  </a:lnTo>
                  <a:lnTo>
                    <a:pt x="8590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1165875" y="238125"/>
              <a:ext cx="1151775" cy="1151775"/>
            </a:xfrm>
            <a:custGeom>
              <a:avLst/>
              <a:gdLst/>
              <a:ahLst/>
              <a:cxnLst/>
              <a:rect l="l" t="t" r="r" b="b"/>
              <a:pathLst>
                <a:path w="46071" h="46071" extrusionOk="0">
                  <a:moveTo>
                    <a:pt x="26156" y="0"/>
                  </a:moveTo>
                  <a:lnTo>
                    <a:pt x="0" y="26156"/>
                  </a:lnTo>
                  <a:lnTo>
                    <a:pt x="0" y="46071"/>
                  </a:lnTo>
                  <a:lnTo>
                    <a:pt x="460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1165875" y="238125"/>
              <a:ext cx="4139025" cy="4139025"/>
            </a:xfrm>
            <a:custGeom>
              <a:avLst/>
              <a:gdLst/>
              <a:ahLst/>
              <a:cxnLst/>
              <a:rect l="l" t="t" r="r" b="b"/>
              <a:pathLst>
                <a:path w="165561" h="165561" extrusionOk="0">
                  <a:moveTo>
                    <a:pt x="145646" y="0"/>
                  </a:moveTo>
                  <a:lnTo>
                    <a:pt x="0" y="145646"/>
                  </a:lnTo>
                  <a:lnTo>
                    <a:pt x="0" y="165561"/>
                  </a:lnTo>
                  <a:lnTo>
                    <a:pt x="1655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+mj-lt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10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8972" y="2202872"/>
            <a:ext cx="5288304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객체를 협력이라는 문맥에서 떼어내어 수신 가능한 메시지만 추려내면 객체의 인터페이스가 된다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Google Shape;326;p39">
            <a:extLst>
              <a:ext uri="{FF2B5EF4-FFF2-40B4-BE49-F238E27FC236}">
                <a16:creationId xmlns:a16="http://schemas.microsoft.com/office/drawing/2014/main" id="{657F0497-C915-CA20-A637-C895DDD63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인터페이스 정리하기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7A26E-737D-A1FA-7AD1-8625DA98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" y="980210"/>
            <a:ext cx="2908049" cy="33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379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11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448972" y="2003714"/>
            <a:ext cx="5288304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이제 메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서드를 구현하자</a:t>
            </a:r>
            <a: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구현 도중 인터페이스가 변경될 수 있다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코드를 통한 피드백 없이 깔끔한</a:t>
            </a:r>
            <a:endParaRPr lang="en-US" altLang="ko-KR" sz="2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ea"/>
                <a:ea typeface="+mj-ea"/>
              </a:rPr>
              <a:t>설계를 얻을 수 없다</a:t>
            </a:r>
            <a:r>
              <a:rPr lang="en-US" altLang="ko-KR" sz="20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1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Google Shape;326;p39">
            <a:extLst>
              <a:ext uri="{FF2B5EF4-FFF2-40B4-BE49-F238E27FC236}">
                <a16:creationId xmlns:a16="http://schemas.microsoft.com/office/drawing/2014/main" id="{657F0497-C915-CA20-A637-C895DDD63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구현하기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37A26E-737D-A1FA-7AD1-8625DA98F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24" y="980210"/>
            <a:ext cx="2908049" cy="33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3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개념 관점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080655"/>
            <a:ext cx="8312727" cy="352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도메인 안에 존재하는 개념과 개념 사이의 관계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12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2" name="Picture 4" descr="남성의 무료 사진">
            <a:extLst>
              <a:ext uri="{FF2B5EF4-FFF2-40B4-BE49-F238E27FC236}">
                <a16:creationId xmlns:a16="http://schemas.microsoft.com/office/drawing/2014/main" id="{91F71EAC-097B-D084-915D-518BC03EF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18608"/>
          <a:stretch/>
        </p:blipFill>
        <p:spPr bwMode="auto">
          <a:xfrm>
            <a:off x="558154" y="1837016"/>
            <a:ext cx="785575" cy="83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EAA3A3E-B820-7921-2E2C-EC1FE58E0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382" y="1844979"/>
            <a:ext cx="837836" cy="8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>
            <a:extLst>
              <a:ext uri="{FF2B5EF4-FFF2-40B4-BE49-F238E27FC236}">
                <a16:creationId xmlns:a16="http://schemas.microsoft.com/office/drawing/2014/main" id="{8C70BAB6-0A16-BF89-A8AC-4E9764EB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872" y="1844980"/>
            <a:ext cx="837836" cy="837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C5A6A54-9F33-044C-9028-A796B187D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270361" y="1837015"/>
            <a:ext cx="845799" cy="845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327;p39">
            <a:extLst>
              <a:ext uri="{FF2B5EF4-FFF2-40B4-BE49-F238E27FC236}">
                <a16:creationId xmlns:a16="http://schemas.microsoft.com/office/drawing/2014/main" id="{1029D9EB-D54C-8DE5-5D21-6AF2F2016B6E}"/>
              </a:ext>
            </a:extLst>
          </p:cNvPr>
          <p:cNvSpPr txBox="1">
            <a:spLocks/>
          </p:cNvSpPr>
          <p:nvPr/>
        </p:nvSpPr>
        <p:spPr>
          <a:xfrm>
            <a:off x="450273" y="2847109"/>
            <a:ext cx="8465127" cy="19137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ko-KR" altLang="en-US" sz="1800" b="1" dirty="0">
                <a:solidFill>
                  <a:schemeClr val="tx1"/>
                </a:solidFill>
                <a:latin typeface="+mj-lt"/>
                <a:ea typeface="+mj-ea"/>
              </a:rPr>
              <a:t>소프트웨어 클래스와 도메인 클래스 사이의 간격이 좁을수록 이해하기 쉽다</a:t>
            </a:r>
            <a:r>
              <a:rPr lang="en-US" altLang="ko-KR" sz="1800" b="1" dirty="0">
                <a:solidFill>
                  <a:schemeClr val="tx1"/>
                </a:solidFill>
                <a:latin typeface="+mj-lt"/>
                <a:ea typeface="+mj-ea"/>
              </a:rPr>
              <a:t>!</a:t>
            </a:r>
          </a:p>
          <a:p>
            <a:pPr marL="0" indent="0">
              <a:buFont typeface="Open Sans"/>
              <a:buNone/>
            </a:pPr>
            <a:r>
              <a:rPr lang="en-US" sz="1800" dirty="0">
                <a:solidFill>
                  <a:schemeClr val="tx1"/>
                </a:solidFill>
                <a:latin typeface="+mj-lt"/>
                <a:ea typeface="+mj-ea"/>
              </a:rPr>
              <a:t>-&gt; 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커피 제조하는 과정을 바꾸려면 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ea typeface="+mj-ea"/>
              </a:rPr>
              <a:t>‘Barista’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클래스를 수정하면 된다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ea typeface="+mj-ea"/>
              </a:rPr>
              <a:t>.</a:t>
            </a:r>
            <a:endParaRPr lang="en-US" sz="1800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1258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명세 관점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13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6" name="Google Shape;327;p39">
            <a:extLst>
              <a:ext uri="{FF2B5EF4-FFF2-40B4-BE49-F238E27FC236}">
                <a16:creationId xmlns:a16="http://schemas.microsoft.com/office/drawing/2014/main" id="{1029D9EB-D54C-8DE5-5D21-6AF2F2016B6E}"/>
              </a:ext>
            </a:extLst>
          </p:cNvPr>
          <p:cNvSpPr txBox="1">
            <a:spLocks/>
          </p:cNvSpPr>
          <p:nvPr/>
        </p:nvSpPr>
        <p:spPr>
          <a:xfrm>
            <a:off x="450274" y="1145329"/>
            <a:ext cx="5063836" cy="3397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>
              <a:buFont typeface="Open Sans"/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클래스들이 협력할 수 있는 공용 인터페이스</a:t>
            </a:r>
            <a:endParaRPr lang="en-US" altLang="ko-KR" sz="18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indent="0">
              <a:buFont typeface="Open Sans"/>
              <a:buNone/>
            </a:pPr>
            <a:endParaRPr lang="en-US" sz="18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indent="0">
              <a:buFont typeface="Open Sans"/>
              <a:buNone/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인터페이스와 구현 분리하기</a:t>
            </a:r>
            <a:endParaRPr lang="en-US" altLang="ko-KR" sz="18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indent="0">
              <a:buFont typeface="Open Sans"/>
              <a:buNone/>
            </a:pPr>
            <a:endParaRPr lang="en-US" sz="18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객체의 내부 속성에 대한 어떠한 힌트도 제공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ea typeface="+mj-ea"/>
              </a:rPr>
              <a:t>X</a:t>
            </a:r>
          </a:p>
          <a:p>
            <a:pPr marL="285750" indent="-285750">
              <a:buFontTx/>
              <a:buChar char="-"/>
            </a:pP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속성</a:t>
            </a:r>
            <a:r>
              <a:rPr lang="en-US" altLang="ko-KR" sz="18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1800" dirty="0">
                <a:solidFill>
                  <a:schemeClr val="tx1"/>
                </a:solidFill>
                <a:latin typeface="+mj-lt"/>
                <a:ea typeface="+mj-ea"/>
              </a:rPr>
              <a:t>자료구조를 인터페이스 단계에서 생각하지 않기</a:t>
            </a:r>
            <a:endParaRPr lang="en-US" sz="18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873431D-F4E6-C13F-A751-DAA848F7F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951" y="1145329"/>
            <a:ext cx="2908049" cy="339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379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800" b="1" dirty="0">
                <a:solidFill>
                  <a:schemeClr val="tx1"/>
                </a:solidFill>
                <a:latin typeface="+mj-lt"/>
                <a:ea typeface="+mj-ea"/>
              </a:rPr>
              <a:t>구현</a:t>
            </a: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 관점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14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6;p39">
            <a:extLst>
              <a:ext uri="{FF2B5EF4-FFF2-40B4-BE49-F238E27FC236}">
                <a16:creationId xmlns:a16="http://schemas.microsoft.com/office/drawing/2014/main" id="{221DCC77-028C-CF6B-4725-A04FEA01EFAB}"/>
              </a:ext>
            </a:extLst>
          </p:cNvPr>
          <p:cNvSpPr txBox="1">
            <a:spLocks/>
          </p:cNvSpPr>
          <p:nvPr/>
        </p:nvSpPr>
        <p:spPr>
          <a:xfrm>
            <a:off x="720000" y="23304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27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buFont typeface="Open Sans"/>
              <a:buNone/>
            </a:pPr>
            <a:r>
              <a:rPr lang="ko-KR" altLang="en-US" sz="2800" b="1" dirty="0">
                <a:solidFill>
                  <a:schemeClr val="tx1"/>
                </a:solidFill>
                <a:latin typeface="+mj-lt"/>
                <a:ea typeface="+mj-ea"/>
              </a:rPr>
              <a:t>원칙적으로 외부 객체에 영향을 미치지 않는 클래스 내부의 비밀</a:t>
            </a:r>
            <a:endParaRPr lang="en-US" altLang="ko-KR" sz="28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83259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15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6;p39">
            <a:extLst>
              <a:ext uri="{FF2B5EF4-FFF2-40B4-BE49-F238E27FC236}">
                <a16:creationId xmlns:a16="http://schemas.microsoft.com/office/drawing/2014/main" id="{221DCC77-028C-CF6B-4725-A04FEA01EFAB}"/>
              </a:ext>
            </a:extLst>
          </p:cNvPr>
          <p:cNvSpPr txBox="1">
            <a:spLocks/>
          </p:cNvSpPr>
          <p:nvPr/>
        </p:nvSpPr>
        <p:spPr>
          <a:xfrm>
            <a:off x="720000" y="23304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enor Sans"/>
              <a:buNone/>
              <a:defRPr sz="2700" b="0" i="0" u="none" strike="noStrike" cap="none">
                <a:solidFill>
                  <a:schemeClr val="dk1"/>
                </a:solidFill>
                <a:latin typeface="Tenor Sans"/>
                <a:ea typeface="Tenor Sans"/>
                <a:cs typeface="Tenor Sans"/>
                <a:sym typeface="Tenor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>
              <a:buFont typeface="Open Sans"/>
              <a:buNone/>
            </a:pPr>
            <a:r>
              <a:rPr lang="ko-KR" altLang="en-US" sz="2800" b="1" dirty="0">
                <a:solidFill>
                  <a:schemeClr val="tx1"/>
                </a:solidFill>
                <a:latin typeface="+mj-lt"/>
                <a:ea typeface="+mj-ea"/>
              </a:rPr>
              <a:t>정리</a:t>
            </a:r>
            <a:br>
              <a:rPr lang="en-US" altLang="ko-KR" sz="2800" b="1" dirty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ko-KR" altLang="en-US" sz="2800" b="1" dirty="0">
                <a:solidFill>
                  <a:schemeClr val="tx1"/>
                </a:solidFill>
                <a:latin typeface="+mj-lt"/>
                <a:ea typeface="+mj-ea"/>
              </a:rPr>
              <a:t>도메인 모델을 따르고</a:t>
            </a:r>
            <a:br>
              <a:rPr lang="en-US" altLang="ko-KR" sz="2800" b="1" dirty="0">
                <a:solidFill>
                  <a:schemeClr val="tx1"/>
                </a:solidFill>
                <a:latin typeface="+mj-lt"/>
                <a:ea typeface="+mj-ea"/>
              </a:rPr>
            </a:br>
            <a:r>
              <a:rPr lang="ko-KR" altLang="en-US" sz="2800" b="1" dirty="0">
                <a:solidFill>
                  <a:schemeClr val="tx1"/>
                </a:solidFill>
                <a:latin typeface="+mj-lt"/>
                <a:ea typeface="+mj-ea"/>
              </a:rPr>
              <a:t>인터페이스와 구현을 분리하라</a:t>
            </a:r>
            <a:endParaRPr lang="en-US" altLang="ko-KR" sz="2800" b="1" dirty="0">
              <a:solidFill>
                <a:schemeClr val="tx1"/>
              </a:solidFill>
              <a:latin typeface="+mj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0750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객체지향 설계의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가지 관점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080655"/>
            <a:ext cx="8312727" cy="352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ea typeface="+mj-ea"/>
              </a:rPr>
              <a:t>1.</a:t>
            </a:r>
            <a:r>
              <a:rPr lang="ko-KR" altLang="en-US" sz="2000" b="1" dirty="0">
                <a:solidFill>
                  <a:schemeClr val="tx1"/>
                </a:solidFill>
                <a:latin typeface="+mj-lt"/>
                <a:ea typeface="+mj-ea"/>
              </a:rPr>
              <a:t>개념 관점</a:t>
            </a:r>
            <a:endParaRPr lang="en-US" altLang="ko-KR" sz="20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도메인 안에 존재하는 개념과 개념 사이의 관계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ea typeface="+mj-ea"/>
              </a:rPr>
              <a:t>2.</a:t>
            </a:r>
            <a:r>
              <a:rPr lang="ko-KR" altLang="en-US" sz="2000" b="1" dirty="0">
                <a:solidFill>
                  <a:schemeClr val="tx1"/>
                </a:solidFill>
                <a:latin typeface="+mj-lt"/>
                <a:ea typeface="+mj-ea"/>
              </a:rPr>
              <a:t>명세 관점</a:t>
            </a:r>
            <a:endParaRPr lang="en-US" altLang="ko-KR" sz="2000" b="1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객체의 인터페이스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000" b="1" dirty="0">
                <a:solidFill>
                  <a:schemeClr val="tx1"/>
                </a:solidFill>
                <a:latin typeface="+mj-lt"/>
                <a:ea typeface="+mj-ea"/>
              </a:rPr>
              <a:t>3.</a:t>
            </a:r>
            <a:r>
              <a:rPr lang="ko-KR" altLang="en-US" sz="2000" b="1" dirty="0">
                <a:solidFill>
                  <a:schemeClr val="tx1"/>
                </a:solidFill>
                <a:latin typeface="+mj-lt"/>
                <a:ea typeface="+mj-ea"/>
              </a:rPr>
              <a:t>구현 관점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실제 작업을 수행하는 코드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+mj-lt"/>
              <a:ea typeface="+mj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2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54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객체지향 설계의 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3</a:t>
            </a: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가지 관점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7" name="Google Shape;327;p39"/>
          <p:cNvSpPr txBox="1">
            <a:spLocks noGrp="1"/>
          </p:cNvSpPr>
          <p:nvPr>
            <p:ph type="body" idx="1"/>
          </p:nvPr>
        </p:nvSpPr>
        <p:spPr>
          <a:xfrm>
            <a:off x="450273" y="1080655"/>
            <a:ext cx="8312727" cy="352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개념 관점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명세 관점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,</a:t>
            </a: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구현 관점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이 세가지 관점으로 동시에 바라보는 것</a:t>
            </a: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2000" dirty="0">
              <a:solidFill>
                <a:schemeClr val="tx1"/>
              </a:solidFill>
              <a:latin typeface="+mj-lt"/>
              <a:ea typeface="+mj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클래스는 개념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인터페이스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구현을 함께 드러내고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, </a:t>
            </a:r>
            <a:r>
              <a:rPr lang="ko-KR" altLang="en-US" sz="2000" dirty="0">
                <a:solidFill>
                  <a:schemeClr val="tx1"/>
                </a:solidFill>
                <a:latin typeface="+mj-lt"/>
                <a:ea typeface="+mj-ea"/>
              </a:rPr>
              <a:t>이를 식별할 수 있도록 깔끔하게 분리해야 한다</a:t>
            </a:r>
            <a:r>
              <a:rPr lang="en-US" altLang="ko-KR" sz="2000" dirty="0">
                <a:solidFill>
                  <a:schemeClr val="tx1"/>
                </a:solidFill>
                <a:latin typeface="+mj-lt"/>
                <a:ea typeface="+mj-ea"/>
              </a:rPr>
              <a:t>!</a:t>
            </a: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3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6205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232223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커피전문점으로 개념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명세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, </a:t>
            </a: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구현 </a:t>
            </a:r>
            <a:b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</a:b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관점에 대해 알아보자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!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4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5532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>
                <a:solidFill>
                  <a:schemeClr val="tx1"/>
                </a:solidFill>
                <a:latin typeface="+mj-lt"/>
                <a:ea typeface="+mn-ea"/>
              </a:rPr>
              <a:t>객체 찾기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5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1028" name="Picture 4" descr="남성의 무료 사진">
            <a:extLst>
              <a:ext uri="{FF2B5EF4-FFF2-40B4-BE49-F238E27FC236}">
                <a16:creationId xmlns:a16="http://schemas.microsoft.com/office/drawing/2014/main" id="{873AAB9E-4D83-B55A-37B4-297F5EF2F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18608"/>
          <a:stretch/>
        </p:blipFill>
        <p:spPr bwMode="auto">
          <a:xfrm>
            <a:off x="2019808" y="1009247"/>
            <a:ext cx="1571150" cy="16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6A1580-5873-3826-86D7-40579C80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08" y="3300098"/>
            <a:ext cx="1571150" cy="15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675906-053E-8261-EAF1-A95D78E4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72" y="982520"/>
            <a:ext cx="1660943" cy="16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D3792DB-A259-588B-034C-1A383B4F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2572" y="330825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360" y="1905000"/>
            <a:ext cx="1571149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손님 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Google Shape;327;p39">
            <a:extLst>
              <a:ext uri="{FF2B5EF4-FFF2-40B4-BE49-F238E27FC236}">
                <a16:creationId xmlns:a16="http://schemas.microsoft.com/office/drawing/2014/main" id="{B43C9A7C-E42C-F24C-772D-0FF753EDE1D6}"/>
              </a:ext>
            </a:extLst>
          </p:cNvPr>
          <p:cNvSpPr txBox="1">
            <a:spLocks/>
          </p:cNvSpPr>
          <p:nvPr/>
        </p:nvSpPr>
        <p:spPr>
          <a:xfrm>
            <a:off x="285359" y="3300098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바리스타</a:t>
            </a:r>
            <a:b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Google Shape;327;p39">
            <a:extLst>
              <a:ext uri="{FF2B5EF4-FFF2-40B4-BE49-F238E27FC236}">
                <a16:creationId xmlns:a16="http://schemas.microsoft.com/office/drawing/2014/main" id="{45EF8789-7F17-2960-B01C-2C263C928567}"/>
              </a:ext>
            </a:extLst>
          </p:cNvPr>
          <p:cNvSpPr txBox="1">
            <a:spLocks/>
          </p:cNvSpPr>
          <p:nvPr/>
        </p:nvSpPr>
        <p:spPr>
          <a:xfrm>
            <a:off x="6445861" y="1336964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 err="1">
                <a:solidFill>
                  <a:schemeClr val="tx1"/>
                </a:solidFill>
                <a:latin typeface="+mj-ea"/>
                <a:ea typeface="+mj-ea"/>
              </a:rPr>
              <a:t>메뉴판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 객체와 메뉴 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Google Shape;327;p39">
            <a:extLst>
              <a:ext uri="{FF2B5EF4-FFF2-40B4-BE49-F238E27FC236}">
                <a16:creationId xmlns:a16="http://schemas.microsoft.com/office/drawing/2014/main" id="{1F7FEA5A-9D8E-D86E-0562-E03BE88C13F7}"/>
              </a:ext>
            </a:extLst>
          </p:cNvPr>
          <p:cNvSpPr txBox="1">
            <a:spLocks/>
          </p:cNvSpPr>
          <p:nvPr/>
        </p:nvSpPr>
        <p:spPr>
          <a:xfrm>
            <a:off x="6445861" y="3477300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커피 객체</a:t>
            </a:r>
            <a:b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아메리카노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카푸치노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카라멜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마끼아또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에스프레소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DB7A7B63-AC59-5AFA-183B-863C2631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277" y="3300098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7999A46B-A79C-9400-1086-2188ACE2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2572" y="419961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BC60C5FB-7FCE-39C7-5989-51C59F8A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277" y="419961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6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6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1028" name="Picture 4" descr="남성의 무료 사진">
            <a:extLst>
              <a:ext uri="{FF2B5EF4-FFF2-40B4-BE49-F238E27FC236}">
                <a16:creationId xmlns:a16="http://schemas.microsoft.com/office/drawing/2014/main" id="{873AAB9E-4D83-B55A-37B4-297F5EF2F1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8" r="18608"/>
          <a:stretch/>
        </p:blipFill>
        <p:spPr bwMode="auto">
          <a:xfrm>
            <a:off x="2019808" y="1009247"/>
            <a:ext cx="1571150" cy="1668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6A1580-5873-3826-86D7-40579C80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808" y="3300098"/>
            <a:ext cx="1571150" cy="157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B675906-053E-8261-EAF1-A95D78E4A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572" y="982520"/>
            <a:ext cx="1660943" cy="1660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D3792DB-A259-588B-034C-1A383B4F8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2572" y="330825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5360" y="1905000"/>
            <a:ext cx="1571149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손님 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" name="Google Shape;327;p39">
            <a:extLst>
              <a:ext uri="{FF2B5EF4-FFF2-40B4-BE49-F238E27FC236}">
                <a16:creationId xmlns:a16="http://schemas.microsoft.com/office/drawing/2014/main" id="{B43C9A7C-E42C-F24C-772D-0FF753EDE1D6}"/>
              </a:ext>
            </a:extLst>
          </p:cNvPr>
          <p:cNvSpPr txBox="1">
            <a:spLocks/>
          </p:cNvSpPr>
          <p:nvPr/>
        </p:nvSpPr>
        <p:spPr>
          <a:xfrm>
            <a:off x="285359" y="3300098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바리스타</a:t>
            </a:r>
            <a:b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" name="Google Shape;327;p39">
            <a:extLst>
              <a:ext uri="{FF2B5EF4-FFF2-40B4-BE49-F238E27FC236}">
                <a16:creationId xmlns:a16="http://schemas.microsoft.com/office/drawing/2014/main" id="{45EF8789-7F17-2960-B01C-2C263C928567}"/>
              </a:ext>
            </a:extLst>
          </p:cNvPr>
          <p:cNvSpPr txBox="1">
            <a:spLocks/>
          </p:cNvSpPr>
          <p:nvPr/>
        </p:nvSpPr>
        <p:spPr>
          <a:xfrm>
            <a:off x="6445861" y="1336964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 err="1">
                <a:solidFill>
                  <a:schemeClr val="tx1"/>
                </a:solidFill>
                <a:latin typeface="+mj-ea"/>
                <a:ea typeface="+mj-ea"/>
              </a:rPr>
              <a:t>메뉴판</a:t>
            </a: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 객체와 메뉴 객체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Google Shape;327;p39">
            <a:extLst>
              <a:ext uri="{FF2B5EF4-FFF2-40B4-BE49-F238E27FC236}">
                <a16:creationId xmlns:a16="http://schemas.microsoft.com/office/drawing/2014/main" id="{1F7FEA5A-9D8E-D86E-0562-E03BE88C13F7}"/>
              </a:ext>
            </a:extLst>
          </p:cNvPr>
          <p:cNvSpPr txBox="1">
            <a:spLocks/>
          </p:cNvSpPr>
          <p:nvPr/>
        </p:nvSpPr>
        <p:spPr>
          <a:xfrm>
            <a:off x="6445861" y="3477300"/>
            <a:ext cx="1571149" cy="568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Open Sans"/>
              <a:buAutoNum type="arabicPeriod"/>
              <a:defRPr sz="12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rabi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alpha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Open Sans"/>
              <a:buAutoNum type="romanLcPeriod"/>
              <a:defRPr sz="1400" b="0" i="0" u="none" strike="noStrike" cap="none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>
              <a:buFont typeface="Open Sans"/>
              <a:buNone/>
            </a:pPr>
            <a:r>
              <a:rPr lang="ko-KR" altLang="en-US" sz="2400" b="1" dirty="0">
                <a:solidFill>
                  <a:schemeClr val="tx1"/>
                </a:solidFill>
                <a:latin typeface="+mj-ea"/>
                <a:ea typeface="+mj-ea"/>
              </a:rPr>
              <a:t>커피 객체</a:t>
            </a:r>
            <a:br>
              <a:rPr lang="en-US" altLang="ko-KR" sz="2400" b="1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아메리카노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카푸치노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카라멜</a:t>
            </a: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+mj-ea"/>
                <a:ea typeface="+mj-ea"/>
              </a:rPr>
              <a:t>마끼아또</a:t>
            </a:r>
            <a:br>
              <a:rPr lang="en-US" altLang="ko-KR" sz="1400" dirty="0">
                <a:solidFill>
                  <a:schemeClr val="tx1"/>
                </a:solidFill>
                <a:latin typeface="+mj-ea"/>
                <a:ea typeface="+mj-ea"/>
              </a:rPr>
            </a:br>
            <a:r>
              <a:rPr lang="ko-KR" altLang="en-US" sz="1400" dirty="0">
                <a:solidFill>
                  <a:schemeClr val="tx1"/>
                </a:solidFill>
                <a:latin typeface="+mj-ea"/>
                <a:ea typeface="+mj-ea"/>
              </a:rPr>
              <a:t>에스프레소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2" name="Picture 10">
            <a:extLst>
              <a:ext uri="{FF2B5EF4-FFF2-40B4-BE49-F238E27FC236}">
                <a16:creationId xmlns:a16="http://schemas.microsoft.com/office/drawing/2014/main" id="{DB7A7B63-AC59-5AFA-183B-863C2631E6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277" y="3300098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10">
            <a:extLst>
              <a:ext uri="{FF2B5EF4-FFF2-40B4-BE49-F238E27FC236}">
                <a16:creationId xmlns:a16="http://schemas.microsoft.com/office/drawing/2014/main" id="{7999A46B-A79C-9400-1086-2188ACE2A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722572" y="419961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>
            <a:extLst>
              <a:ext uri="{FF2B5EF4-FFF2-40B4-BE49-F238E27FC236}">
                <a16:creationId xmlns:a16="http://schemas.microsoft.com/office/drawing/2014/main" id="{BC60C5FB-7FCE-39C7-5989-51C59F8ABF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38277" y="4199612"/>
            <a:ext cx="745238" cy="745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326;p39">
            <a:extLst>
              <a:ext uri="{FF2B5EF4-FFF2-40B4-BE49-F238E27FC236}">
                <a16:creationId xmlns:a16="http://schemas.microsoft.com/office/drawing/2014/main" id="{657F0497-C915-CA20-A637-C895DDD63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객체 간의 관계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E5EDE7-81B0-9141-4002-F9F13B572E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3641" y="1685882"/>
            <a:ext cx="3023693" cy="23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3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7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525660" y="3602181"/>
            <a:ext cx="3857149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커피 전문점 도메인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Google Shape;326;p39">
            <a:extLst>
              <a:ext uri="{FF2B5EF4-FFF2-40B4-BE49-F238E27FC236}">
                <a16:creationId xmlns:a16="http://schemas.microsoft.com/office/drawing/2014/main" id="{657F0497-C915-CA20-A637-C895DDD63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객체 간의 관계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EE5EDE7-81B0-9141-4002-F9F13B572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2389" y="1123737"/>
            <a:ext cx="3023693" cy="2367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96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>
            <a:spLocks noGrp="1"/>
          </p:cNvSpPr>
          <p:nvPr>
            <p:ph type="title"/>
          </p:nvPr>
        </p:nvSpPr>
        <p:spPr>
          <a:xfrm>
            <a:off x="720000" y="232223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객체지향의 핵심은</a:t>
            </a:r>
            <a:b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</a:b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훌륭한 객체를 설계하는 것이 아니라</a:t>
            </a:r>
            <a: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  <a:t>, </a:t>
            </a:r>
            <a:br>
              <a:rPr lang="en-US" altLang="ko-KR" b="1" dirty="0">
                <a:solidFill>
                  <a:schemeClr val="tx1"/>
                </a:solidFill>
                <a:latin typeface="+mj-lt"/>
                <a:ea typeface="+mn-ea"/>
              </a:rPr>
            </a:b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훌륭한 협력을 설계하는 것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8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00876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9"/>
          <p:cNvSpPr txBox="1">
            <a:spLocks noGrp="1"/>
          </p:cNvSpPr>
          <p:nvPr>
            <p:ph type="sldNum" idx="4294967295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tx1"/>
                </a:solidFill>
                <a:latin typeface="+mj-lt"/>
                <a:ea typeface="+mn-ea"/>
              </a:rPr>
              <a:t>9</a:t>
            </a:fld>
            <a:endParaRPr>
              <a:solidFill>
                <a:schemeClr val="tx1"/>
              </a:solidFill>
              <a:latin typeface="+mj-lt"/>
              <a:ea typeface="+mn-ea"/>
            </a:endParaRPr>
          </a:p>
        </p:txBody>
      </p:sp>
      <p:sp>
        <p:nvSpPr>
          <p:cNvPr id="4" name="Google Shape;327;p39">
            <a:extLst>
              <a:ext uri="{FF2B5EF4-FFF2-40B4-BE49-F238E27FC236}">
                <a16:creationId xmlns:a16="http://schemas.microsoft.com/office/drawing/2014/main" id="{64389A44-D9A2-A830-D87A-5E3F2DA9F7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10083" y="3872345"/>
            <a:ext cx="5288304" cy="5680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메시지를 먼저 선택하고</a:t>
            </a:r>
            <a:r>
              <a:rPr lang="en-US" altLang="ko-KR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400" b="1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그 메시지를 처리할 객체를 선택하라</a:t>
            </a:r>
            <a:endParaRPr lang="en-US" altLang="ko-KR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1" name="Google Shape;326;p39">
            <a:extLst>
              <a:ext uri="{FF2B5EF4-FFF2-40B4-BE49-F238E27FC236}">
                <a16:creationId xmlns:a16="http://schemas.microsoft.com/office/drawing/2014/main" id="{657F0497-C915-CA20-A637-C895DDD633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2236" y="309464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solidFill>
                  <a:schemeClr val="tx1"/>
                </a:solidFill>
                <a:latin typeface="+mj-lt"/>
                <a:ea typeface="+mn-ea"/>
              </a:rPr>
              <a:t>협력 찾기</a:t>
            </a:r>
            <a:endParaRPr b="1" dirty="0">
              <a:solidFill>
                <a:schemeClr val="tx1"/>
              </a:solidFill>
              <a:latin typeface="+mj-lt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B825FB-86AE-38AA-42FF-8018A3D1B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111" y="1020565"/>
            <a:ext cx="4232247" cy="262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056561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Grayscale Clinical Case by Slidesgo">
  <a:themeElements>
    <a:clrScheme name="Simple Light">
      <a:dk1>
        <a:srgbClr val="191919"/>
      </a:dk1>
      <a:lt1>
        <a:srgbClr val="FFFFFF"/>
      </a:lt1>
      <a:dk2>
        <a:srgbClr val="FFFFFF"/>
      </a:dk2>
      <a:lt2>
        <a:srgbClr val="FFFFFF"/>
      </a:lt2>
      <a:accent1>
        <a:srgbClr val="434343"/>
      </a:accent1>
      <a:accent2>
        <a:srgbClr val="666666"/>
      </a:accent2>
      <a:accent3>
        <a:srgbClr val="999999"/>
      </a:accent3>
      <a:accent4>
        <a:srgbClr val="CCCCCC"/>
      </a:accent4>
      <a:accent5>
        <a:srgbClr val="FAFAFA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</TotalTime>
  <Words>291</Words>
  <Application>Microsoft Office PowerPoint</Application>
  <PresentationFormat>화면 슬라이드 쇼(16:9)</PresentationFormat>
  <Paragraphs>68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Tenor Sans</vt:lpstr>
      <vt:lpstr>맑은 고딕</vt:lpstr>
      <vt:lpstr>Arial</vt:lpstr>
      <vt:lpstr>Bebas Neue</vt:lpstr>
      <vt:lpstr>Open Sans</vt:lpstr>
      <vt:lpstr>Minimalist Grayscale Clinical Case by Slidesgo</vt:lpstr>
      <vt:lpstr>객체지향의  사실과 오해 </vt:lpstr>
      <vt:lpstr>객체지향 설계의 3가지 관점</vt:lpstr>
      <vt:lpstr>객체지향 설계의 3가지 관점</vt:lpstr>
      <vt:lpstr>커피전문점으로 개념, 명세, 구현  관점에 대해 알아보자!</vt:lpstr>
      <vt:lpstr>객체 찾기</vt:lpstr>
      <vt:lpstr>객체 간의 관계</vt:lpstr>
      <vt:lpstr>객체 간의 관계</vt:lpstr>
      <vt:lpstr>객체지향의 핵심은 훌륭한 객체를 설계하는 것이 아니라,  훌륭한 협력을 설계하는 것</vt:lpstr>
      <vt:lpstr>협력 찾기</vt:lpstr>
      <vt:lpstr>인터페이스 정리하기</vt:lpstr>
      <vt:lpstr>구현하기</vt:lpstr>
      <vt:lpstr>개념 관점</vt:lpstr>
      <vt:lpstr>명세 관점</vt:lpstr>
      <vt:lpstr>구현 관점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객체지향의  사실과 오해 </dc:title>
  <cp:lastModifiedBy>홍 유진</cp:lastModifiedBy>
  <cp:revision>126</cp:revision>
  <dcterms:modified xsi:type="dcterms:W3CDTF">2022-10-11T15:44:20Z</dcterms:modified>
</cp:coreProperties>
</file>