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326" r:id="rId3"/>
    <p:sldId id="325" r:id="rId4"/>
    <p:sldId id="310" r:id="rId5"/>
    <p:sldId id="313" r:id="rId6"/>
    <p:sldId id="327" r:id="rId7"/>
    <p:sldId id="314" r:id="rId8"/>
    <p:sldId id="315" r:id="rId9"/>
    <p:sldId id="328" r:id="rId10"/>
    <p:sldId id="258" r:id="rId11"/>
    <p:sldId id="330" r:id="rId12"/>
    <p:sldId id="324" r:id="rId13"/>
    <p:sldId id="316" r:id="rId14"/>
    <p:sldId id="317" r:id="rId15"/>
    <p:sldId id="318" r:id="rId16"/>
    <p:sldId id="32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D9D21-9278-458F-ADDA-20B05A525570}">
  <a:tblStyle styleId="{15ED9D21-9278-458F-ADDA-20B05A525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58953aca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58953aca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468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89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00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96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20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8953aca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8953aca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50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0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9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37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6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71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15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8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3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00" y="1170900"/>
            <a:ext cx="4289700" cy="23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4289775" y="3682375"/>
            <a:ext cx="4139100" cy="40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695700"/>
            <a:ext cx="1390800" cy="1447800"/>
          </a:xfrm>
          <a:prstGeom prst="rtTriangl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583622" y="-3838"/>
            <a:ext cx="1560388" cy="1560386"/>
            <a:chOff x="7157475" y="14"/>
            <a:chExt cx="1986490" cy="19864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7157482" y="51"/>
              <a:ext cx="1986444" cy="1986458"/>
            </a:xfrm>
            <a:custGeom>
              <a:avLst/>
              <a:gdLst/>
              <a:ahLst/>
              <a:cxnLst/>
              <a:rect l="l" t="t" r="r" b="b"/>
              <a:pathLst>
                <a:path w="138573" h="138574" extrusionOk="0">
                  <a:moveTo>
                    <a:pt x="138572" y="1"/>
                  </a:moveTo>
                  <a:lnTo>
                    <a:pt x="0" y="138574"/>
                  </a:lnTo>
                  <a:lnTo>
                    <a:pt x="21949" y="138574"/>
                  </a:lnTo>
                  <a:lnTo>
                    <a:pt x="138572" y="21949"/>
                  </a:lnTo>
                  <a:lnTo>
                    <a:pt x="138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7786768" y="36"/>
              <a:ext cx="1357180" cy="1357180"/>
            </a:xfrm>
            <a:custGeom>
              <a:avLst/>
              <a:gdLst/>
              <a:ahLst/>
              <a:cxnLst/>
              <a:rect l="l" t="t" r="r" b="b"/>
              <a:pathLst>
                <a:path w="94676" h="94676" extrusionOk="0">
                  <a:moveTo>
                    <a:pt x="94675" y="0"/>
                  </a:moveTo>
                  <a:lnTo>
                    <a:pt x="0" y="94676"/>
                  </a:lnTo>
                  <a:lnTo>
                    <a:pt x="21950" y="94676"/>
                  </a:lnTo>
                  <a:lnTo>
                    <a:pt x="94675" y="21950"/>
                  </a:lnTo>
                  <a:lnTo>
                    <a:pt x="94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8416062" y="14"/>
              <a:ext cx="727903" cy="727903"/>
            </a:xfrm>
            <a:custGeom>
              <a:avLst/>
              <a:gdLst/>
              <a:ahLst/>
              <a:cxnLst/>
              <a:rect l="l" t="t" r="r" b="b"/>
              <a:pathLst>
                <a:path w="50778" h="50778" extrusionOk="0">
                  <a:moveTo>
                    <a:pt x="50777" y="1"/>
                  </a:moveTo>
                  <a:lnTo>
                    <a:pt x="1" y="50778"/>
                  </a:lnTo>
                  <a:lnTo>
                    <a:pt x="21949" y="50778"/>
                  </a:lnTo>
                  <a:lnTo>
                    <a:pt x="50777" y="21949"/>
                  </a:lnTo>
                  <a:lnTo>
                    <a:pt x="50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1859235"/>
            <a:ext cx="2336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263650"/>
            <a:ext cx="12753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403800" y="1859235"/>
            <a:ext cx="2336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263650"/>
            <a:ext cx="12753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7600" y="1859235"/>
            <a:ext cx="2336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263650"/>
            <a:ext cx="12753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2061900" y="3653863"/>
            <a:ext cx="2336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592450" y="3058048"/>
            <a:ext cx="12753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2061900" y="4123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4745700" y="3653863"/>
            <a:ext cx="2336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5276250" y="3058048"/>
            <a:ext cx="12753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7"/>
          </p:nvPr>
        </p:nvSpPr>
        <p:spPr>
          <a:xfrm>
            <a:off x="4745700" y="4123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/>
          <p:nvPr/>
        </p:nvSpPr>
        <p:spPr>
          <a:xfrm rot="-5400000">
            <a:off x="7986250" y="3930450"/>
            <a:ext cx="1226400" cy="1199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481789" y="-358203"/>
            <a:ext cx="2700300" cy="2700300"/>
            <a:chOff x="1165875" y="238125"/>
            <a:chExt cx="4139025" cy="4139025"/>
          </a:xfrm>
        </p:grpSpPr>
        <p:sp>
          <p:nvSpPr>
            <p:cNvPr id="99" name="Google Shape;99;p13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 idx="18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4"/>
          <p:cNvGrpSpPr/>
          <p:nvPr/>
        </p:nvGrpSpPr>
        <p:grpSpPr>
          <a:xfrm rot="10263189">
            <a:off x="5525641" y="-621533"/>
            <a:ext cx="3970867" cy="3970867"/>
            <a:chOff x="1165875" y="238125"/>
            <a:chExt cx="4139025" cy="4139025"/>
          </a:xfrm>
        </p:grpSpPr>
        <p:sp>
          <p:nvSpPr>
            <p:cNvPr id="292" name="Google Shape;292;p34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4"/>
          <p:cNvSpPr/>
          <p:nvPr/>
        </p:nvSpPr>
        <p:spPr>
          <a:xfrm>
            <a:off x="0" y="3760725"/>
            <a:ext cx="9144000" cy="138270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 rot="10800000" flipH="1">
            <a:off x="0" y="0"/>
            <a:ext cx="9134400" cy="51720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5"/>
          <p:cNvGrpSpPr/>
          <p:nvPr/>
        </p:nvGrpSpPr>
        <p:grpSpPr>
          <a:xfrm>
            <a:off x="7329364" y="3150304"/>
            <a:ext cx="2199066" cy="2221803"/>
            <a:chOff x="7506170" y="3264603"/>
            <a:chExt cx="2401776" cy="2426608"/>
          </a:xfrm>
        </p:grpSpPr>
        <p:sp>
          <p:nvSpPr>
            <p:cNvPr id="300" name="Google Shape;300;p35"/>
            <p:cNvSpPr/>
            <p:nvPr/>
          </p:nvSpPr>
          <p:spPr>
            <a:xfrm rot="10800000">
              <a:off x="7506170" y="3264603"/>
              <a:ext cx="2401776" cy="2426608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rot="10800000">
              <a:off x="8267023" y="4033322"/>
              <a:ext cx="1640924" cy="1657889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rot="10800000">
              <a:off x="9027875" y="4802041"/>
              <a:ext cx="880071" cy="889170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3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0" r:id="rId5"/>
    <p:sldLayoutId id="214748368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ctrTitle"/>
          </p:nvPr>
        </p:nvSpPr>
        <p:spPr>
          <a:xfrm>
            <a:off x="3588327" y="2677972"/>
            <a:ext cx="4840473" cy="885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lt"/>
                <a:ea typeface="+mj-ea"/>
              </a:rPr>
              <a:t>객체지향의 </a:t>
            </a:r>
            <a:br>
              <a:rPr lang="en-US" altLang="ko-KR" dirty="0">
                <a:latin typeface="+mj-lt"/>
                <a:ea typeface="+mj-ea"/>
              </a:rPr>
            </a:br>
            <a:r>
              <a:rPr lang="ko-KR" altLang="en-US" dirty="0">
                <a:latin typeface="+mj-lt"/>
                <a:ea typeface="+mj-ea"/>
              </a:rPr>
              <a:t>사실과 오해</a:t>
            </a:r>
            <a:br>
              <a:rPr lang="en-US" altLang="ko-KR" dirty="0">
                <a:latin typeface="+mj-lt"/>
                <a:ea typeface="+mj-ea"/>
              </a:rPr>
            </a:br>
            <a:endParaRPr dirty="0">
              <a:latin typeface="+mj-lt"/>
              <a:ea typeface="+mj-ea"/>
            </a:endParaRPr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1"/>
          </p:nvPr>
        </p:nvSpPr>
        <p:spPr>
          <a:xfrm flipH="1">
            <a:off x="4289775" y="3682375"/>
            <a:ext cx="4139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lt"/>
                <a:ea typeface="+mj-ea"/>
              </a:rPr>
              <a:t>5</a:t>
            </a:r>
            <a:r>
              <a:rPr lang="ko-KR" altLang="en-US" dirty="0">
                <a:latin typeface="+mj-lt"/>
                <a:ea typeface="+mj-ea"/>
              </a:rPr>
              <a:t>장</a:t>
            </a:r>
            <a:r>
              <a:rPr lang="en-US" altLang="ko-KR" dirty="0">
                <a:latin typeface="+mj-lt"/>
                <a:ea typeface="+mj-ea"/>
              </a:rPr>
              <a:t>. </a:t>
            </a:r>
            <a:r>
              <a:rPr lang="ko-KR" altLang="en-US" dirty="0">
                <a:latin typeface="+mj-lt"/>
                <a:ea typeface="+mj-ea"/>
              </a:rPr>
              <a:t>책임과 메시지</a:t>
            </a:r>
            <a:endParaRPr dirty="0">
              <a:latin typeface="+mj-lt"/>
            </a:endParaRPr>
          </a:p>
        </p:txBody>
      </p:sp>
      <p:sp>
        <p:nvSpPr>
          <p:cNvPr id="315" name="Google Shape;315;p38"/>
          <p:cNvSpPr/>
          <p:nvPr/>
        </p:nvSpPr>
        <p:spPr>
          <a:xfrm rot="10800000">
            <a:off x="7917600" y="0"/>
            <a:ext cx="1226400" cy="1199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0" y="2193227"/>
            <a:ext cx="4139100" cy="2950200"/>
          </a:xfrm>
          <a:prstGeom prst="triangle">
            <a:avLst>
              <a:gd name="adj" fmla="val 6951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17" name="Google Shape;317;p38"/>
          <p:cNvGrpSpPr/>
          <p:nvPr/>
        </p:nvGrpSpPr>
        <p:grpSpPr>
          <a:xfrm>
            <a:off x="0" y="0"/>
            <a:ext cx="4139025" cy="4139025"/>
            <a:chOff x="1165875" y="238125"/>
            <a:chExt cx="4139025" cy="4139025"/>
          </a:xfrm>
        </p:grpSpPr>
        <p:sp>
          <p:nvSpPr>
            <p:cNvPr id="318" name="Google Shape;318;p38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26;p39">
            <a:extLst>
              <a:ext uri="{FF2B5EF4-FFF2-40B4-BE49-F238E27FC236}">
                <a16:creationId xmlns:a16="http://schemas.microsoft.com/office/drawing/2014/main" id="{314FF08F-1F0C-77AC-AF25-ABF19E2A9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latin typeface="+mn-lt"/>
                <a:ea typeface="+mn-ea"/>
              </a:rPr>
              <a:t>책임 주도 설계 </a:t>
            </a:r>
            <a:r>
              <a:rPr lang="ko-KR" altLang="en-US" sz="2700" b="1" dirty="0" err="1">
                <a:latin typeface="+mn-lt"/>
                <a:ea typeface="+mn-ea"/>
              </a:rPr>
              <a:t>다시보기</a:t>
            </a:r>
            <a:endParaRPr sz="2700" b="1" dirty="0">
              <a:latin typeface="+mn-lt"/>
              <a:ea typeface="+mn-ea"/>
            </a:endParaRPr>
          </a:p>
        </p:txBody>
      </p:sp>
      <p:sp>
        <p:nvSpPr>
          <p:cNvPr id="35" name="Google Shape;327;p39">
            <a:extLst>
              <a:ext uri="{FF2B5EF4-FFF2-40B4-BE49-F238E27FC236}">
                <a16:creationId xmlns:a16="http://schemas.microsoft.com/office/drawing/2014/main" id="{0D884421-533B-6239-CEB8-3B5FEF0D9F35}"/>
              </a:ext>
            </a:extLst>
          </p:cNvPr>
          <p:cNvSpPr txBox="1">
            <a:spLocks/>
          </p:cNvSpPr>
          <p:nvPr/>
        </p:nvSpPr>
        <p:spPr>
          <a:xfrm>
            <a:off x="450273" y="2105247"/>
            <a:ext cx="8312727" cy="7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ko-KR" altLang="en-US" sz="28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책임을 완수하기 위해 협력하는 객체들을 이용해 </a:t>
            </a:r>
            <a:endParaRPr lang="en-US" altLang="ko-KR" sz="28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r>
              <a:rPr lang="ko-KR" altLang="en-US" sz="28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시스템을 설계하는</a:t>
            </a:r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8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방법</a:t>
            </a:r>
            <a:b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26;p39">
            <a:extLst>
              <a:ext uri="{FF2B5EF4-FFF2-40B4-BE49-F238E27FC236}">
                <a16:creationId xmlns:a16="http://schemas.microsoft.com/office/drawing/2014/main" id="{314FF08F-1F0C-77AC-AF25-ABF19E2A9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latin typeface="+mn-lt"/>
                <a:ea typeface="+mn-ea"/>
              </a:rPr>
              <a:t>책임 주도 설계 </a:t>
            </a:r>
            <a:r>
              <a:rPr lang="ko-KR" altLang="en-US" sz="2700" b="1" dirty="0" err="1">
                <a:latin typeface="+mn-lt"/>
                <a:ea typeface="+mn-ea"/>
              </a:rPr>
              <a:t>다시보기</a:t>
            </a:r>
            <a:endParaRPr sz="2700" b="1" dirty="0">
              <a:latin typeface="+mn-lt"/>
              <a:ea typeface="+mn-ea"/>
            </a:endParaRPr>
          </a:p>
        </p:txBody>
      </p:sp>
      <p:sp>
        <p:nvSpPr>
          <p:cNvPr id="35" name="Google Shape;327;p39">
            <a:extLst>
              <a:ext uri="{FF2B5EF4-FFF2-40B4-BE49-F238E27FC236}">
                <a16:creationId xmlns:a16="http://schemas.microsoft.com/office/drawing/2014/main" id="{0D884421-533B-6239-CEB8-3B5FEF0D9F35}"/>
              </a:ext>
            </a:extLst>
          </p:cNvPr>
          <p:cNvSpPr txBox="1">
            <a:spLocks/>
          </p:cNvSpPr>
          <p:nvPr/>
        </p:nvSpPr>
        <p:spPr>
          <a:xfrm>
            <a:off x="450273" y="1080655"/>
            <a:ext cx="8312727" cy="352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en-US" altLang="ko-KR" sz="1800" b="1" i="0" dirty="0">
                <a:solidFill>
                  <a:schemeClr val="tx1"/>
                </a:solidFill>
                <a:effectLst/>
                <a:latin typeface="+mn-lt"/>
              </a:rPr>
              <a:t>What/Who 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+mn-lt"/>
              </a:rPr>
              <a:t>사이클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어떤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lt"/>
              </a:rPr>
              <a:t>행위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n-lt"/>
              </a:rPr>
              <a:t>(What)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를 수행할 것인지를 결정한 후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lt"/>
              </a:rPr>
              <a:t>누가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n-lt"/>
              </a:rPr>
              <a:t>(Who)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그 행위를 수행할 것인지를 결정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 때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행위란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바로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메시지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‘ 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수신가능한 메시지가 모여 객체의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lt"/>
              </a:rPr>
              <a:t>인터페이스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를 구성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What/Who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사이클은 역할을 수행할 객체의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n-lt"/>
              </a:rPr>
              <a:t>인터페이스를 발견하기 위해 메시지를 이용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하는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 책임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주도 설계의 핵심 아이디어를 명확하게 표현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메시지를 통한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'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인터페이스 발견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'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은 테스트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주도 설계 방법을 이용해 객체를 설계할 때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핵심이 되는 아이디어이기도 하다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  <a:ea typeface="+mj-ea"/>
            </a:endParaRPr>
          </a:p>
          <a:p>
            <a:pPr algn="just"/>
            <a:br>
              <a:rPr lang="ko-KR" altLang="en-US" dirty="0">
                <a:solidFill>
                  <a:schemeClr val="tx1"/>
                </a:solidFill>
                <a:latin typeface="+mn-lt"/>
                <a:ea typeface="+mj-ea"/>
              </a:rPr>
            </a:br>
            <a:endParaRPr lang="en-US" altLang="ko-KR" dirty="0">
              <a:solidFill>
                <a:schemeClr val="tx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73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27;p39">
            <a:extLst>
              <a:ext uri="{FF2B5EF4-FFF2-40B4-BE49-F238E27FC236}">
                <a16:creationId xmlns:a16="http://schemas.microsoft.com/office/drawing/2014/main" id="{0D884421-533B-6239-CEB8-3B5FEF0D9F35}"/>
              </a:ext>
            </a:extLst>
          </p:cNvPr>
          <p:cNvSpPr txBox="1">
            <a:spLocks/>
          </p:cNvSpPr>
          <p:nvPr/>
        </p:nvSpPr>
        <p:spPr>
          <a:xfrm>
            <a:off x="450273" y="1297172"/>
            <a:ext cx="8312727" cy="331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ko-KR" altLang="en-US" sz="1800" b="1" i="0" dirty="0">
                <a:solidFill>
                  <a:schemeClr val="tx1"/>
                </a:solidFill>
                <a:effectLst/>
                <a:latin typeface="+mn-lt"/>
              </a:rPr>
              <a:t>묻지 말고 시켜라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메시지를 먼저 결정하고 객체가 메시지를 따르게 하는 설계 방식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-&gt;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묻지 말고 시켜라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(Tell, Don't Ask)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스타일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+mn-lt"/>
              </a:rPr>
              <a:t>데메티르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 법칙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(Law of Demeter)</a:t>
            </a: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송신자는 수신자가 어떤 객체인지 모르기 때문에 객체에 관해 꼬치꼬치 캐물을 수 없다</a:t>
            </a:r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이 스타일은 객체지향 애플리케이션이 자율적인 객체들의 공동체라는 사실을 강조한다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</a:rPr>
              <a:t>모든 객체는 자신의 상태를 기반으로 스스로 결정을 내려야 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algn="just"/>
            <a:endParaRPr lang="en-US" altLang="ko-KR" b="0" i="0" dirty="0">
              <a:solidFill>
                <a:schemeClr val="tx1"/>
              </a:solidFill>
              <a:effectLst/>
              <a:latin typeface="+mn-lt"/>
              <a:ea typeface="+mj-ea"/>
            </a:endParaRPr>
          </a:p>
          <a:p>
            <a:pPr algn="just"/>
            <a:br>
              <a:rPr lang="ko-KR" altLang="en-US" dirty="0">
                <a:solidFill>
                  <a:schemeClr val="tx1"/>
                </a:solidFill>
                <a:latin typeface="+mn-lt"/>
                <a:ea typeface="+mj-ea"/>
              </a:rPr>
            </a:br>
            <a:endParaRPr lang="en-US" altLang="ko-KR" dirty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4" name="Google Shape;326;p39">
            <a:extLst>
              <a:ext uri="{FF2B5EF4-FFF2-40B4-BE49-F238E27FC236}">
                <a16:creationId xmlns:a16="http://schemas.microsoft.com/office/drawing/2014/main" id="{2C8C90D0-CCFA-33B2-906C-8D8B43589935}"/>
              </a:ext>
            </a:extLst>
          </p:cNvPr>
          <p:cNvSpPr txBox="1">
            <a:spLocks/>
          </p:cNvSpPr>
          <p:nvPr/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nor Sans"/>
              <a:buNone/>
              <a:defRPr sz="1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2700" b="1">
                <a:latin typeface="+mn-lt"/>
                <a:ea typeface="+mn-ea"/>
              </a:rPr>
              <a:t>책임 주도 설계 다시보기</a:t>
            </a:r>
            <a:endParaRPr lang="ko-KR" altLang="en-US" sz="27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12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26;p39">
            <a:extLst>
              <a:ext uri="{FF2B5EF4-FFF2-40B4-BE49-F238E27FC236}">
                <a16:creationId xmlns:a16="http://schemas.microsoft.com/office/drawing/2014/main" id="{314FF08F-1F0C-77AC-AF25-ABF19E2A9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latin typeface="+mj-lt"/>
                <a:ea typeface="+mn-ea"/>
              </a:rPr>
              <a:t>객체 인터페이스</a:t>
            </a:r>
          </a:p>
        </p:txBody>
      </p:sp>
      <p:sp>
        <p:nvSpPr>
          <p:cNvPr id="35" name="Google Shape;327;p39">
            <a:extLst>
              <a:ext uri="{FF2B5EF4-FFF2-40B4-BE49-F238E27FC236}">
                <a16:creationId xmlns:a16="http://schemas.microsoft.com/office/drawing/2014/main" id="{0D884421-533B-6239-CEB8-3B5FEF0D9F35}"/>
              </a:ext>
            </a:extLst>
          </p:cNvPr>
          <p:cNvSpPr txBox="1">
            <a:spLocks/>
          </p:cNvSpPr>
          <p:nvPr/>
        </p:nvSpPr>
        <p:spPr>
          <a:xfrm>
            <a:off x="415636" y="1080680"/>
            <a:ext cx="8312727" cy="324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endParaRPr lang="en-US" altLang="ko-KR" sz="1600" b="1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ko-KR" altLang="en-US" sz="1600" b="1" i="0" dirty="0">
                <a:solidFill>
                  <a:schemeClr val="tx1"/>
                </a:solidFill>
                <a:effectLst/>
                <a:latin typeface="+mj-lt"/>
              </a:rPr>
              <a:t>인터페이스</a:t>
            </a:r>
            <a:endParaRPr lang="en-US" altLang="ko-KR" sz="1600" b="1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두 사물이 마주치는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경계 지점에서 서로 상호작용할 수 있게 이어주는 방법이나 장치를 의미</a:t>
            </a: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marL="139700" indent="0" algn="l"/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1.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내부 구조나 동작 방식을 몰라도 쉽게 대상을 조작가능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자동차의 엔진구조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를 몰라도 운전하는데 큰 문제가 없음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39700" indent="0" algn="l"/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2.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단순히 내부 구성이나 작동방식만을 변경하는 것은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+mj-lt"/>
              </a:rPr>
              <a:t>사용자에게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 어떤 영향도 미치지 않음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자동차 엔진을 교체한다고 운전 방식이 달라지지 않음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39700" indent="0"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3.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대상이 변경되더라도 동일한 인터페이스를 제공하기만 하면 아무런 문제 없이 상호작용 가능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b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하나의 자동차를 운전하기 위한 인터페이스에 익숙해지면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다른 자동차도 운전할 수 있음</a:t>
            </a: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39700" indent="0" algn="l"/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marL="139700" indent="0" algn="l"/>
            <a:r>
              <a:rPr lang="ko-KR" altLang="en-US" sz="1600" b="1" i="0" dirty="0">
                <a:solidFill>
                  <a:schemeClr val="tx1"/>
                </a:solidFill>
                <a:effectLst/>
                <a:latin typeface="+mj-lt"/>
              </a:rPr>
              <a:t>인터페이스는 객체가 다른 객체와 협력하기 위한 접점</a:t>
            </a:r>
            <a:endParaRPr lang="en-US" altLang="ko-KR" sz="16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139700" indent="0" algn="l"/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br>
              <a:rPr lang="ko-KR" altLang="en-US" dirty="0">
                <a:solidFill>
                  <a:schemeClr val="tx1"/>
                </a:solidFill>
                <a:latin typeface="+mj-lt"/>
              </a:rPr>
            </a:br>
            <a:br>
              <a:rPr lang="ko-KR" altLang="en-US" dirty="0">
                <a:solidFill>
                  <a:schemeClr val="tx1"/>
                </a:solidFill>
                <a:latin typeface="+mj-lt"/>
              </a:rPr>
            </a:br>
            <a:endParaRPr lang="en-US" altLang="ko-KR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876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27;p39">
            <a:extLst>
              <a:ext uri="{FF2B5EF4-FFF2-40B4-BE49-F238E27FC236}">
                <a16:creationId xmlns:a16="http://schemas.microsoft.com/office/drawing/2014/main" id="{0D884421-533B-6239-CEB8-3B5FEF0D9F35}"/>
              </a:ext>
            </a:extLst>
          </p:cNvPr>
          <p:cNvSpPr txBox="1">
            <a:spLocks/>
          </p:cNvSpPr>
          <p:nvPr/>
        </p:nvSpPr>
        <p:spPr>
          <a:xfrm>
            <a:off x="415636" y="1080680"/>
            <a:ext cx="8312727" cy="352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ko-KR" altLang="en-US" b="0" i="0" dirty="0" err="1">
                <a:solidFill>
                  <a:schemeClr val="tx1"/>
                </a:solidFill>
                <a:effectLst/>
                <a:latin typeface="Noto Sans KR"/>
              </a:rPr>
              <a:t>객체지향적인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 사고 방식을 이해하기 위한 세가지 원칙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Noto Sans KR"/>
              <a:ea typeface="+mj-ea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좀 더 추상적인 인터페이스</a:t>
            </a: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최소 인터페이스</a:t>
            </a: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인터페이스와 구현 간에 차이가 있다는 점을 인식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  <a:ea typeface="+mj-ea"/>
            </a:endParaRP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  <a:ea typeface="+mj-ea"/>
            </a:endParaRPr>
          </a:p>
          <a:p>
            <a:pPr algn="l"/>
            <a:r>
              <a:rPr lang="ko-KR" altLang="en-US" b="1" i="0" dirty="0">
                <a:solidFill>
                  <a:schemeClr val="tx1"/>
                </a:solidFill>
                <a:effectLst/>
                <a:latin typeface="Noto Sans KR"/>
              </a:rPr>
              <a:t>구현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(Implementation)</a:t>
            </a:r>
            <a:endParaRPr lang="en-US" altLang="ko-KR" b="1" i="0" dirty="0">
              <a:solidFill>
                <a:schemeClr val="tx1"/>
              </a:solidFill>
              <a:effectLst/>
              <a:latin typeface="Noto Sans KR"/>
              <a:ea typeface="+mj-ea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객체지향의 세계에서 내부 구조와 작동 방식을 가리키는 고유의 용어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객체를 구성하지만 공용 인터페이스에 포함되지 않는 모든 것이 구현에 포함된다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객체의 외부와 내부를 분리하라는 것은 결국 객체의 공용 인터페이스와 구현을 명확하게 분리하라는 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말과 동일하다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인터페이스와 구현의 분리 원칙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)</a:t>
            </a:r>
          </a:p>
          <a:p>
            <a:br>
              <a:rPr lang="ko-KR" altLang="en-US" dirty="0">
                <a:solidFill>
                  <a:schemeClr val="tx1"/>
                </a:solidFill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sp>
        <p:nvSpPr>
          <p:cNvPr id="4" name="Google Shape;326;p39">
            <a:extLst>
              <a:ext uri="{FF2B5EF4-FFF2-40B4-BE49-F238E27FC236}">
                <a16:creationId xmlns:a16="http://schemas.microsoft.com/office/drawing/2014/main" id="{D9061315-7CD9-9F9A-19A7-99B06F62C7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latin typeface="+mj-lt"/>
                <a:ea typeface="+mn-ea"/>
              </a:rPr>
              <a:t>객체 인터페이스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FBD923-CE50-A2EC-6B68-9BB67198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00" y="569780"/>
            <a:ext cx="2274810" cy="22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4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27;p39">
            <a:extLst>
              <a:ext uri="{FF2B5EF4-FFF2-40B4-BE49-F238E27FC236}">
                <a16:creationId xmlns:a16="http://schemas.microsoft.com/office/drawing/2014/main" id="{0D884421-533B-6239-CEB8-3B5FEF0D9F35}"/>
              </a:ext>
            </a:extLst>
          </p:cNvPr>
          <p:cNvSpPr txBox="1">
            <a:spLocks/>
          </p:cNvSpPr>
          <p:nvPr/>
        </p:nvSpPr>
        <p:spPr>
          <a:xfrm>
            <a:off x="3539836" y="1080680"/>
            <a:ext cx="5188527" cy="352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just"/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인간의 두뇌의 한계를 인정하고 변경이라는 강력한 적과의 </a:t>
            </a: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전쟁에서 승리하기 위해 인간이 취할 수 있는 생존 전략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-&gt;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변경해도 무방한 안전 지대와 변경했을 경우 외부에 영향을 미치는 위험 지대를 구분하는 것</a:t>
            </a: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en-US" altLang="ko-KR" dirty="0">
              <a:solidFill>
                <a:srgbClr val="666666"/>
              </a:solidFill>
              <a:latin typeface="+mj-lt"/>
            </a:endParaRPr>
          </a:p>
          <a:p>
            <a:pPr algn="just"/>
            <a:r>
              <a:rPr lang="ko-KR" altLang="en-US" dirty="0">
                <a:solidFill>
                  <a:srgbClr val="666666"/>
                </a:solidFill>
                <a:latin typeface="+mj-lt"/>
              </a:rPr>
              <a:t>안전 지대는 </a:t>
            </a:r>
            <a:r>
              <a:rPr lang="ko-KR" altLang="en-US" b="1" dirty="0">
                <a:solidFill>
                  <a:srgbClr val="FFC000"/>
                </a:solidFill>
                <a:latin typeface="+mj-lt"/>
              </a:rPr>
              <a:t>객체 내부의 구현</a:t>
            </a:r>
            <a:endParaRPr lang="en-US" altLang="ko-KR" b="1" dirty="0">
              <a:solidFill>
                <a:srgbClr val="FFC000"/>
              </a:solidFill>
              <a:latin typeface="+mj-lt"/>
            </a:endParaRPr>
          </a:p>
          <a:p>
            <a:pPr algn="just"/>
            <a:r>
              <a:rPr lang="ko-KR" altLang="en-US" dirty="0">
                <a:solidFill>
                  <a:srgbClr val="666666"/>
                </a:solidFill>
                <a:latin typeface="+mj-lt"/>
              </a:rPr>
              <a:t>위험 지대는 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객체 외부의 공용 인터페이스</a:t>
            </a:r>
            <a:endParaRPr lang="en-US" altLang="ko-KR" b="1" dirty="0">
              <a:solidFill>
                <a:srgbClr val="FF0000"/>
              </a:solidFill>
              <a:latin typeface="+mj-lt"/>
            </a:endParaRPr>
          </a:p>
          <a:p>
            <a:pPr algn="just"/>
            <a:endParaRPr lang="en-US" altLang="ko-KR" b="0" i="0" dirty="0">
              <a:solidFill>
                <a:srgbClr val="666666"/>
              </a:solidFill>
              <a:effectLst/>
              <a:latin typeface="+mj-lt"/>
            </a:endParaRPr>
          </a:p>
          <a:p>
            <a:pPr algn="just"/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적절한 구현을 선택하고 이를 인터페이스 뒤로 감추는 것은</a:t>
            </a: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객체의 자율성을 향상시킬 수 있는 가장 기본적인 방법이다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-&gt;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송신자와 수신자가 구체적인 구현 부분이 아니라 느슨한</a:t>
            </a:r>
            <a:endParaRPr lang="en-US" altLang="ko-KR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   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인터페이스에 대해서만 결합되도록 만드는 것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lt"/>
              </a:rPr>
              <a:t>캡슐화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lt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altLang="ko-KR" dirty="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4" name="Google Shape;326;p39">
            <a:extLst>
              <a:ext uri="{FF2B5EF4-FFF2-40B4-BE49-F238E27FC236}">
                <a16:creationId xmlns:a16="http://schemas.microsoft.com/office/drawing/2014/main" id="{396005AA-5DE0-72CA-41CD-0F1E08CCC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latin typeface="+mj-lt"/>
                <a:ea typeface="+mn-ea"/>
              </a:rPr>
              <a:t>객체 인터페이스</a:t>
            </a:r>
          </a:p>
        </p:txBody>
      </p:sp>
      <p:pic>
        <p:nvPicPr>
          <p:cNvPr id="6146" name="Picture 2" descr="Comfort zone - Wikipedia">
            <a:extLst>
              <a:ext uri="{FF2B5EF4-FFF2-40B4-BE49-F238E27FC236}">
                <a16:creationId xmlns:a16="http://schemas.microsoft.com/office/drawing/2014/main" id="{63155F24-D6E4-0872-F810-B95CED3B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" y="1080680"/>
            <a:ext cx="3269673" cy="3285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2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6;p39">
            <a:extLst>
              <a:ext uri="{FF2B5EF4-FFF2-40B4-BE49-F238E27FC236}">
                <a16:creationId xmlns:a16="http://schemas.microsoft.com/office/drawing/2014/main" id="{91A725EC-1AAC-0B1D-8A81-DD4510047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latin typeface="+mj-lt"/>
                <a:ea typeface="+mn-ea"/>
              </a:rPr>
              <a:t>자율성</a:t>
            </a:r>
          </a:p>
        </p:txBody>
      </p:sp>
      <p:sp>
        <p:nvSpPr>
          <p:cNvPr id="7" name="Google Shape;327;p39">
            <a:extLst>
              <a:ext uri="{FF2B5EF4-FFF2-40B4-BE49-F238E27FC236}">
                <a16:creationId xmlns:a16="http://schemas.microsoft.com/office/drawing/2014/main" id="{7222D8D7-D562-2169-389A-CEE5385E06FE}"/>
              </a:ext>
            </a:extLst>
          </p:cNvPr>
          <p:cNvSpPr txBox="1">
            <a:spLocks/>
          </p:cNvSpPr>
          <p:nvPr/>
        </p:nvSpPr>
        <p:spPr>
          <a:xfrm>
            <a:off x="415636" y="1080680"/>
            <a:ext cx="8312727" cy="352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1.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 Sans KR"/>
              </a:rPr>
              <a:t>자율적인 책임은 협력을 단순하게 만든다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-&gt; '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증언하다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'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라는 책임은 세부 사항을 불필요하게 만든다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 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책임의 추상화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)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2.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 Sans KR"/>
              </a:rPr>
              <a:t>자율적인 책임은 객체의 외부와 내부를 명확하게 분리한다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. </a:t>
            </a:r>
            <a:endParaRPr lang="ko-KR" altLang="en-US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-&gt;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협력에 참여하기 위해 외부에 노출하는 부분과 책임을 수행하기 위해 내부적으로 선택하는 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Noto Sans KR"/>
              </a:rPr>
              <a:t>   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방법을 명확하게 나눈다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3.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 Sans KR"/>
              </a:rPr>
              <a:t>책임이 자율적일 경우 책임을 수행하는 내부적인 방법을 변경하더라도 외부에 영향을 미치지 않는다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-&gt;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책임이 자율적일수록 변경에 의해 수정돼야 하는 범위가 좁아지고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Noto Sans KR"/>
              </a:rPr>
              <a:t>명확해진다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 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4.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 Sans KR"/>
              </a:rPr>
              <a:t>자율적인 책임은 협력의 대상을 다양하게 선택할 수 있는 유연성을 제공한다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-&gt; '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증언하라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'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라는 책임을 수행할 수 있다면 어떠한 객체가 그 책임을 수행하더라도 문제가 없다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 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5.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 Sans KR"/>
              </a:rPr>
              <a:t>객체가 수행하는 책임들이 자율적일수록 객체의 역할을 이해하기 쉬워진다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-&gt;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책임이 자율적일수록 특정 역할을 한다는 것을 명확하게 표현하기가 쉬워진다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 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189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232223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만약 출근을 하는데 자가용으로 출근시에만 출근이 인정된다면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?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2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7C4ACF68-D1DF-9E08-47D2-640903C604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273" y="1835728"/>
            <a:ext cx="8312727" cy="311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+mj-ea"/>
              </a:rPr>
              <a:t>우리는 모두 출근할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+mj-ea"/>
              </a:rPr>
              <a:t>책임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+mj-ea"/>
              </a:rPr>
              <a:t>‘ 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+mj-ea"/>
              </a:rPr>
              <a:t>이 있다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+mj-ea"/>
              </a:rPr>
              <a:t>….</a:t>
            </a:r>
            <a:endParaRPr lang="en-US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5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자율적인 책임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1080655"/>
            <a:ext cx="8312727" cy="352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객체지향 공동체를 구성하는 기본 단위는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자율적인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객체이다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객체가 어떠한 행동을 하는 이유는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다른 객체로부터 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ea typeface="+mj-ea"/>
              </a:rPr>
              <a:t>‘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  <a:ea typeface="+mj-ea"/>
              </a:rPr>
              <a:t>메시지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ea typeface="+mj-ea"/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를 수신 받았기 때문이고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이 메시지를 받아 처리하기 위해 객체가 수행하는 행동을 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ea typeface="+mj-ea"/>
              </a:rPr>
              <a:t>‘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  <a:ea typeface="+mj-ea"/>
              </a:rPr>
              <a:t>책임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ea typeface="+mj-ea"/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이라고 한다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적절한 책임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자율적인 객체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유연하고 단순한 협력</a:t>
            </a:r>
            <a:endParaRPr lang="en-US" altLang="ko-KR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  <a:ea typeface="+mj-ea"/>
              </a:rPr>
              <a:t>협력에 참여하는 객체가 얼마나 자율적인지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가 전체 애플리케이션의 품질을 결정</a:t>
            </a: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객체지향의 목표는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변경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에 유연하고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이해하기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’ 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</a:rPr>
              <a:t>단순한 구조를 만드는 것이기 때문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</a:rPr>
              <a:t>!)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3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5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자율적인 책임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2777836" y="1294433"/>
            <a:ext cx="5985164" cy="3314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1.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증언하라</a:t>
            </a:r>
            <a:endParaRPr lang="en-US" altLang="ko-KR" sz="1600" b="1" i="0" dirty="0">
              <a:solidFill>
                <a:schemeClr val="tx1"/>
              </a:solidFill>
              <a:effectLst/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2.</a:t>
            </a:r>
            <a:r>
              <a:rPr lang="ko-KR" altLang="en-US" sz="16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목격했던 장면을 떠올리고 떠오르는 기억을 시간 순서대로 재구성한 후 말로 간결하게 표현하라</a:t>
            </a:r>
            <a:endParaRPr lang="en-US" altLang="ko-KR" sz="1600" b="1" i="0" dirty="0">
              <a:solidFill>
                <a:schemeClr val="tx1"/>
              </a:solidFill>
              <a:effectLst/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j-ea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+mj-ea"/>
              </a:rPr>
              <a:t>번의 경우 증인은 자신의 방법대로 자율적으로 증언을 하면 됨</a:t>
            </a:r>
            <a:endParaRPr lang="en-US" altLang="ko-KR" sz="1400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j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+mj-ea"/>
              </a:rPr>
              <a:t>번의 경우 판사가 요구하는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+mj-ea"/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+mj-ea"/>
              </a:rPr>
              <a:t>어떻게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+mj-ea"/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+mj-ea"/>
              </a:rPr>
              <a:t>에 집중하기 때문에 증언 그 자체에 집중하지 못할 수 있음</a:t>
            </a:r>
            <a:endParaRPr lang="en-US" altLang="ko-KR" sz="1400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자율적인 책임의 특징은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어떻게</a:t>
            </a:r>
            <a:r>
              <a:rPr lang="en-US" altLang="ko-KR" sz="14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(how)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가 아니라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무엇</a:t>
            </a:r>
            <a:r>
              <a:rPr lang="en-US" altLang="ko-KR" sz="14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(what)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을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해야 하는가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"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어떻게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"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lt"/>
                <a:ea typeface="+mj-ea"/>
              </a:rPr>
              <a:t>가 추가될수록 객체가 수행할 수 있는 방법은 제한된다</a:t>
            </a:r>
            <a:endParaRPr lang="ko-KR" altLang="en-US" sz="1400" dirty="0">
              <a:solidFill>
                <a:schemeClr val="tx1"/>
              </a:solidFill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4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2050" name="Picture 2" descr="이상한 나라의 주민들을 이해하기 위하여 :『돈키호테』와 『이상한 나라의 앨리스』 읽기 (10) : 네이버 블로그">
            <a:extLst>
              <a:ext uri="{FF2B5EF4-FFF2-40B4-BE49-F238E27FC236}">
                <a16:creationId xmlns:a16="http://schemas.microsoft.com/office/drawing/2014/main" id="{58D73872-0111-4E0A-8B01-198EBA2D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5" y="1294434"/>
            <a:ext cx="2412140" cy="33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20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메시지와 메서드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2057400"/>
            <a:ext cx="8312727" cy="2551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메시지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증언하라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어제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왕국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메시지이름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증언하라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와 인자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어제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왕국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의 조합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메시지전송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모자장수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증언하라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어제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왕국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수신자와 메시지의 조합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메서드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메시지를 처리하기 위해 선택할 수 있는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방법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어떤 메서드를 선택할 것인지는 전적으로 수신자의 결정에 좌우됨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메시지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자체를 변경하지만 않는다면 책임을 수행하는 방법을 변경하더라도 판사는 그 사실을 알 수 없음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객체의 외부와 내부가 메시지를 기준으로 분리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5</a:t>
            </a:fld>
            <a:endParaRPr>
              <a:latin typeface="+mn-ea"/>
              <a:ea typeface="+mn-ea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E7754014-5A2D-4B2D-293A-8D47B1B91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17564"/>
              </p:ext>
            </p:extLst>
          </p:nvPr>
        </p:nvGraphicFramePr>
        <p:xfrm>
          <a:off x="450273" y="1219199"/>
          <a:ext cx="3914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914640" imgH="723960" progId="PBrush">
                  <p:embed/>
                </p:oleObj>
              </mc:Choice>
              <mc:Fallback>
                <p:oleObj name="Bitmap Image" r:id="rId3" imgW="3914640" imgH="72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73" y="1219199"/>
                        <a:ext cx="391477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24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  <a:ea typeface="+mn-ea"/>
              </a:rPr>
              <a:t>메시지와 메서드</a:t>
            </a:r>
            <a:endParaRPr b="1" dirty="0"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2927496" y="4173913"/>
            <a:ext cx="5751238" cy="58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666666"/>
                </a:solidFill>
                <a:latin typeface="+mj-lt"/>
                <a:ea typeface="+mj-ea"/>
              </a:rPr>
              <a:t>런타임</a:t>
            </a:r>
            <a:r>
              <a:rPr lang="ko-KR" altLang="en-US" sz="1400" dirty="0">
                <a:solidFill>
                  <a:srgbClr val="666666"/>
                </a:solidFill>
                <a:latin typeface="+mj-lt"/>
                <a:ea typeface="+mj-ea"/>
              </a:rPr>
              <a:t>에 메서드를 선택할 수 있다는 사실은 다른 프로그래밍 언어와 </a:t>
            </a:r>
            <a:endParaRPr lang="en-US" altLang="ko-KR" sz="1400" dirty="0">
              <a:solidFill>
                <a:srgbClr val="666666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1"/>
                </a:solidFill>
                <a:latin typeface="+mj-lt"/>
                <a:ea typeface="+mj-ea"/>
              </a:rPr>
              <a:t>객체지향</a:t>
            </a:r>
            <a:r>
              <a:rPr lang="ko-KR" altLang="en-US" sz="1400" dirty="0">
                <a:solidFill>
                  <a:srgbClr val="666666"/>
                </a:solidFill>
                <a:latin typeface="+mj-lt"/>
                <a:ea typeface="+mj-ea"/>
              </a:rPr>
              <a:t> 프로그래밍 언어를 구분 짓는 핵심적인 특징</a:t>
            </a:r>
            <a:endParaRPr lang="en-US" altLang="ko-KR" sz="1400" dirty="0">
              <a:solidFill>
                <a:srgbClr val="666666"/>
              </a:solidFill>
              <a:latin typeface="+mj-lt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6</a:t>
            </a:fld>
            <a:endParaRPr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273585-03E1-5708-9657-73FABBC6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24" y="1759423"/>
            <a:ext cx="1876687" cy="46679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CEB8CA8-35C8-5361-8085-A0C708FB630F}"/>
              </a:ext>
            </a:extLst>
          </p:cNvPr>
          <p:cNvSpPr/>
          <p:nvPr/>
        </p:nvSpPr>
        <p:spPr>
          <a:xfrm>
            <a:off x="4094016" y="2695427"/>
            <a:ext cx="1032165" cy="10373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엘리스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F06104-607E-4346-6479-FA41935518E6}"/>
              </a:ext>
            </a:extLst>
          </p:cNvPr>
          <p:cNvSpPr/>
          <p:nvPr/>
        </p:nvSpPr>
        <p:spPr>
          <a:xfrm>
            <a:off x="5908962" y="2640009"/>
            <a:ext cx="1032165" cy="10373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직장인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8BBB5F-A4F3-507E-520C-A0AABB2A8A03}"/>
              </a:ext>
            </a:extLst>
          </p:cNvPr>
          <p:cNvSpPr/>
          <p:nvPr/>
        </p:nvSpPr>
        <p:spPr>
          <a:xfrm>
            <a:off x="2281932" y="2640008"/>
            <a:ext cx="1032165" cy="10373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모자</a:t>
            </a:r>
            <a:endParaRPr lang="en-US" altLang="ko-KR" dirty="0"/>
          </a:p>
          <a:p>
            <a:pPr algn="ctr"/>
            <a:r>
              <a:rPr lang="ko-KR" altLang="en-US" dirty="0"/>
              <a:t>장수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1AFE2E-FFE1-40C3-999F-8241AD8811CA}"/>
              </a:ext>
            </a:extLst>
          </p:cNvPr>
          <p:cNvSpPr/>
          <p:nvPr/>
        </p:nvSpPr>
        <p:spPr>
          <a:xfrm>
            <a:off x="4094016" y="1258021"/>
            <a:ext cx="1032165" cy="10373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증인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31EA79-BD65-5FDD-9CC9-FA8DFD69BD9A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flipV="1">
            <a:off x="2798015" y="2143462"/>
            <a:ext cx="1447158" cy="4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B01FF9-D667-171E-69AD-23CE5EE0C74C}"/>
              </a:ext>
            </a:extLst>
          </p:cNvPr>
          <p:cNvCxnSpPr>
            <a:stCxn id="7" idx="0"/>
            <a:endCxn id="11" idx="4"/>
          </p:cNvCxnSpPr>
          <p:nvPr/>
        </p:nvCxnSpPr>
        <p:spPr>
          <a:xfrm flipV="1">
            <a:off x="4610099" y="2295380"/>
            <a:ext cx="0" cy="40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FA9C9D-9249-3A25-63DE-9BBF82045324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4975024" y="2143462"/>
            <a:ext cx="1085095" cy="64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  <a:ea typeface="+mn-ea"/>
              </a:rPr>
              <a:t>메시지와 메서드</a:t>
            </a:r>
            <a:endParaRPr b="1" dirty="0"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1080655"/>
            <a:ext cx="8312727" cy="352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  <a:ea typeface="+mj-ea"/>
              </a:rPr>
              <a:t>메시지와 메서드의 차이와 관계를 이해하고 나면 객체지향의 핵심 개념인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j-lt"/>
                <a:ea typeface="+mj-ea"/>
              </a:rPr>
              <a:t>다형성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  <a:ea typeface="+mj-ea"/>
              </a:rPr>
              <a:t>을 쉽게 이해할 수 있음</a:t>
            </a:r>
            <a:endParaRPr lang="en-US" altLang="ko-KR" sz="1400" b="0" i="0" dirty="0">
              <a:solidFill>
                <a:schemeClr val="tx1"/>
              </a:solidFill>
              <a:effectLst/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송신자의 관점에서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+mj-lt"/>
              </a:rPr>
              <a:t>다형적인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 수신자들을 구별할 필요가 없음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</a:br>
            <a:endParaRPr lang="en-US" altLang="ko-KR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다형성은 동일한 역할을 수행할 수 있는 객체들은 대체가 가능함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</a:br>
            <a:endParaRPr lang="en-US" altLang="ko-KR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+mj-ea"/>
              </a:rPr>
              <a:t>-&gt;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객체들의 대체 가능성을 이용해 설계를 유연하고 재사용 가능하게 만든다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   다형성은 수신자의 종류를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j-lt"/>
              </a:rPr>
              <a:t>캡슐화</a:t>
            </a:r>
            <a:endParaRPr lang="en-US" altLang="ko-KR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-&gt;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 송신자와 수신자 간의 대한 결합도를 낮춤</a:t>
            </a:r>
            <a:endParaRPr lang="en-US" altLang="ko-KR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  <a:t>     -&gt;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유연하고 확장 가능하고 재사용성이 높다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7</a:t>
            </a:fld>
            <a:endParaRPr>
              <a:latin typeface="+mn-ea"/>
              <a:ea typeface="+mn-ea"/>
            </a:endParaRPr>
          </a:p>
        </p:txBody>
      </p:sp>
      <p:pic>
        <p:nvPicPr>
          <p:cNvPr id="2" name="Picture 2" descr="다형성">
            <a:extLst>
              <a:ext uri="{FF2B5EF4-FFF2-40B4-BE49-F238E27FC236}">
                <a16:creationId xmlns:a16="http://schemas.microsoft.com/office/drawing/2014/main" id="{9E3DC8CD-0DAB-5AEB-C19A-C1C9415D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44" y="2015836"/>
            <a:ext cx="2428340" cy="23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  <a:ea typeface="+mn-ea"/>
              </a:rPr>
              <a:t>메시지와 메서드</a:t>
            </a:r>
            <a:endParaRPr b="1" dirty="0"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1149927"/>
            <a:ext cx="8312727" cy="3458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ko-KR" altLang="en-US" sz="1600" b="1" i="0" dirty="0">
                <a:solidFill>
                  <a:schemeClr val="tx1"/>
                </a:solidFill>
                <a:effectLst/>
                <a:latin typeface="+mj-lt"/>
              </a:rPr>
              <a:t>유연하고 확장 가능하고 재사용성이 높은 협력의 의미</a:t>
            </a:r>
            <a:endParaRPr lang="en-US" altLang="ko-KR" sz="16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127000" indent="0" algn="l">
              <a:buNone/>
            </a:pPr>
            <a:endParaRPr lang="en-US" altLang="ko-KR" sz="1400" b="1" dirty="0">
              <a:solidFill>
                <a:schemeClr val="tx1"/>
              </a:solidFill>
              <a:latin typeface="+mj-lt"/>
            </a:endParaRPr>
          </a:p>
          <a:p>
            <a:pPr marL="127000" indent="0" algn="l">
              <a:buNone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lt"/>
              </a:rPr>
              <a:t>1.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j-lt"/>
              </a:rPr>
              <a:t>유연함</a:t>
            </a:r>
            <a:br>
              <a:rPr lang="en-US" altLang="ko-KR" sz="140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ko-KR" altLang="en-US" sz="1400" i="0" dirty="0">
                <a:solidFill>
                  <a:schemeClr val="tx1"/>
                </a:solidFill>
                <a:effectLst/>
                <a:latin typeface="+mj-lt"/>
              </a:rPr>
              <a:t>송신자는 수신자가 메시지를 이해한다면 누구라도 상관하지 않는다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127000" indent="0" algn="l">
              <a:buNone/>
            </a:pPr>
            <a:endParaRPr lang="en-US" altLang="ko-KR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27000" indent="0" algn="l">
              <a:buNone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lt"/>
              </a:rPr>
              <a:t>2.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j-lt"/>
              </a:rPr>
              <a:t> 확장가능성</a:t>
            </a:r>
            <a:br>
              <a:rPr lang="en-US" altLang="ko-KR" sz="1400" b="1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송신자에게 아무런 영향을 미치지 않고서도 수신자를 교체할 수 있기 때문에 협력의 세부적인 수행 방식을 쉽게 수정할 수 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127000" indent="0" algn="l">
              <a:buNone/>
            </a:pPr>
            <a:endParaRPr lang="en-US" altLang="ko-KR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27000" indent="0" algn="l">
              <a:buNone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lt"/>
              </a:rPr>
              <a:t>3.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+mj-lt"/>
              </a:rPr>
              <a:t>재사용</a:t>
            </a:r>
            <a:br>
              <a:rPr lang="en-US" altLang="ko-KR" sz="1400" b="1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협력에 영향을 미치지 않고서도 다양한 객체들이 수신자의 자리를 대체할 수 있기 때문에 다양한 문맥에서 협력을 재사용할 수 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127000" indent="0" algn="l">
              <a:buNone/>
            </a:pP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marL="127000" indent="0" algn="l">
              <a:buNone/>
            </a:pPr>
            <a:endParaRPr lang="ko-KR" altLang="en-US" sz="1400" i="0" dirty="0">
              <a:solidFill>
                <a:schemeClr val="tx1"/>
              </a:solidFill>
              <a:effectLst/>
              <a:latin typeface="+mj-lt"/>
            </a:endParaRPr>
          </a:p>
          <a:p>
            <a:pPr marL="127000" indent="0">
              <a:buNone/>
            </a:pPr>
            <a:endParaRPr lang="en-US" altLang="ko-KR" sz="14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8</a:t>
            </a:fld>
            <a:endParaRPr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297C33-A773-AE09-2F8B-186FA2ED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97" y="3858386"/>
            <a:ext cx="187668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  <a:ea typeface="+mn-ea"/>
              </a:rPr>
              <a:t>메시지와 메서드</a:t>
            </a:r>
            <a:endParaRPr b="1" dirty="0"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9</a:t>
            </a:fld>
            <a:endParaRPr>
              <a:latin typeface="+mn-ea"/>
              <a:ea typeface="+mn-ea"/>
            </a:endParaRPr>
          </a:p>
        </p:txBody>
      </p:sp>
      <p:sp>
        <p:nvSpPr>
          <p:cNvPr id="2" name="Google Shape;326;p39">
            <a:extLst>
              <a:ext uri="{FF2B5EF4-FFF2-40B4-BE49-F238E27FC236}">
                <a16:creationId xmlns:a16="http://schemas.microsoft.com/office/drawing/2014/main" id="{DE3569E6-4EB9-ECBB-9A50-47782327F805}"/>
              </a:ext>
            </a:extLst>
          </p:cNvPr>
          <p:cNvSpPr txBox="1">
            <a:spLocks/>
          </p:cNvSpPr>
          <p:nvPr/>
        </p:nvSpPr>
        <p:spPr>
          <a:xfrm>
            <a:off x="720000" y="2411334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27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b="1" dirty="0">
                <a:latin typeface="+mn-lt"/>
                <a:ea typeface="+mn-ea"/>
              </a:rPr>
              <a:t>객체지향 애플리케이션은 </a:t>
            </a:r>
            <a:r>
              <a:rPr lang="ko-KR" altLang="en-US" b="1" dirty="0">
                <a:solidFill>
                  <a:srgbClr val="7030A0"/>
                </a:solidFill>
                <a:latin typeface="+mn-lt"/>
                <a:ea typeface="+mn-ea"/>
              </a:rPr>
              <a:t>클래스</a:t>
            </a:r>
            <a:r>
              <a:rPr lang="ko-KR" altLang="en-US" b="1" dirty="0">
                <a:latin typeface="+mn-lt"/>
                <a:ea typeface="+mn-ea"/>
              </a:rPr>
              <a:t>를 이용해 만들어지지만 </a:t>
            </a:r>
            <a:r>
              <a:rPr lang="ko-KR" altLang="en-US" b="1" dirty="0">
                <a:solidFill>
                  <a:srgbClr val="00B0F0"/>
                </a:solidFill>
                <a:latin typeface="+mn-lt"/>
                <a:ea typeface="+mn-ea"/>
              </a:rPr>
              <a:t>메시지</a:t>
            </a:r>
            <a:r>
              <a:rPr lang="ko-KR" altLang="en-US" b="1" dirty="0">
                <a:latin typeface="+mn-lt"/>
                <a:ea typeface="+mn-ea"/>
              </a:rPr>
              <a:t>를 통해 정의된다</a:t>
            </a:r>
            <a:r>
              <a:rPr lang="en-US" altLang="ko-KR" b="1" dirty="0">
                <a:latin typeface="+mn-lt"/>
                <a:ea typeface="+mn-ea"/>
              </a:rPr>
              <a:t>.</a:t>
            </a:r>
            <a:endParaRPr lang="ko-KR" alt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27917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Clinical Case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FAFAFA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967</Words>
  <Application>Microsoft Office PowerPoint</Application>
  <PresentationFormat>화면 슬라이드 쇼(16:9)</PresentationFormat>
  <Paragraphs>165</Paragraphs>
  <Slides>16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KR</vt:lpstr>
      <vt:lpstr>Tenor Sans</vt:lpstr>
      <vt:lpstr>맑은 고딕</vt:lpstr>
      <vt:lpstr>Arial</vt:lpstr>
      <vt:lpstr>Bebas Neue</vt:lpstr>
      <vt:lpstr>Open Sans</vt:lpstr>
      <vt:lpstr>Minimalist Grayscale Clinical Case by Slidesgo</vt:lpstr>
      <vt:lpstr>Bitmap Image</vt:lpstr>
      <vt:lpstr>객체지향의  사실과 오해 </vt:lpstr>
      <vt:lpstr>만약 출근을 하는데 자가용으로 출근시에만 출근이 인정된다면?</vt:lpstr>
      <vt:lpstr>자율적인 책임</vt:lpstr>
      <vt:lpstr>자율적인 책임</vt:lpstr>
      <vt:lpstr>메시지와 메서드</vt:lpstr>
      <vt:lpstr>메시지와 메서드</vt:lpstr>
      <vt:lpstr>메시지와 메서드</vt:lpstr>
      <vt:lpstr>메시지와 메서드</vt:lpstr>
      <vt:lpstr>메시지와 메서드</vt:lpstr>
      <vt:lpstr>책임 주도 설계 다시보기</vt:lpstr>
      <vt:lpstr>책임 주도 설계 다시보기</vt:lpstr>
      <vt:lpstr>PowerPoint 프레젠테이션</vt:lpstr>
      <vt:lpstr>객체 인터페이스</vt:lpstr>
      <vt:lpstr>객체 인터페이스</vt:lpstr>
      <vt:lpstr>객체 인터페이스</vt:lpstr>
      <vt:lpstr>자율성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객체지향의  사실과 오해 </dc:title>
  <cp:lastModifiedBy>홍 유진</cp:lastModifiedBy>
  <cp:revision>101</cp:revision>
  <dcterms:modified xsi:type="dcterms:W3CDTF">2022-10-04T15:31:43Z</dcterms:modified>
</cp:coreProperties>
</file>