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0" r:id="rId6"/>
    <p:sldId id="2434" r:id="rId7"/>
    <p:sldId id="258" r:id="rId8"/>
    <p:sldId id="2442" r:id="rId9"/>
    <p:sldId id="2433" r:id="rId10"/>
    <p:sldId id="2443" r:id="rId11"/>
    <p:sldId id="244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F400"/>
    <a:srgbClr val="05EE55"/>
    <a:srgbClr val="038B30"/>
    <a:srgbClr val="2F3342"/>
    <a:srgbClr val="05D74D"/>
    <a:srgbClr val="663300"/>
    <a:srgbClr val="04C0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84948" autoAdjust="0"/>
  </p:normalViewPr>
  <p:slideViewPr>
    <p:cSldViewPr snapToGrid="0">
      <p:cViewPr varScale="1">
        <p:scale>
          <a:sx n="74" d="100"/>
          <a:sy n="74" d="100"/>
        </p:scale>
        <p:origin x="61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60" d="100"/>
          <a:sy n="60" d="100"/>
        </p:scale>
        <p:origin x="3187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CHART TITLE</a:t>
            </a:r>
          </a:p>
        </c:rich>
      </c:tx>
      <c:layout>
        <c:manualLayout>
          <c:xMode val="edge"/>
          <c:yMode val="edge"/>
          <c:x val="0.39625304136253042"/>
          <c:y val="1.287553648068669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4688162154913117"/>
          <c:y val="0.17427359670169987"/>
          <c:w val="0.73876314730731663"/>
          <c:h val="0.65157007198134576"/>
        </c:manualLayout>
      </c:layout>
      <c:doughnutChart>
        <c:varyColors val="1"/>
        <c:dLbls>
          <c:showLegendKey val="0"/>
          <c:showVal val="0"/>
          <c:showCatName val="0"/>
          <c:showSerName val="0"/>
          <c:showPercent val="1"/>
          <c:showBubbleSize val="0"/>
          <c:showLeaderLines val="0"/>
        </c:dLbls>
        <c:firstSliceAng val="0"/>
        <c:holeSize val="70"/>
      </c:doughnutChart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.9026736169781352"/>
          <c:w val="1"/>
          <c:h val="6.071085803115812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chemeClr val="bg1">
        <a:lumMod val="95000"/>
      </a:schemeClr>
    </a:solidFill>
    <a:ln>
      <a:noFill/>
    </a:ln>
    <a:effectLst/>
  </c:spPr>
  <c:txPr>
    <a:bodyPr/>
    <a:lstStyle/>
    <a:p>
      <a:pPr>
        <a:defRPr>
          <a:solidFill>
            <a:schemeClr val="bg1"/>
          </a:solidFill>
        </a:defRPr>
      </a:pPr>
      <a:endParaRPr lang="en-US"/>
    </a:p>
  </c:txPr>
  <c:externalData r:id="rId3">
    <c:autoUpdate val="0"/>
  </c:externalData>
  <c:userShapes r:id="rId4"/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0.07421</cdr:x>
      <cdr:y>0</cdr:y>
    </cdr:from>
    <cdr:to>
      <cdr:x>0.84232</cdr:x>
      <cdr:y>0.45158</cdr:y>
    </cdr:to>
    <cdr:pic>
      <cdr:nvPicPr>
        <cdr:cNvPr id="2" name="Picture 1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87338" y="0"/>
          <a:ext cx="4009319" cy="2672545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0.07649</cdr:x>
      <cdr:y>0.46878</cdr:y>
    </cdr:from>
    <cdr:to>
      <cdr:x>0.80189</cdr:x>
      <cdr:y>1</cdr:y>
    </cdr:to>
    <cdr:pic>
      <cdr:nvPicPr>
        <cdr:cNvPr id="3" name="Picture 2"/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2">
          <a:extLst>
            <a:ext uri="{28A0092B-C50C-407E-A947-70E740481C1C}">
              <a14:useLocalDpi xmlns:a14="http://schemas.microsoft.com/office/drawing/2010/main" val="0"/>
            </a:ext>
          </a:extLst>
        </a:blip>
        <a:stretch xmlns:a="http://schemas.openxmlformats.org/drawingml/2006/main">
          <a:fillRect/>
        </a:stretch>
      </cdr:blipFill>
      <cdr:spPr>
        <a:xfrm xmlns:a="http://schemas.openxmlformats.org/drawingml/2006/main">
          <a:off x="399246" y="2774351"/>
          <a:ext cx="3786388" cy="3143849"/>
        </a:xfrm>
        <a:prstGeom xmlns:a="http://schemas.openxmlformats.org/drawingml/2006/main" prst="rect">
          <a:avLst/>
        </a:prstGeom>
      </cdr:spPr>
    </cdr:pic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4265FD-4E3F-4008-BF0D-92438DDF38E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11FABC-D2A4-4DDD-AE15-415703DDD3E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CB9CF0-A540-4793-A5F3-F4917CFDDCB6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7EBBAB0-AE2E-4EA6-BE3D-A8C4DA40070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1D462F-4914-49FC-A851-7FFFE9D6E86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422B72-BD1C-4F41-B10E-CA0BEB1790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9076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03753-A5BE-4D79-AEA9-C0A65A6F8851}" type="datetimeFigureOut">
              <a:rPr lang="en-US" smtClean="0"/>
              <a:t>5/11/2025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3BE989-76B8-4F13-9267-01FDA45C437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7300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3BE989-76B8-4F13-9267-01FDA45C437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464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3">
            <a:extLst>
              <a:ext uri="{FF2B5EF4-FFF2-40B4-BE49-F238E27FC236}">
                <a16:creationId xmlns:a16="http://schemas.microsoft.com/office/drawing/2014/main" id="{9FB41AE7-07AD-43D7-9418-6D32BE5E3192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616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519" y="1189038"/>
            <a:ext cx="11002962" cy="49879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44C8ED9-0534-4EC5-8080-49DFF65B3B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519" y="0"/>
            <a:ext cx="11002962" cy="1189038"/>
          </a:xfrm>
        </p:spPr>
        <p:txBody>
          <a:bodyPr>
            <a:normAutofit/>
          </a:bodyPr>
          <a:lstStyle>
            <a:lvl1pPr algn="ctr">
              <a:defRPr sz="3600" b="1" spc="300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6E0AC-4834-46AF-A953-9EE372259DE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4F2F3C-7D16-40A3-A7C1-77AE127D5D9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861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CEC8E835-7291-427D-948E-B544E36AD12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06094" y="4127455"/>
            <a:ext cx="4351911" cy="296437"/>
          </a:xfrm>
        </p:spPr>
        <p:txBody>
          <a:bodyPr vert="horz" lIns="91440" tIns="45720" rIns="91440" bIns="45720" rtlCol="0">
            <a:noAutofit/>
          </a:bodyPr>
          <a:lstStyle>
            <a:lvl1pPr marL="0" indent="0">
              <a:buNone/>
              <a:defRPr lang="en-US" sz="2000" cap="all" spc="600" baseline="0">
                <a:latin typeface="+mj-lt"/>
              </a:defRPr>
            </a:lvl1pPr>
          </a:lstStyle>
          <a:p>
            <a:pPr marL="228600" lvl="0" indent="-228600" algn="ctr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080000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E20B4D13-5F10-4886-AF0F-09B6ABB5C3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71500" y="1431586"/>
            <a:ext cx="3467099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 smtClean="0"/>
              <a:t>Edit Master text styles</a:t>
            </a:r>
          </a:p>
          <a:p>
            <a:pPr lvl="1">
              <a:lnSpc>
                <a:spcPct val="150000"/>
              </a:lnSpc>
            </a:pPr>
            <a:r>
              <a:rPr lang="en-US" smtClean="0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 smtClean="0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 smtClean="0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E7BCAD4-8DB6-482F-8DC0-F6D653F92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153394" y="1431586"/>
            <a:ext cx="3467106" cy="436120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dirty="0"/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lvl="0">
              <a:lnSpc>
                <a:spcPct val="150000"/>
              </a:lnSpc>
            </a:pPr>
            <a:r>
              <a:rPr lang="en-US" smtClean="0"/>
              <a:t>Edit Master text styles</a:t>
            </a:r>
          </a:p>
          <a:p>
            <a:pPr lvl="1">
              <a:lnSpc>
                <a:spcPct val="150000"/>
              </a:lnSpc>
            </a:pPr>
            <a:r>
              <a:rPr lang="en-US" smtClean="0"/>
              <a:t>Second level</a:t>
            </a:r>
          </a:p>
          <a:p>
            <a:pPr lvl="2">
              <a:lnSpc>
                <a:spcPct val="150000"/>
              </a:lnSpc>
            </a:pPr>
            <a:r>
              <a:rPr lang="en-US" smtClean="0"/>
              <a:t>Third level</a:t>
            </a:r>
          </a:p>
          <a:p>
            <a:pPr lvl="3">
              <a:lnSpc>
                <a:spcPct val="150000"/>
              </a:lnSpc>
            </a:pPr>
            <a:r>
              <a:rPr lang="en-US" smtClean="0"/>
              <a:t>Fourth level</a:t>
            </a:r>
          </a:p>
          <a:p>
            <a:pPr lvl="4">
              <a:lnSpc>
                <a:spcPct val="150000"/>
              </a:lnSpc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2448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EA625CC-388D-4655-BFA6-2CC4FD9E889D}"/>
              </a:ext>
            </a:extLst>
          </p:cNvPr>
          <p:cNvSpPr/>
          <p:nvPr userDrawn="1"/>
        </p:nvSpPr>
        <p:spPr>
          <a:xfrm>
            <a:off x="4659081" y="447789"/>
            <a:ext cx="2873833" cy="5957957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17A78D63-E00C-4155-A5B2-B3431A09AC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153395" y="1061132"/>
            <a:ext cx="3464721" cy="823912"/>
          </a:xfrm>
          <a:ln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400" b="1" dirty="0">
                <a:latin typeface="+mj-lt"/>
              </a:defRPr>
            </a:lvl1pPr>
          </a:lstStyle>
          <a:p>
            <a:pPr marL="228600" lvl="0" indent="-228600" algn="ctr"/>
            <a:r>
              <a:rPr lang="en-US" smtClean="0"/>
              <a:t>Edit Master text styles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60C17447-B870-4054-B568-8B6B321EC5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153394" y="2108201"/>
            <a:ext cx="3464722" cy="3684588"/>
          </a:xfrm>
        </p:spPr>
        <p:txBody>
          <a:bodyPr vert="horz" lIns="91440" tIns="45720" rIns="91440" bIns="45720" rtlCol="0">
            <a:normAutofit/>
          </a:bodyPr>
          <a:lstStyle>
            <a:lvl1pPr marL="228600" indent="-228600">
              <a:defRPr lang="en-US" sz="160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400" dirty="0"/>
            </a:lvl2pPr>
            <a:lvl3pPr>
              <a:defRPr lang="en-US" sz="1200" dirty="0"/>
            </a:lvl3pPr>
            <a:lvl4pPr>
              <a:defRPr lang="en-US" sz="1100" dirty="0"/>
            </a:lvl4pPr>
            <a:lvl5pPr>
              <a:defRPr lang="en-US" sz="1100" dirty="0"/>
            </a:lvl5pPr>
          </a:lstStyle>
          <a:p>
            <a:pPr marL="228600" lvl="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mtClean="0"/>
              <a:t>Edit Master text styles</a:t>
            </a:r>
          </a:p>
          <a:p>
            <a:pPr marL="228600" lvl="1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mtClean="0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mtClean="0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mtClean="0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3359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F3E8482-B43D-4B69-8645-6B735F91B9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478" y="587829"/>
            <a:ext cx="5326022" cy="5273221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DDD410-5ABA-46A5-B282-F37437EFB673}"/>
              </a:ext>
            </a:extLst>
          </p:cNvPr>
          <p:cNvSpPr/>
          <p:nvPr userDrawn="1"/>
        </p:nvSpPr>
        <p:spPr>
          <a:xfrm>
            <a:off x="1159727" y="1224451"/>
            <a:ext cx="4226024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9BC9CBF-CF7B-4E39-9FD1-961882EC596A}"/>
              </a:ext>
            </a:extLst>
          </p:cNvPr>
          <p:cNvSpPr/>
          <p:nvPr userDrawn="1"/>
        </p:nvSpPr>
        <p:spPr>
          <a:xfrm>
            <a:off x="657060" y="698704"/>
            <a:ext cx="4473025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7A3D921-B9D5-42DC-9037-298968D94C9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BDB1890-91F2-49FC-B0F4-3F3FF11B6A1A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A62F937-16D4-4A6C-B247-D0A62BC6560D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B9335681-5A6F-48BE-8160-2000D0F242FB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546851"/>
            <a:ext cx="4101084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1480457"/>
            <a:ext cx="4101084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915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498171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/>
              <a:t>Add a Footer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4A85DE8-81C6-4A53-8754-137A795CA5E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66073F-5CD2-4EAC-890A-F6BB43D2B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smtClean="0"/>
              <a:t>Click to edit Master title style</a:t>
            </a:r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58047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571B4-4133-4DE5-AD8F-A341842CBE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5AC00-5FCA-4A4E-A036-2FCBDEAF17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8803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4919153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42DCA22-1DF2-42CB-8741-F0CE575EA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7804" y="1676400"/>
            <a:ext cx="5196241" cy="3352800"/>
          </a:xfrm>
        </p:spPr>
        <p:txBody>
          <a:bodyPr>
            <a:normAutofit/>
          </a:bodyPr>
          <a:lstStyle>
            <a:lvl1pPr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D89F3-6B87-4C54-83B9-A6481CB4F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9394" y="365125"/>
            <a:ext cx="4114801" cy="58118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479D679C-E90D-4916-BCE6-71C32B831E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139938" y="1088572"/>
            <a:ext cx="4572000" cy="4572000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200B3-102B-4BB6-AEB0-D99EE027F09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450C90-6D4A-4D50-B15D-91C587AABC6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623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13">
            <a:extLst>
              <a:ext uri="{FF2B5EF4-FFF2-40B4-BE49-F238E27FC236}">
                <a16:creationId xmlns:a16="http://schemas.microsoft.com/office/drawing/2014/main" id="{FE1CFFBA-D756-4740-B375-252727F02D1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2264229" y="0"/>
            <a:ext cx="9927771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9325050-38BE-4AB2-B450-8DC9C0EDD386}"/>
              </a:ext>
            </a:extLst>
          </p:cNvPr>
          <p:cNvGrpSpPr/>
          <p:nvPr userDrawn="1"/>
        </p:nvGrpSpPr>
        <p:grpSpPr>
          <a:xfrm>
            <a:off x="883522" y="408327"/>
            <a:ext cx="5276606" cy="5768636"/>
            <a:chOff x="883522" y="408327"/>
            <a:chExt cx="5276606" cy="5768636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68A4CE-A5FD-4656-82E1-43D586CC441E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E66B1E37-8CEC-44ED-A239-C755B72AC6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7E28405-97F5-4E03-86F1-FAE2FEA6CFF8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719FCC9B-E3B8-49CF-BD22-D553FFAAE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01775"/>
            <a:ext cx="4351911" cy="2384466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>
            <a:extLst>
              <a:ext uri="{FF2B5EF4-FFF2-40B4-BE49-F238E27FC236}">
                <a16:creationId xmlns:a16="http://schemas.microsoft.com/office/drawing/2014/main" id="{4F21EA87-CE67-4A1E-B2E0-513F775C76A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38199" y="3886241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AADF661-E593-4423-A8A8-F22C9439078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BD6A50-BDFC-4B4C-9D3B-53B545F5318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1437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13">
            <a:extLst>
              <a:ext uri="{FF2B5EF4-FFF2-40B4-BE49-F238E27FC236}">
                <a16:creationId xmlns:a16="http://schemas.microsoft.com/office/drawing/2014/main" id="{B599FEC8-12D0-4EB5-8573-C891D56C84E0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71015" y="0"/>
            <a:ext cx="1226301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BF3BF7F-F094-497C-9310-2FE8B059E82B}"/>
              </a:ext>
            </a:extLst>
          </p:cNvPr>
          <p:cNvGrpSpPr/>
          <p:nvPr userDrawn="1"/>
        </p:nvGrpSpPr>
        <p:grpSpPr>
          <a:xfrm flipH="1" flipV="1">
            <a:off x="3581400" y="451189"/>
            <a:ext cx="5276606" cy="5768636"/>
            <a:chOff x="883522" y="408327"/>
            <a:chExt cx="5276606" cy="5768636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D49E498-4E90-44A2-B49F-157DFF9E8581}"/>
                </a:ext>
              </a:extLst>
            </p:cNvPr>
            <p:cNvSpPr/>
            <p:nvPr/>
          </p:nvSpPr>
          <p:spPr>
            <a:xfrm>
              <a:off x="1808217" y="1403690"/>
              <a:ext cx="4351911" cy="4773273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B2D9F108-8C30-4BEC-8122-BE26326444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39938" y="1088572"/>
              <a:ext cx="4572000" cy="4572000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AB546B5-7C56-40DD-B1DF-AE850DE5FDB3}"/>
                </a:ext>
              </a:extLst>
            </p:cNvPr>
            <p:cNvSpPr/>
            <p:nvPr/>
          </p:nvSpPr>
          <p:spPr>
            <a:xfrm>
              <a:off x="883522" y="408327"/>
              <a:ext cx="4351911" cy="4773273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4C30FD01-9DD8-4ECA-AC52-7C41002A9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06095" y="1742989"/>
            <a:ext cx="4351911" cy="3352800"/>
          </a:xfrm>
        </p:spPr>
        <p:txBody>
          <a:bodyPr>
            <a:normAutofit/>
          </a:bodyPr>
          <a:lstStyle>
            <a:lvl1pPr algn="ctr">
              <a:defRPr sz="4400" b="1" spc="3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74491700-C4EB-4143-ACD3-DE153BF9DD99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4506094" y="4127455"/>
            <a:ext cx="4351910" cy="296437"/>
          </a:xfrm>
        </p:spPr>
        <p:txBody>
          <a:bodyPr lIns="0" rIns="0">
            <a:noAutofit/>
          </a:bodyPr>
          <a:lstStyle>
            <a:lvl1pPr marL="0" indent="0" algn="ctr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5F17219-39C2-44C1-BFC9-BA0D7ACD78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87118E-1B0A-407B-BDCE-B343BC9F92E9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95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CC3A4379-5E89-42FE-AA5C-BEA0CDFCDD6F}"/>
              </a:ext>
            </a:extLst>
          </p:cNvPr>
          <p:cNvSpPr/>
          <p:nvPr userDrawn="1"/>
        </p:nvSpPr>
        <p:spPr>
          <a:xfrm>
            <a:off x="4887684" y="1431586"/>
            <a:ext cx="2873833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A5A1-070F-43C9-B2D5-C557B0D72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3882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CCBEC1-2F48-4E90-ADF0-BEE2B9E477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3882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367F380C-58A9-4490-AC57-579A90290F3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8153400" y="1061132"/>
            <a:ext cx="3464717" cy="823912"/>
          </a:xfrm>
          <a:ln>
            <a:noFill/>
          </a:ln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DA285A94-0E4E-47DC-8E61-41F684F37003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153400" y="2108201"/>
            <a:ext cx="3464717" cy="368458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4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2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1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1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EDCBFD0-7AE5-4346-AD3A-01F956626091}"/>
              </a:ext>
            </a:extLst>
          </p:cNvPr>
          <p:cNvSpPr/>
          <p:nvPr userDrawn="1"/>
        </p:nvSpPr>
        <p:spPr>
          <a:xfrm>
            <a:off x="4430484" y="0"/>
            <a:ext cx="2873833" cy="5426414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354FBDC8-CD65-4972-A821-C25297B1A8A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59082" y="489291"/>
            <a:ext cx="2873833" cy="5920920"/>
          </a:xfrm>
          <a:solidFill>
            <a:schemeClr val="bg1"/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F4A2F-9480-4E94-806C-5D65C71DF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3834596" cy="1124404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A028-023B-4883-9A48-70FD7A2E522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AA6DE-6D7A-4135-8B9F-99A91527F2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0742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BD40C7A-92CE-46D6-B056-C75D73663328}"/>
              </a:ext>
            </a:extLst>
          </p:cNvPr>
          <p:cNvSpPr/>
          <p:nvPr userDrawn="1"/>
        </p:nvSpPr>
        <p:spPr>
          <a:xfrm>
            <a:off x="609600" y="391887"/>
            <a:ext cx="7075714" cy="5878284"/>
          </a:xfrm>
          <a:prstGeom prst="rect">
            <a:avLst/>
          </a:prstGeom>
          <a:noFill/>
          <a:ln w="1270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2877C5F-FF39-4400-9C13-0D7F04A0C78F}"/>
              </a:ext>
            </a:extLst>
          </p:cNvPr>
          <p:cNvSpPr/>
          <p:nvPr userDrawn="1"/>
        </p:nvSpPr>
        <p:spPr>
          <a:xfrm>
            <a:off x="6727371" y="54430"/>
            <a:ext cx="1238278" cy="655319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90E16-AEC5-4F82-85B0-DDEA26AA93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097484" y="0"/>
            <a:ext cx="5094515" cy="6858000"/>
          </a:xfrm>
          <a:solidFill>
            <a:schemeClr val="bg1">
              <a:lumMod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A1A2116-206B-49CD-9ECC-078E4F72904C}"/>
              </a:ext>
            </a:extLst>
          </p:cNvPr>
          <p:cNvSpPr/>
          <p:nvPr userDrawn="1"/>
        </p:nvSpPr>
        <p:spPr>
          <a:xfrm>
            <a:off x="979713" y="1181214"/>
            <a:ext cx="6117771" cy="5426414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69E75A6-06C5-49D0-9164-3098CE0E53D8}"/>
              </a:ext>
            </a:extLst>
          </p:cNvPr>
          <p:cNvSpPr/>
          <p:nvPr userDrawn="1"/>
        </p:nvSpPr>
        <p:spPr>
          <a:xfrm>
            <a:off x="957943" y="655467"/>
            <a:ext cx="5769428" cy="5701790"/>
          </a:xfrm>
          <a:prstGeom prst="rect">
            <a:avLst/>
          </a:prstGeom>
          <a:solidFill>
            <a:srgbClr val="2F334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7F3105-8D8F-4FF3-9A7F-0F067BB810A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E2B8D-1C12-403F-BE59-ECC565466C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57943" y="2546851"/>
            <a:ext cx="5138057" cy="3396749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F0F519-65FC-434F-8F2F-F778A20A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943" y="1480457"/>
            <a:ext cx="5138057" cy="979308"/>
          </a:xfrm>
        </p:spPr>
        <p:txBody>
          <a:bodyPr anchor="b"/>
          <a:lstStyle>
            <a:lvl1pPr>
              <a:defRPr sz="3200" b="1"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117255-8347-4647-9EA2-7ED06A73C1A2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51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13">
            <a:extLst>
              <a:ext uri="{FF2B5EF4-FFF2-40B4-BE49-F238E27FC236}">
                <a16:creationId xmlns:a16="http://schemas.microsoft.com/office/drawing/2014/main" id="{0CBD5E02-927B-4DF7-8968-617C1C8F0F0E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0"/>
            <a:ext cx="7249885" cy="6858000"/>
          </a:xfrm>
          <a:solidFill>
            <a:schemeClr val="bg1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10539" y="916440"/>
            <a:ext cx="6117771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0539" y="1962673"/>
            <a:ext cx="6117771" cy="3676128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5535810" y="1555002"/>
            <a:ext cx="6076915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FE929D-DC77-46CA-82A0-DBC67BEA93A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17937-35A7-4492-BF9B-0912A22FF3F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6008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2E9CCD-6BB8-4209-A6BA-85186795608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400191" y="470641"/>
            <a:ext cx="5220309" cy="591671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E8CB484-5390-4B2F-9BFB-D0733BEE88A5}"/>
              </a:ext>
            </a:extLst>
          </p:cNvPr>
          <p:cNvGrpSpPr/>
          <p:nvPr userDrawn="1"/>
        </p:nvGrpSpPr>
        <p:grpSpPr>
          <a:xfrm>
            <a:off x="657060" y="435124"/>
            <a:ext cx="5134751" cy="6215741"/>
            <a:chOff x="252031" y="391887"/>
            <a:chExt cx="7433283" cy="621574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8354BDC-9788-4AB5-A841-99D95C68804F}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6778BD9-B865-4156-B319-6A8242F0D4D5}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EB70006-7799-4F63-912B-45662CE14500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4074E6-E39E-4D19-B91F-8E84F37CBF3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9167" y="1099002"/>
            <a:ext cx="4226024" cy="573989"/>
          </a:xfrm>
        </p:spPr>
        <p:txBody>
          <a:bodyPr lIns="0" rIns="0">
            <a:noAutofit/>
          </a:bodyPr>
          <a:lstStyle>
            <a:lvl1pPr>
              <a:defRPr sz="3200" b="1" spc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MASTER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D1B16-7058-45AD-9B19-E19CAF9668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167" y="2145234"/>
            <a:ext cx="4226024" cy="3857329"/>
          </a:xfrm>
        </p:spPr>
        <p:txBody>
          <a:bodyPr lIns="0" rIns="0">
            <a:normAutofit/>
          </a:bodyPr>
          <a:lstStyle>
            <a:lvl1pPr>
              <a:lnSpc>
                <a:spcPct val="150000"/>
              </a:lnSpc>
              <a:defRPr sz="1600">
                <a:solidFill>
                  <a:schemeClr val="bg1"/>
                </a:solidFill>
              </a:defRPr>
            </a:lvl1pPr>
            <a:lvl2pPr>
              <a:lnSpc>
                <a:spcPct val="150000"/>
              </a:lnSpc>
              <a:defRPr sz="1600">
                <a:solidFill>
                  <a:schemeClr val="bg1"/>
                </a:solidFill>
              </a:defRPr>
            </a:lvl2pPr>
            <a:lvl3pPr>
              <a:lnSpc>
                <a:spcPct val="150000"/>
              </a:lnSpc>
              <a:defRPr sz="1400">
                <a:solidFill>
                  <a:schemeClr val="bg1"/>
                </a:solidFill>
              </a:defRPr>
            </a:lvl3pPr>
            <a:lvl4pPr>
              <a:lnSpc>
                <a:spcPct val="150000"/>
              </a:lnSpc>
              <a:defRPr sz="1200">
                <a:solidFill>
                  <a:schemeClr val="bg1"/>
                </a:solidFill>
              </a:defRPr>
            </a:lvl4pPr>
            <a:lvl5pPr>
              <a:lnSpc>
                <a:spcPct val="150000"/>
              </a:lnSpc>
              <a:defRPr sz="12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6CAAB964-0A56-4842-AA82-7610F726CD14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11804" y="1737564"/>
            <a:ext cx="4197802" cy="407670"/>
          </a:xfrm>
        </p:spPr>
        <p:txBody>
          <a:bodyPr lIns="0" rIns="0">
            <a:noAutofit/>
          </a:bodyPr>
          <a:lstStyle>
            <a:lvl1pPr marL="0" indent="0">
              <a:buNone/>
              <a:defRPr sz="2000" spc="6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STYLES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11BA1-4F61-4FA7-9C20-685B3689CAE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EF357A5-40C6-41A4-B1BE-0AF78D459AC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278939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46D6A0C-E2C3-43CB-83D0-B5F6221079CA}"/>
              </a:ext>
            </a:extLst>
          </p:cNvPr>
          <p:cNvGrpSpPr/>
          <p:nvPr userDrawn="1"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DC96296-0FBF-47A5-9D6A-5D9BB647A4D7}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997D03F-0BE2-458F-92A2-4FE73B0FBF51}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3F17719-10FE-433E-9CCC-4509DE17F22A}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E73F1A-AAF0-4EB4-8DF0-C152BD93C69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91372" y="2238426"/>
            <a:ext cx="6609256" cy="1508126"/>
          </a:xfrm>
        </p:spPr>
        <p:txBody>
          <a:bodyPr anchor="b">
            <a:normAutofit/>
          </a:bodyPr>
          <a:lstStyle>
            <a:lvl1pPr algn="ctr">
              <a:defRPr sz="44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075AE6-92D3-4205-B268-E1AD6C5901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91372" y="3838627"/>
            <a:ext cx="6609256" cy="450503"/>
          </a:xfrm>
        </p:spPr>
        <p:txBody>
          <a:bodyPr/>
          <a:lstStyle>
            <a:lvl1pPr marL="0" indent="0" algn="ctr">
              <a:buNone/>
              <a:defRPr sz="2400" spc="3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27C465-B000-4905-9328-DBAB7930A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84" y="0"/>
            <a:ext cx="11000232" cy="11887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F3059-D5B9-418C-A60B-C3C8E261E4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5884" y="1188720"/>
            <a:ext cx="11000232" cy="49882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7F727-48BD-4EB4-B57F-5AC03BEB1A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95884" y="646830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9" name="Rectangle: Single Corner Snipped 8">
            <a:extLst>
              <a:ext uri="{FF2B5EF4-FFF2-40B4-BE49-F238E27FC236}">
                <a16:creationId xmlns:a16="http://schemas.microsoft.com/office/drawing/2014/main" id="{7166C798-72CE-4F2D-9A04-013F24A2659F}"/>
              </a:ext>
            </a:extLst>
          </p:cNvPr>
          <p:cNvSpPr/>
          <p:nvPr userDrawn="1"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3ACE58C5-CE1C-415B-8591-25A53FF2AE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9269" y="6405746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277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51" r:id="rId4"/>
    <p:sldLayoutId id="2147483653" r:id="rId5"/>
    <p:sldLayoutId id="2147483657" r:id="rId6"/>
    <p:sldLayoutId id="2147483660" r:id="rId7"/>
    <p:sldLayoutId id="2147483663" r:id="rId8"/>
    <p:sldLayoutId id="2147483669" r:id="rId9"/>
    <p:sldLayoutId id="2147483661" r:id="rId10"/>
    <p:sldLayoutId id="2147483666" r:id="rId11"/>
    <p:sldLayoutId id="2147483670" r:id="rId12"/>
    <p:sldLayoutId id="2147483667" r:id="rId13"/>
    <p:sldLayoutId id="2147483668" r:id="rId14"/>
    <p:sldLayoutId id="2147483665" r:id="rId15"/>
    <p:sldLayoutId id="2147483671" r:id="rId16"/>
    <p:sldLayoutId id="2147483655" r:id="rId17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 cap="all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" userDrawn="1">
          <p15:clr>
            <a:srgbClr val="F26B43"/>
          </p15:clr>
        </p15:guide>
        <p15:guide id="2" pos="73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of a roof">
            <a:extLst>
              <a:ext uri="{FF2B5EF4-FFF2-40B4-BE49-F238E27FC236}">
                <a16:creationId xmlns:a16="http://schemas.microsoft.com/office/drawing/2014/main" id="{01F590AB-1AF1-489D-B942-2800AE8629C3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71015" y="0"/>
            <a:ext cx="12263015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SyRIA</a:t>
            </a:r>
            <a:r>
              <a:rPr lang="en-US" dirty="0" smtClean="0"/>
              <a:t> TEL CHURN RATE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9935280A-EBD5-4EFA-81A0-313C85F98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PHASE 3: PROJECT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10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79DECD2-B85E-4CB3-BBFB-C64131454B65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sz="2400" dirty="0"/>
              <a:t>This project has been undertaken to determine how </a:t>
            </a:r>
            <a:r>
              <a:rPr lang="en-US" sz="2400" dirty="0" err="1"/>
              <a:t>SyriaTel</a:t>
            </a:r>
            <a:r>
              <a:rPr lang="en-US" sz="2400" dirty="0"/>
              <a:t> Company can predict if a customer will soon end their subscription to the telephone service.</a:t>
            </a:r>
          </a:p>
          <a:p>
            <a:endParaRPr lang="en-US" dirty="0"/>
          </a:p>
        </p:txBody>
      </p:sp>
      <p:pic>
        <p:nvPicPr>
          <p:cNvPr id="5" name="Picture Placeholder 4" descr="Two Buildings" title="Two Buildings">
            <a:extLst>
              <a:ext uri="{FF2B5EF4-FFF2-40B4-BE49-F238E27FC236}">
                <a16:creationId xmlns:a16="http://schemas.microsoft.com/office/drawing/2014/main" id="{9EF82849-1FFF-4EE2-B6A4-C19B8A08306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9000" contrast="24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17BB2B3-BB1E-4588-97D3-522970C829A4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0" name="Rectangle: Single Corner Snipped 9" descr="Footer accent box">
            <a:extLst>
              <a:ext uri="{FF2B5EF4-FFF2-40B4-BE49-F238E27FC236}">
                <a16:creationId xmlns:a16="http://schemas.microsoft.com/office/drawing/2014/main" id="{CDA9F8EC-2836-4D7A-8BB2-6D1C849515C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5E833F-FD8B-46E5-BD16-A82D3EDA8554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32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City Scape" title="City Scape">
            <a:extLst>
              <a:ext uri="{FF2B5EF4-FFF2-40B4-BE49-F238E27FC236}">
                <a16:creationId xmlns:a16="http://schemas.microsoft.com/office/drawing/2014/main" id="{8C001EA0-C1FE-4BFF-BAE0-93D031DC21E0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38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grpSp>
        <p:nvGrpSpPr>
          <p:cNvPr id="31" name="Group 30">
            <a:extLst>
              <a:ext uri="{FF2B5EF4-FFF2-40B4-BE49-F238E27FC236}">
                <a16:creationId xmlns:a16="http://schemas.microsoft.com/office/drawing/2014/main" id="{CDA17D7C-7C63-439C-8B50-C9B0F0F9AAF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4115984" y="252563"/>
            <a:ext cx="7433283" cy="5995838"/>
            <a:chOff x="252031" y="391887"/>
            <a:chExt cx="7433283" cy="6215741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C0DB13C1-B4FB-4D33-A199-5BB34983AB47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3" y="1181214"/>
              <a:ext cx="6117771" cy="5426414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2FD79E9-DA87-4AE3-AB4F-454E8B1C7E2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609600" y="391887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7CAE694-E5D7-45D8-80CE-4067B6610E53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7" name="Title 6">
            <a:extLst>
              <a:ext uri="{FF2B5EF4-FFF2-40B4-BE49-F238E27FC236}">
                <a16:creationId xmlns:a16="http://schemas.microsoft.com/office/drawing/2014/main" id="{D5445F47-6D74-450C-BC16-998D2021A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BUSINESS UNDERSTANDING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85A4AC-9AA0-4EFF-8162-609223BF5D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stakeholder will be </a:t>
            </a:r>
            <a:r>
              <a:rPr lang="en-US" dirty="0" err="1"/>
              <a:t>SyriaTel</a:t>
            </a:r>
            <a:r>
              <a:rPr lang="en-US" dirty="0"/>
              <a:t> as they </a:t>
            </a:r>
            <a:r>
              <a:rPr lang="en-US" dirty="0" smtClean="0"/>
              <a:t>assess </a:t>
            </a:r>
            <a:r>
              <a:rPr lang="en-US" dirty="0"/>
              <a:t>whether they can determine that a customer will opt-out of their service soon and the predictors that they will opt </a:t>
            </a:r>
            <a:r>
              <a:rPr lang="en-US" dirty="0" smtClean="0"/>
              <a:t>out. Then </a:t>
            </a:r>
            <a:r>
              <a:rPr lang="en-US" dirty="0"/>
              <a:t>I will construct a predictive model that will give recommendations as to how they can reduce their costs incurred by customers who do not stay very long</a:t>
            </a:r>
            <a:r>
              <a:rPr lang="en-US" dirty="0" smtClean="0"/>
              <a:t>. This </a:t>
            </a:r>
            <a:r>
              <a:rPr lang="en-US" dirty="0"/>
              <a:t>could be from reducing capital expenditure or revenue expenditure on certain services they offer.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0919F81-09E4-41AD-9E45-21C8A7FBC2E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556A3C9-6740-4558-AB5B-687741A63BD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4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33542F-D085-445E-BEBE-DEE6D4F79C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KEY QUESTIONS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F153A6-0E4B-417F-85BB-FD8402B100B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1. What are the features or determinants of customer churn?</a:t>
            </a:r>
          </a:p>
          <a:p>
            <a:r>
              <a:rPr lang="en-US" dirty="0"/>
              <a:t>2. What is the customer churn rate and how can it be improved upon based on the data?</a:t>
            </a:r>
          </a:p>
          <a:p>
            <a:r>
              <a:rPr lang="en-US" dirty="0"/>
              <a:t>3. What is the core services they offer and can costs of other </a:t>
            </a:r>
            <a:r>
              <a:rPr lang="en-US" dirty="0" smtClean="0"/>
              <a:t>services </a:t>
            </a:r>
            <a:r>
              <a:rPr lang="en-US" dirty="0"/>
              <a:t>be reduced in order to maximize the core service?</a:t>
            </a:r>
          </a:p>
          <a:p>
            <a:endParaRPr lang="en-US" dirty="0"/>
          </a:p>
        </p:txBody>
      </p:sp>
      <p:pic>
        <p:nvPicPr>
          <p:cNvPr id="9" name="Picture Placeholder 8" descr="Two Buildings" title="Two Buildings">
            <a:extLst>
              <a:ext uri="{FF2B5EF4-FFF2-40B4-BE49-F238E27FC236}">
                <a16:creationId xmlns:a16="http://schemas.microsoft.com/office/drawing/2014/main" id="{422CBBF4-EF67-4184-9603-EC435F55D084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96948" y="547383"/>
            <a:ext cx="2873833" cy="5920920"/>
          </a:xfr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83E2DD-4F96-4CE8-A9FE-FD5DF44C4CAC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7EF05482-0999-42B8-A27E-59AAA26FB58E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5" name="Title 14" hidden="1">
            <a:extLst>
              <a:ext uri="{FF2B5EF4-FFF2-40B4-BE49-F238E27FC236}">
                <a16:creationId xmlns:a16="http://schemas.microsoft.com/office/drawing/2014/main" id="{A9B3BD41-12E6-4E88-8CE4-3A496CEA2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1743814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DB54-3897-4872-B9B3-1888BB6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166" y="1099002"/>
            <a:ext cx="4449351" cy="573989"/>
          </a:xfrm>
        </p:spPr>
        <p:txBody>
          <a:bodyPr/>
          <a:lstStyle/>
          <a:p>
            <a:r>
              <a:rPr lang="en-US" dirty="0" smtClean="0"/>
              <a:t>MODELLING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E2CC9E-302A-4500-B0E3-4BE84867E197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r>
              <a:rPr lang="en-US" dirty="0" smtClean="0"/>
              <a:t>METHODS USED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9491B-46DB-4307-8E1A-E1066E4FB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dirty="0" smtClean="0"/>
              <a:t>Simple Logistic Regression</a:t>
            </a:r>
          </a:p>
          <a:p>
            <a:pPr marL="342900" indent="-342900">
              <a:buAutoNum type="arabicPeriod"/>
            </a:pPr>
            <a:r>
              <a:rPr lang="en-US" dirty="0" smtClean="0"/>
              <a:t>SMOTE (</a:t>
            </a:r>
            <a:r>
              <a:rPr lang="en-US" dirty="0" smtClean="0"/>
              <a:t>Ov</a:t>
            </a:r>
            <a:r>
              <a:rPr lang="en-US" dirty="0" smtClean="0"/>
              <a:t>ersampling)</a:t>
            </a:r>
          </a:p>
          <a:p>
            <a:pPr marL="342900" indent="-342900">
              <a:buAutoNum type="arabicPeriod"/>
            </a:pPr>
            <a:r>
              <a:rPr lang="en-US" dirty="0" err="1" smtClean="0"/>
              <a:t>RandomUndersampling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 smtClean="0"/>
              <a:t>Logistic Regression with Cross validation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Recursive Feature Elimination</a:t>
            </a:r>
          </a:p>
          <a:p>
            <a:pPr marL="342900" indent="-342900">
              <a:buAutoNum type="arabicPeriod"/>
            </a:pPr>
            <a:r>
              <a:rPr lang="en-US" dirty="0" smtClean="0"/>
              <a:t>SMOTE + Cross Validation</a:t>
            </a:r>
          </a:p>
        </p:txBody>
      </p:sp>
      <p:graphicFrame>
        <p:nvGraphicFramePr>
          <p:cNvPr id="10" name="Chart 3" descr="Chart">
            <a:extLst>
              <a:ext uri="{FF2B5EF4-FFF2-40B4-BE49-F238E27FC236}">
                <a16:creationId xmlns:a16="http://schemas.microsoft.com/office/drawing/2014/main" id="{0EB6D7F7-49BE-4D95-9DBA-99B2C7BD4949}"/>
              </a:ext>
            </a:extLst>
          </p:cNvPr>
          <p:cNvGraphicFramePr>
            <a:graphicFrameLocks noGrp="1"/>
          </p:cNvGraphicFramePr>
          <p:nvPr>
            <p:ph sz="quarter" idx="16"/>
            <p:extLst>
              <p:ext uri="{D42A27DB-BD31-4B8C-83A1-F6EECF244321}">
                <p14:modId xmlns:p14="http://schemas.microsoft.com/office/powerpoint/2010/main" val="31265009"/>
              </p:ext>
            </p:extLst>
          </p:nvPr>
        </p:nvGraphicFramePr>
        <p:xfrm>
          <a:off x="6329569" y="521260"/>
          <a:ext cx="5219700" cy="5918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0D7403-0D24-42D0-9DE5-23601D8FBC1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7751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4D671F4D-9614-41E9-BA0C-7977DEBBB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313" y="139217"/>
            <a:ext cx="11002962" cy="1189038"/>
          </a:xfrm>
        </p:spPr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A6EA72-8286-456D-962A-635BD29FF58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2685137" y="972457"/>
            <a:ext cx="9172647" cy="4843807"/>
          </a:xfrm>
          <a:prstGeom prst="rect">
            <a:avLst/>
          </a:prstGeom>
          <a:noFill/>
          <a:ln w="889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7B4C68-C77C-441E-92FB-B16A0472C0E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 flipH="1">
            <a:off x="333834" y="1547133"/>
            <a:ext cx="11026363" cy="4702292"/>
          </a:xfrm>
          <a:prstGeom prst="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100000">
                <a:srgbClr val="C0F400">
                  <a:alpha val="70000"/>
                </a:srgbClr>
              </a:gs>
              <a:gs pos="50000">
                <a:srgbClr val="05EE55">
                  <a:alpha val="70000"/>
                </a:srgbClr>
              </a:gs>
            </a:gsLst>
            <a:lin ang="162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DF2641-88A5-4690-98BC-859695C8E3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CF05E3-FE3F-45C6-A2C5-9F5408F4F8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313" y="1986330"/>
            <a:ext cx="10345663" cy="3448554"/>
          </a:xfrm>
        </p:spPr>
      </p:pic>
    </p:spTree>
    <p:extLst>
      <p:ext uri="{BB962C8B-B14F-4D97-AF65-F5344CB8AC3E}">
        <p14:creationId xmlns:p14="http://schemas.microsoft.com/office/powerpoint/2010/main" val="2779095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</a:t>
            </a:r>
            <a:r>
              <a:rPr lang="en-US" b="1" dirty="0" smtClean="0"/>
              <a:t>No </a:t>
            </a:r>
            <a:r>
              <a:rPr lang="en-US" b="1" dirty="0"/>
              <a:t>single model is perfect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/>
              <a:t>There is always a trade-off between catching more churners (recall) and not bothering loyal customers (precision</a:t>
            </a:r>
            <a:r>
              <a:rPr lang="en-US" dirty="0" smtClean="0"/>
              <a:t>).</a:t>
            </a:r>
          </a:p>
          <a:p>
            <a:endParaRPr lang="en-US" dirty="0"/>
          </a:p>
          <a:p>
            <a:r>
              <a:rPr lang="en-US" b="1" dirty="0" smtClean="0"/>
              <a:t> Best model: </a:t>
            </a:r>
            <a:r>
              <a:rPr lang="en-US" dirty="0" smtClean="0"/>
              <a:t>The </a:t>
            </a:r>
            <a:r>
              <a:rPr lang="en-US" dirty="0"/>
              <a:t>best model for the business use case would be SMOTE + CV as </a:t>
            </a:r>
            <a:r>
              <a:rPr lang="en-US" dirty="0" smtClean="0"/>
              <a:t>it </a:t>
            </a:r>
            <a:r>
              <a:rPr lang="en-US" dirty="0"/>
              <a:t>is a better overall model in terms of F1 score </a:t>
            </a:r>
          </a:p>
          <a:p>
            <a:r>
              <a:rPr lang="en-US" dirty="0"/>
              <a:t> </a:t>
            </a:r>
            <a:r>
              <a:rPr lang="en-US" b="1" dirty="0" smtClean="0"/>
              <a:t>Next </a:t>
            </a:r>
            <a:r>
              <a:rPr lang="en-US" b="1" dirty="0"/>
              <a:t>steps</a:t>
            </a:r>
            <a:r>
              <a:rPr lang="en-US" b="1" dirty="0" smtClean="0"/>
              <a:t>: </a:t>
            </a:r>
            <a:r>
              <a:rPr lang="en-US" dirty="0" smtClean="0"/>
              <a:t> </a:t>
            </a:r>
            <a:r>
              <a:rPr lang="en-US" dirty="0"/>
              <a:t>Consider trying more advanced models (e.g., Random Forest, </a:t>
            </a:r>
            <a:r>
              <a:rPr lang="en-US" dirty="0" err="1"/>
              <a:t>XGBoost</a:t>
            </a:r>
            <a:r>
              <a:rPr lang="en-US" dirty="0"/>
              <a:t>) and further tuning.</a:t>
            </a:r>
          </a:p>
          <a:p>
            <a:endParaRPr lang="en-GB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General Recommendation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Add a Footer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8C2E478F-E849-4A8C-AF1F-CBCC78A7CBFA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45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F334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 descr="Triangular design ceiling">
            <a:extLst>
              <a:ext uri="{FF2B5EF4-FFF2-40B4-BE49-F238E27FC236}">
                <a16:creationId xmlns:a16="http://schemas.microsoft.com/office/drawing/2014/main" id="{ECE6809B-9586-4FFC-9D20-26C51CA9653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/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B6C8E487-ADDC-4F1B-A30A-BAABB4998F4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-35508" y="20298"/>
            <a:ext cx="12192000" cy="6858000"/>
          </a:xfrm>
          <a:prstGeom prst="rect">
            <a:avLst/>
          </a:prstGeom>
          <a:solidFill>
            <a:srgbClr val="2F3342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1BEC607-8474-408E-A7AC-48A065F31B63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 flipH="1">
            <a:off x="2076202" y="1374276"/>
            <a:ext cx="7324426" cy="3883523"/>
            <a:chOff x="252031" y="-22763"/>
            <a:chExt cx="7324426" cy="7269964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601E3FC-2016-4085-9A4B-A172702EAAE1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979714" y="1181211"/>
              <a:ext cx="6117771" cy="6065990"/>
            </a:xfrm>
            <a:prstGeom prst="rect">
              <a:avLst/>
            </a:prstGeom>
            <a:gradFill>
              <a:gsLst>
                <a:gs pos="0">
                  <a:srgbClr val="038B30">
                    <a:alpha val="70000"/>
                  </a:srgbClr>
                </a:gs>
                <a:gs pos="100000">
                  <a:srgbClr val="C0F400">
                    <a:alpha val="70000"/>
                  </a:srgbClr>
                </a:gs>
                <a:gs pos="50000">
                  <a:srgbClr val="05EE55">
                    <a:alpha val="7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2CBF662F-A198-4AD3-8EBC-0EC9A52B2994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500743" y="-22763"/>
              <a:ext cx="7075714" cy="5878284"/>
            </a:xfrm>
            <a:prstGeom prst="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142E86C5-8E5F-4620-A4FB-D1F926179D18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 userDrawn="1"/>
          </p:nvSpPr>
          <p:spPr>
            <a:xfrm>
              <a:off x="252031" y="655467"/>
              <a:ext cx="6475341" cy="5701790"/>
            </a:xfrm>
            <a:prstGeom prst="rect">
              <a:avLst/>
            </a:prstGeom>
            <a:solidFill>
              <a:srgbClr val="2F334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5">
            <a:extLst>
              <a:ext uri="{FF2B5EF4-FFF2-40B4-BE49-F238E27FC236}">
                <a16:creationId xmlns:a16="http://schemas.microsoft.com/office/drawing/2014/main" id="{7E0E8055-17FA-43CE-9F03-E712F496B7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dirty="0"/>
              <a:t>THANK YOU</a:t>
            </a:r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3E9BAE4F-16CE-4F5D-9BC7-2CB992790F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GITHUB: Eugene-Maina72</a:t>
            </a: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FE3A4F2-29CE-4C57-A172-6A0D63EFD70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595884" y="6468303"/>
            <a:ext cx="4114800" cy="365125"/>
          </a:xfrm>
        </p:spPr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5" name="Rectangle: Single Corner Snipped 24" descr="Footer accent box">
            <a:extLst>
              <a:ext uri="{FF2B5EF4-FFF2-40B4-BE49-F238E27FC236}">
                <a16:creationId xmlns:a16="http://schemas.microsoft.com/office/drawing/2014/main" id="{ADA66B68-D364-4C11-9AA9-052CEAC914E1}"/>
              </a:ext>
            </a:extLst>
          </p:cNvPr>
          <p:cNvSpPr/>
          <p:nvPr/>
        </p:nvSpPr>
        <p:spPr>
          <a:xfrm flipH="1">
            <a:off x="11549269" y="6356350"/>
            <a:ext cx="642731" cy="501650"/>
          </a:xfrm>
          <a:prstGeom prst="snip1Rect">
            <a:avLst/>
          </a:prstGeom>
          <a:gradFill>
            <a:gsLst>
              <a:gs pos="0">
                <a:srgbClr val="038B30">
                  <a:alpha val="70000"/>
                </a:srgbClr>
              </a:gs>
              <a:gs pos="50000">
                <a:srgbClr val="05EE55">
                  <a:alpha val="70000"/>
                </a:srgbClr>
              </a:gs>
              <a:gs pos="100000">
                <a:srgbClr val="C0F4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7B17F9E2-0E31-4010-80D8-F343F24E6E14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549268" y="6413649"/>
            <a:ext cx="642731" cy="4078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fld id="{8C2E478F-E849-4A8C-AF1F-CBCC78A7CBFA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89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Custom 8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C0F400"/>
      </a:accent1>
      <a:accent2>
        <a:srgbClr val="05D74D"/>
      </a:accent2>
      <a:accent3>
        <a:srgbClr val="2F3342"/>
      </a:accent3>
      <a:accent4>
        <a:srgbClr val="038B30"/>
      </a:accent4>
      <a:accent5>
        <a:srgbClr val="05EE55"/>
      </a:accent5>
      <a:accent6>
        <a:srgbClr val="70AD47"/>
      </a:accent6>
      <a:hlink>
        <a:srgbClr val="05D74D"/>
      </a:hlink>
      <a:folHlink>
        <a:srgbClr val="C0F400"/>
      </a:folHlink>
    </a:clrScheme>
    <a:fontScheme name="Custom 5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34357351_Dark modernist presentation_mlw -v2" id="{02C8D846-7DC8-4EFF-94D8-823DF779E3A7}" vid="{402D83F6-A512-43E7-B905-390BB489C07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7f9b5e87859ce6d7eedbdc6e4e4205c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5e0075ee7624d6a846e01eb6183742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6A0F1FB-B1B3-48EC-BFEE-FC0094A34C2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B834546-CF5A-40F0-B105-33C88EC0593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71340EA-4D3D-470F-B5D6-C0F62307940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Dark modernist presentation</Template>
  <TotalTime>0</TotalTime>
  <Words>307</Words>
  <Application>Microsoft Office PowerPoint</Application>
  <PresentationFormat>Widescreen</PresentationFormat>
  <Paragraphs>43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SyRIA TEL CHURN RATE</vt:lpstr>
      <vt:lpstr>OVERVIEW</vt:lpstr>
      <vt:lpstr>BUSINESS UNDERSTANDING</vt:lpstr>
      <vt:lpstr>Title</vt:lpstr>
      <vt:lpstr>MODELLING</vt:lpstr>
      <vt:lpstr>EVALUATION</vt:lpstr>
      <vt:lpstr>General Recommendation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2025-05-11T14:08:17Z</dcterms:created>
  <dcterms:modified xsi:type="dcterms:W3CDTF">2025-05-11T14:30:25Z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