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72" r:id="rId9"/>
    <p:sldId id="267" r:id="rId10"/>
    <p:sldId id="262" r:id="rId11"/>
    <p:sldId id="270" r:id="rId12"/>
    <p:sldId id="273" r:id="rId13"/>
    <p:sldId id="263" r:id="rId14"/>
    <p:sldId id="274" r:id="rId15"/>
    <p:sldId id="264" r:id="rId16"/>
    <p:sldId id="26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mstkZEWRf2eN7hM073USFgxp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172446-2F19-4243-AE56-F63E56CA14DD}">
  <a:tblStyle styleId="{3A172446-2F19-4243-AE56-F63E56CA14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4" autoAdjust="0"/>
  </p:normalViewPr>
  <p:slideViewPr>
    <p:cSldViewPr snapToGrid="0">
      <p:cViewPr>
        <p:scale>
          <a:sx n="75" d="100"/>
          <a:sy n="75" d="100"/>
        </p:scale>
        <p:origin x="226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346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86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86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19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45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42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99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컴퓨터 부품"/>
          <p:cNvPicPr preferRelativeResize="0"/>
          <p:nvPr/>
        </p:nvPicPr>
        <p:blipFill rotWithShape="1">
          <a:blip r:embed="rId3">
            <a:alphaModFix/>
          </a:blip>
          <a:srcRect t="7697" r="23297" b="13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0" y="1064598"/>
            <a:ext cx="4626680" cy="270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파이프라인</a:t>
            </a:r>
            <a:r>
              <a:rPr lang="en-US" sz="48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 MIPS </a:t>
            </a:r>
            <a:r>
              <a:rPr lang="en-US" sz="48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프로세서</a:t>
            </a:r>
            <a:r>
              <a:rPr lang="en-US" sz="48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 </a:t>
            </a:r>
            <a:r>
              <a:rPr lang="en-US" sz="48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설계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620022" y="5024123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 err="1">
                <a:latin typeface="+mn-ea"/>
                <a:ea typeface="+mn-ea"/>
                <a:cs typeface="Arial"/>
                <a:sym typeface="Arial"/>
              </a:rPr>
              <a:t>디지털</a:t>
            </a:r>
            <a:r>
              <a:rPr lang="en-US" b="1" dirty="0"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b="1" dirty="0" err="1">
                <a:latin typeface="+mn-ea"/>
                <a:ea typeface="+mn-ea"/>
                <a:cs typeface="Arial"/>
                <a:sym typeface="Arial"/>
              </a:rPr>
              <a:t>논리회로</a:t>
            </a:r>
            <a:r>
              <a:rPr lang="en-US" b="1" dirty="0">
                <a:latin typeface="+mn-ea"/>
                <a:ea typeface="+mn-ea"/>
                <a:cs typeface="Arial"/>
                <a:sym typeface="Arial"/>
              </a:rPr>
              <a:t> 4조</a:t>
            </a:r>
            <a:endParaRPr b="1" dirty="0">
              <a:latin typeface="+mn-ea"/>
              <a:ea typeface="+mn-ea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 err="1">
                <a:latin typeface="+mn-ea"/>
                <a:ea typeface="+mn-ea"/>
                <a:cs typeface="Arial"/>
                <a:sym typeface="Arial"/>
              </a:rPr>
              <a:t>김유진</a:t>
            </a:r>
            <a:r>
              <a:rPr lang="en-US" b="1" dirty="0"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en-US" b="1" dirty="0" err="1">
                <a:latin typeface="+mn-ea"/>
                <a:ea typeface="+mn-ea"/>
                <a:cs typeface="Arial"/>
                <a:sym typeface="Arial"/>
              </a:rPr>
              <a:t>안중선</a:t>
            </a:r>
            <a:r>
              <a:rPr lang="en-US" b="1" dirty="0"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en-US" b="1" dirty="0" err="1">
                <a:latin typeface="+mn-ea"/>
                <a:ea typeface="+mn-ea"/>
                <a:cs typeface="Arial"/>
                <a:sym typeface="Arial"/>
              </a:rPr>
              <a:t>정의진</a:t>
            </a:r>
            <a:endParaRPr b="1" dirty="0"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614379" y="2978331"/>
            <a:ext cx="10963241" cy="362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◆"/>
            </a:pPr>
            <a:r>
              <a:rPr lang="en-US" sz="2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Opcode[3:2]</a:t>
            </a:r>
            <a:r>
              <a:rPr lang="en-US" sz="24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</a:t>
            </a:r>
          </a:p>
          <a:p>
            <a:pPr marL="685800" lvl="1" indent="-228600" algn="just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  <a:sym typeface="Malgun Gothic"/>
              </a:rPr>
              <a:t>LDA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RegWrite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MemToReg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, immediate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생성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Memory_Data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Register_File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로 데이터를 옮기는 명령어</a:t>
            </a:r>
          </a:p>
          <a:p>
            <a:pPr marL="685800" lvl="1" indent="-228600" algn="just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  <a:sym typeface="Malgun Gothic"/>
              </a:rPr>
              <a:t>STA 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MemWrite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생성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Register_File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 -&gt;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Memory_Data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로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데이터를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옮기는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명령어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685800" lvl="1" indent="-228600" algn="just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  <a:sym typeface="Malgun Gothic"/>
              </a:rPr>
              <a:t>IMM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RegWrite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, immediate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생성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(SrcAdd2 4bit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를 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Immediate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Value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로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사용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0 ~ 15)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즉시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값을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사용하여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Register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연산을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       </a:t>
            </a:r>
            <a:b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보다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효율적으로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이용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685800" lvl="1" indent="-228600" algn="just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  <a:sym typeface="Malgun Gothic"/>
              </a:rPr>
              <a:t>BAF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 : (Branch and Flush) = branch, flush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생성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명령어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이동을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가능하게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하여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LOOP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문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구현</a:t>
            </a:r>
            <a:endParaRPr sz="1600" dirty="0">
              <a:solidFill>
                <a:srgbClr val="000000"/>
              </a:solidFill>
              <a:latin typeface="+mn-ea"/>
              <a:ea typeface="+mn-ea"/>
              <a:sym typeface="Calibri"/>
            </a:endParaRPr>
          </a:p>
        </p:txBody>
      </p:sp>
      <p:graphicFrame>
        <p:nvGraphicFramePr>
          <p:cNvPr id="152" name="Google Shape;152;p7"/>
          <p:cNvGraphicFramePr/>
          <p:nvPr>
            <p:extLst>
              <p:ext uri="{D42A27DB-BD31-4B8C-83A1-F6EECF244321}">
                <p14:modId xmlns:p14="http://schemas.microsoft.com/office/powerpoint/2010/main" val="591272031"/>
              </p:ext>
            </p:extLst>
          </p:nvPr>
        </p:nvGraphicFramePr>
        <p:xfrm>
          <a:off x="907210" y="1645569"/>
          <a:ext cx="10202752" cy="914420"/>
        </p:xfrm>
        <a:graphic>
          <a:graphicData uri="http://schemas.openxmlformats.org/drawingml/2006/table">
            <a:tbl>
              <a:tblPr firstRow="1" bandRow="1">
                <a:noFill/>
                <a:tableStyleId>{3A172446-2F19-4243-AE56-F63E56CA14DD}</a:tableStyleId>
              </a:tblPr>
              <a:tblGrid>
                <a:gridCol w="255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14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</a:rPr>
                        <a:t>12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Opcode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145;p6">
            <a:extLst>
              <a:ext uri="{FF2B5EF4-FFF2-40B4-BE49-F238E27FC236}">
                <a16:creationId xmlns:a16="http://schemas.microsoft.com/office/drawing/2014/main" id="{C0639D1A-B4C1-421A-5BDB-287FA56EAEE4}"/>
              </a:ext>
            </a:extLst>
          </p:cNvPr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altLang="ko-KR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Opcode Decoder</a:t>
            </a:r>
          </a:p>
        </p:txBody>
      </p:sp>
    </p:spTree>
    <p:extLst>
      <p:ext uri="{BB962C8B-B14F-4D97-AF65-F5344CB8AC3E}">
        <p14:creationId xmlns:p14="http://schemas.microsoft.com/office/powerpoint/2010/main" val="195183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Ⅵ.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테스트</a:t>
            </a: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및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검증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Google Shape;144;p6">
            <a:extLst>
              <a:ext uri="{FF2B5EF4-FFF2-40B4-BE49-F238E27FC236}">
                <a16:creationId xmlns:a16="http://schemas.microsoft.com/office/drawing/2014/main" id="{155E4F0D-5797-7766-F8EA-9BAD89F16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013" y="4837045"/>
            <a:ext cx="11284131" cy="295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en-US" b="1" dirty="0"/>
              <a:t> </a:t>
            </a:r>
            <a:r>
              <a: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LDA(</a:t>
            </a:r>
            <a:r>
              <a:rPr lang="en-US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Dataforward</a:t>
            </a:r>
            <a:r>
              <a: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Instruction set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ALU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의 결과는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r0+15 = 15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이므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Memory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15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번지로 가서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data15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를 가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와서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에 저장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r1 = mem[15]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그 이후의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stall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이 필요하나 구현하지 못해서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unused instruction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사용하여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2clock delay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후에 가져온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r1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을 사용해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Dataforwarding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검증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A8CA9B9-FC09-CB95-23B7-D50B57CB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13" y="1168666"/>
            <a:ext cx="8722574" cy="35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Ⅵ.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테스트</a:t>
            </a: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및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검증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94D6C-A2EF-5B15-0978-D92DB322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" y="1282702"/>
            <a:ext cx="10432106" cy="3168185"/>
          </a:xfrm>
          <a:prstGeom prst="rect">
            <a:avLst/>
          </a:prstGeom>
        </p:spPr>
      </p:pic>
      <p:sp>
        <p:nvSpPr>
          <p:cNvPr id="6" name="Google Shape;144;p6">
            <a:extLst>
              <a:ext uri="{FF2B5EF4-FFF2-40B4-BE49-F238E27FC236}">
                <a16:creationId xmlns:a16="http://schemas.microsoft.com/office/drawing/2014/main" id="{155E4F0D-5797-7766-F8EA-9BAD89F16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013" y="4837045"/>
            <a:ext cx="11284131" cy="295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en-US" b="1" dirty="0"/>
              <a:t> </a:t>
            </a:r>
            <a:r>
              <a: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LDA(</a:t>
            </a:r>
            <a:r>
              <a:rPr lang="en-US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Dataforward</a:t>
            </a:r>
            <a:r>
              <a: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ALU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의 결과는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r0+15 = 15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이므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Memory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15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번지로 가서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data15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를 가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와서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에 저장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r1 = mem[15]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그 이후의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stall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이 필요하나 구현하지 못해서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unused instruction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사용하여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2clock delay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후에 가져온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r1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을 사용해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Dataforwarding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검증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D5B6FCD-E66A-C8F7-E4DE-DA54F79AFD44}"/>
              </a:ext>
            </a:extLst>
          </p:cNvPr>
          <p:cNvSpPr/>
          <p:nvPr/>
        </p:nvSpPr>
        <p:spPr>
          <a:xfrm>
            <a:off x="8473440" y="2628585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ED73D23-083E-31C4-E7C1-5C84B6221524}"/>
              </a:ext>
            </a:extLst>
          </p:cNvPr>
          <p:cNvSpPr/>
          <p:nvPr/>
        </p:nvSpPr>
        <p:spPr>
          <a:xfrm>
            <a:off x="9286240" y="2911399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CF60BD-E7E5-8DF2-83C9-FB3FECC7D901}"/>
              </a:ext>
            </a:extLst>
          </p:cNvPr>
          <p:cNvSpPr/>
          <p:nvPr/>
        </p:nvSpPr>
        <p:spPr>
          <a:xfrm>
            <a:off x="9550400" y="3156000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CBEC1A8-77A3-FC09-07E3-9D67D7AB0D94}"/>
              </a:ext>
            </a:extLst>
          </p:cNvPr>
          <p:cNvSpPr/>
          <p:nvPr/>
        </p:nvSpPr>
        <p:spPr>
          <a:xfrm>
            <a:off x="9814560" y="3407275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09F140-D2CC-84C8-CB58-DB2AFEC39341}"/>
              </a:ext>
            </a:extLst>
          </p:cNvPr>
          <p:cNvSpPr/>
          <p:nvPr/>
        </p:nvSpPr>
        <p:spPr>
          <a:xfrm>
            <a:off x="10078720" y="3674115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0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Ⅵ.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테스트</a:t>
            </a: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및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검증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Google Shape;144;p6">
            <a:extLst>
              <a:ext uri="{FF2B5EF4-FFF2-40B4-BE49-F238E27FC236}">
                <a16:creationId xmlns:a16="http://schemas.microsoft.com/office/drawing/2014/main" id="{A9567870-CD39-0832-617F-F82B31F22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960" y="5251186"/>
            <a:ext cx="11112079" cy="182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Branch Instruction set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Calibri" panose="020F0502020204030204" pitchFamily="34" charset="0"/>
            </a:endParaRP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를 저장하고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BNE r1 –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을 이용해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번의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loop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구현</a:t>
            </a: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Loop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문을 빠져나온 후에 연산 값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Register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에 저장 완료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-&gt; r2 = r1(1) + 4 = 5 / r3 = r2(5) + 4 = 9 /</a:t>
            </a:r>
            <a:b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</a:b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r4 = r3(9) + r2(5) = 14 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따라서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최종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r2 = 5 / r3 = 9 / r4 = 14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저장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E5B81E5-D937-3022-D374-8D6498D4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36" y="1121104"/>
            <a:ext cx="8049126" cy="40619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Ⅵ.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테스트</a:t>
            </a: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및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검증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1CCA8-ED9E-E9C1-21A4-F63E1E8E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8" y="1203979"/>
            <a:ext cx="10429482" cy="3168185"/>
          </a:xfrm>
          <a:prstGeom prst="rect">
            <a:avLst/>
          </a:prstGeom>
        </p:spPr>
      </p:pic>
      <p:sp>
        <p:nvSpPr>
          <p:cNvPr id="8" name="Google Shape;144;p6">
            <a:extLst>
              <a:ext uri="{FF2B5EF4-FFF2-40B4-BE49-F238E27FC236}">
                <a16:creationId xmlns:a16="http://schemas.microsoft.com/office/drawing/2014/main" id="{A9567870-CD39-0832-617F-F82B31F22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2289" y="4481164"/>
            <a:ext cx="11112079" cy="295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Branch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Calibri" panose="020F0502020204030204" pitchFamily="34" charset="0"/>
            </a:endParaRP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를 저장하고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BNE r1 –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을 이용해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번의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loop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구현</a:t>
            </a: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loop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문의 결과는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 r2 = 4+4+4+4 / r3 = 1+1+1+1 / r4 = 1+1+1+1</a:t>
            </a: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r2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0010, r3, r4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0004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저장</a:t>
            </a:r>
          </a:p>
          <a:p>
            <a:pPr marL="685800" lvl="1" indent="-228600">
              <a:lnSpc>
                <a:spcPct val="120000"/>
              </a:lnSpc>
              <a:buSzPct val="100000"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Loop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문을 빠져나온 후에 연산 값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Register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에 저장 완료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-&gt; r2 = r1(1) + 4 = 5 / r3 = r2(5) + 4 = 9 /</a:t>
            </a:r>
            <a:b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</a:b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r4 = r3(9) + r2(5) = 14 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따라서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최종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r2 = 5 / r3 = 9 / r4 = 14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rPr>
              <a:t>저장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>
              <a:lnSpc>
                <a:spcPct val="120000"/>
              </a:lnSpc>
              <a:buSzPct val="100000"/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9878EE-A103-4D8E-3243-E6B46F598C40}"/>
              </a:ext>
            </a:extLst>
          </p:cNvPr>
          <p:cNvSpPr/>
          <p:nvPr/>
        </p:nvSpPr>
        <p:spPr>
          <a:xfrm>
            <a:off x="6979920" y="2743200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A6D0D3-3AE2-DED5-0DBE-97CE1577347F}"/>
              </a:ext>
            </a:extLst>
          </p:cNvPr>
          <p:cNvSpPr/>
          <p:nvPr/>
        </p:nvSpPr>
        <p:spPr>
          <a:xfrm>
            <a:off x="3739969" y="2484366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ACD497-3EB2-40F4-E730-9EA3AF6A817A}"/>
              </a:ext>
            </a:extLst>
          </p:cNvPr>
          <p:cNvSpPr/>
          <p:nvPr/>
        </p:nvSpPr>
        <p:spPr>
          <a:xfrm>
            <a:off x="7464698" y="3245108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97688B-D117-C1B2-1F77-2F645CBD15DB}"/>
              </a:ext>
            </a:extLst>
          </p:cNvPr>
          <p:cNvSpPr/>
          <p:nvPr/>
        </p:nvSpPr>
        <p:spPr>
          <a:xfrm>
            <a:off x="7159898" y="2994154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626B95-A97F-4056-6850-42E65EFFBF93}"/>
              </a:ext>
            </a:extLst>
          </p:cNvPr>
          <p:cNvSpPr/>
          <p:nvPr/>
        </p:nvSpPr>
        <p:spPr>
          <a:xfrm>
            <a:off x="10498547" y="2732207"/>
            <a:ext cx="528320" cy="30313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55111D-E0B4-24FD-CBCF-0B846A6156F8}"/>
              </a:ext>
            </a:extLst>
          </p:cNvPr>
          <p:cNvSpPr/>
          <p:nvPr/>
        </p:nvSpPr>
        <p:spPr>
          <a:xfrm>
            <a:off x="10552614" y="2990275"/>
            <a:ext cx="528320" cy="30313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DEF457D-34B8-7B4F-781C-456212012A33}"/>
              </a:ext>
            </a:extLst>
          </p:cNvPr>
          <p:cNvSpPr/>
          <p:nvPr/>
        </p:nvSpPr>
        <p:spPr>
          <a:xfrm>
            <a:off x="10803347" y="3230047"/>
            <a:ext cx="528320" cy="30313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5AD80D-781B-0D4C-D0FD-9FBD2D123B1F}"/>
              </a:ext>
            </a:extLst>
          </p:cNvPr>
          <p:cNvSpPr/>
          <p:nvPr/>
        </p:nvSpPr>
        <p:spPr>
          <a:xfrm>
            <a:off x="9367520" y="166075"/>
            <a:ext cx="528320" cy="303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0E3F83F-E1DD-B9F8-1FEE-D8865BF6E83C}"/>
              </a:ext>
            </a:extLst>
          </p:cNvPr>
          <p:cNvSpPr/>
          <p:nvPr/>
        </p:nvSpPr>
        <p:spPr>
          <a:xfrm>
            <a:off x="9367520" y="601633"/>
            <a:ext cx="528320" cy="30313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0C59A7-20FF-DA0A-F70A-FBEAB61C455B}"/>
              </a:ext>
            </a:extLst>
          </p:cNvPr>
          <p:cNvSpPr txBox="1"/>
          <p:nvPr/>
        </p:nvSpPr>
        <p:spPr>
          <a:xfrm>
            <a:off x="10027920" y="145755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Loop </a:t>
            </a:r>
            <a:r>
              <a:rPr lang="ko-KR" altLang="en-US" dirty="0"/>
              <a:t>문 결과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718E6-ECEC-B0BB-3348-4DD0F8CF45B8}"/>
              </a:ext>
            </a:extLst>
          </p:cNvPr>
          <p:cNvSpPr txBox="1"/>
          <p:nvPr/>
        </p:nvSpPr>
        <p:spPr>
          <a:xfrm>
            <a:off x="10027920" y="588695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이후 최종 결과</a:t>
            </a:r>
          </a:p>
        </p:txBody>
      </p:sp>
    </p:spTree>
    <p:extLst>
      <p:ext uri="{BB962C8B-B14F-4D97-AF65-F5344CB8AC3E}">
        <p14:creationId xmlns:p14="http://schemas.microsoft.com/office/powerpoint/2010/main" val="90191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Ⅶ. Troubleshooting</a:t>
            </a:r>
            <a:endParaRPr sz="4400" b="1" dirty="0">
              <a:solidFill>
                <a:srgbClr val="2F5496"/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Arial"/>
            </a:endParaRPr>
          </a:p>
        </p:txBody>
      </p:sp>
      <p:sp>
        <p:nvSpPr>
          <p:cNvPr id="2" name="Google Shape;144;p6">
            <a:extLst>
              <a:ext uri="{FF2B5EF4-FFF2-40B4-BE49-F238E27FC236}">
                <a16:creationId xmlns:a16="http://schemas.microsoft.com/office/drawing/2014/main" id="{4637846A-E302-CE5A-8E18-84F4792F3C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5209" y="1232360"/>
            <a:ext cx="12050294" cy="533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indent="-228600">
              <a:lnSpc>
                <a:spcPct val="160000"/>
              </a:lnSpc>
              <a:spcBef>
                <a:spcPts val="0"/>
              </a:spcBef>
              <a:buSzPct val="100000"/>
              <a:buFont typeface="Noto Sans Symbols"/>
              <a:buChar char="◆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PC</a:t>
            </a:r>
            <a:r>
              <a:rPr lang="ko-KR" altLang="en-US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값이 </a:t>
            </a:r>
            <a:r>
              <a:rPr lang="en-US" altLang="ko-KR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2clk</a:t>
            </a:r>
            <a:r>
              <a:rPr lang="ko-KR" altLang="en-US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주기로 </a:t>
            </a:r>
            <a:r>
              <a:rPr lang="en-US" altLang="ko-KR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pc + 1 </a:t>
            </a:r>
            <a:r>
              <a:rPr lang="ko-KR" altLang="en-US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되어 정상적으로 움직이지 않는 상황 발생</a:t>
            </a:r>
            <a:endParaRPr lang="en-US" sz="2600" dirty="0">
              <a:latin typeface="HY헤드라인M" panose="02030600000101010101" pitchFamily="18" charset="-127"/>
              <a:ea typeface="HY헤드라인M" panose="02030600000101010101" pitchFamily="18" charset="-127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  <a:cs typeface="Calibri" panose="020F0502020204030204" pitchFamily="34" charset="0"/>
              </a:rPr>
              <a:t>(Situation)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Simulation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결과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PC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값을 전달해주는 모듈이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DecodeRegister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여서 발생하던 문제임을 확인 할 수 있었고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Decode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단에서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PC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값을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feedback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해주는 것이 문제라는 것을 알 수 있었음</a:t>
            </a:r>
            <a:endParaRPr lang="en-US" altLang="ko-KR" sz="1900" dirty="0">
              <a:latin typeface="+mn-ea"/>
              <a:ea typeface="+mn-ea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sz="2100" b="1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→ (Solution) </a:t>
            </a:r>
            <a:r>
              <a:rPr lang="en-US" altLang="ko-KR" sz="2100" b="1" dirty="0" err="1">
                <a:latin typeface="+mn-ea"/>
                <a:ea typeface="+mn-ea"/>
                <a:cs typeface="Calibri" panose="020F0502020204030204" pitchFamily="34" charset="0"/>
              </a:rPr>
              <a:t>FetchStage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에서 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PC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값을 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Fetch Mux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로 보내주도록 수정</a:t>
            </a:r>
          </a:p>
          <a:p>
            <a:pPr marL="228600" lvl="0" indent="-2286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600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ProgramCounter</a:t>
            </a:r>
            <a:r>
              <a:rPr lang="ko-KR" altLang="en-US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에서 </a:t>
            </a:r>
            <a:r>
              <a:rPr lang="en-US" altLang="ko-KR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Branch</a:t>
            </a:r>
            <a:r>
              <a:rPr lang="ko-KR" altLang="en-US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기능이 구현이 되지 않는 현상 발생</a:t>
            </a:r>
            <a:endParaRPr lang="ko-KR" altLang="en-US" sz="2600" dirty="0">
              <a:latin typeface="HY헤드라인M" panose="02030600000101010101" pitchFamily="18" charset="-127"/>
              <a:ea typeface="HY헤드라인M" panose="02030600000101010101" pitchFamily="18" charset="-127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  <a:cs typeface="Calibri" panose="020F0502020204030204" pitchFamily="34" charset="0"/>
              </a:rPr>
              <a:t>(Situation)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 Simulation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결과 동작시에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ProgramCounter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에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Stall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이 걸려있어서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BranchPC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값을 받지 못해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Branch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기능이 구현되지 않는 현상임을 알 수 있었음</a:t>
            </a:r>
            <a:endParaRPr lang="en-US" altLang="ko-KR" sz="1900" dirty="0"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  <a:cs typeface="Calibri" panose="020F0502020204030204" pitchFamily="34" charset="0"/>
              </a:rPr>
              <a:t>(Situation)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MUX(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PC_branch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,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pc_F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)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가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Combinational Circuit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으로 구현이 되어있어서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HazardUnit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이 주는 신호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(stall,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InstBranch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)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를 디버깅하는 것이 쉽지 않았음</a:t>
            </a:r>
          </a:p>
          <a:p>
            <a:pPr marL="457200" lvl="1" indent="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sz="2100" b="1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→ (Solution) 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MUX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를 제거하고 </a:t>
            </a:r>
            <a:r>
              <a:rPr lang="en-US" altLang="ko-KR" sz="2100" b="1" dirty="0" err="1">
                <a:latin typeface="+mn-ea"/>
                <a:ea typeface="+mn-ea"/>
                <a:cs typeface="Calibri" panose="020F0502020204030204" pitchFamily="34" charset="0"/>
              </a:rPr>
              <a:t>FetchRegister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 Logic 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수정으로 해결함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</a:p>
          <a:p>
            <a:pPr marL="457200" lvl="1" indent="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sz="2100" b="1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→ (Solution)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 Combinational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인 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MUX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의 디버깅이 쉽지 않아 </a:t>
            </a:r>
            <a:r>
              <a:rPr lang="en-US" altLang="ko-KR" sz="2100" b="1" dirty="0" err="1">
                <a:latin typeface="+mn-ea"/>
                <a:ea typeface="+mn-ea"/>
                <a:cs typeface="Calibri" panose="020F0502020204030204" pitchFamily="34" charset="0"/>
              </a:rPr>
              <a:t>FetchRegister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로 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PC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값을 받도록 하고 우선순위</a:t>
            </a:r>
            <a:endParaRPr lang="en-US" altLang="ko-KR" sz="2100" b="1" dirty="0">
              <a:latin typeface="+mn-ea"/>
              <a:ea typeface="+mn-ea"/>
              <a:cs typeface="Calibri" panose="020F0502020204030204" pitchFamily="34" charset="0"/>
            </a:endParaRPr>
          </a:p>
          <a:p>
            <a:pPr marL="457200" lvl="1" indent="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    if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문을 이용해서 </a:t>
            </a:r>
            <a:r>
              <a:rPr lang="en-US" altLang="ko-KR" sz="2100" b="1" dirty="0">
                <a:latin typeface="+mn-ea"/>
                <a:ea typeface="+mn-ea"/>
                <a:cs typeface="Calibri" panose="020F0502020204030204" pitchFamily="34" charset="0"/>
              </a:rPr>
              <a:t>stall(!enable)</a:t>
            </a:r>
            <a:r>
              <a:rPr lang="ko-KR" altLang="en-US" sz="2100" b="1" dirty="0" err="1">
                <a:latin typeface="+mn-ea"/>
                <a:ea typeface="+mn-ea"/>
                <a:cs typeface="Calibri" panose="020F0502020204030204" pitchFamily="34" charset="0"/>
              </a:rPr>
              <a:t>일때도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ko-KR" sz="2100" b="1" dirty="0" err="1">
                <a:latin typeface="+mn-ea"/>
                <a:ea typeface="+mn-ea"/>
                <a:cs typeface="Calibri" panose="020F0502020204030204" pitchFamily="34" charset="0"/>
              </a:rPr>
              <a:t>InstBranch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신호를 받아 </a:t>
            </a:r>
            <a:r>
              <a:rPr lang="en-US" altLang="ko-KR" sz="2100" b="1" dirty="0" err="1">
                <a:latin typeface="+mn-ea"/>
                <a:ea typeface="+mn-ea"/>
                <a:cs typeface="Calibri" panose="020F0502020204030204" pitchFamily="34" charset="0"/>
              </a:rPr>
              <a:t>PC_branch</a:t>
            </a:r>
            <a:r>
              <a:rPr lang="ko-KR" altLang="en-US" sz="2100" b="1" dirty="0">
                <a:latin typeface="+mn-ea"/>
                <a:ea typeface="+mn-ea"/>
                <a:cs typeface="Calibri" panose="020F0502020204030204" pitchFamily="34" charset="0"/>
              </a:rPr>
              <a:t>값을 출력할 수 있도록 하였음</a:t>
            </a:r>
            <a:endParaRPr lang="ko-KR" altLang="en-US" sz="2100" dirty="0">
              <a:latin typeface="+mn-ea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590929" y="1686346"/>
            <a:ext cx="107628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indent="-28575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CPU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의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Dataflow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구현이 간단하지 않다는 것을 느꼈고 단순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verilog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학습도 중요하지만 하드웨어 적인 지식도 충분히 학습이 되어야 더 큰 단위의 프로젝트들을 진행할 수 있음을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깨달았음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설계 과정에서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16bit processor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로는 구현할 수 있는 기능이 제한적이고 구현할 수 있는 기능들도 여러 제약이 따랐는데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현재 구현해본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16bit CPU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를 기반으로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32bit processor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확장해서 여러 기능들을 구현해 보는 것도 도움이 되겠다고 느꼈음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71" name="Google Shape;171;p10"/>
          <p:cNvSpPr txBox="1"/>
          <p:nvPr/>
        </p:nvSpPr>
        <p:spPr>
          <a:xfrm>
            <a:off x="838200" y="1575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Ⅷ.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느낀점</a:t>
            </a: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 및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고찰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 descr="이진 숫자와 청사진이 포함된 CPU"/>
          <p:cNvPicPr preferRelativeResize="0"/>
          <p:nvPr/>
        </p:nvPicPr>
        <p:blipFill rotWithShape="1">
          <a:blip r:embed="rId3">
            <a:alphaModFix/>
          </a:blip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80590" y="-105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/>
                <a:sym typeface="Arial"/>
              </a:rPr>
              <a:t>목 차</a:t>
            </a:r>
            <a:endParaRPr b="1" dirty="0">
              <a:solidFill>
                <a:schemeClr val="accent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2067859" y="1219895"/>
            <a:ext cx="6440300" cy="614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</a:pP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개요</a:t>
            </a:r>
            <a:endParaRPr sz="2400" b="1" dirty="0">
              <a:latin typeface="HY헤드라인M" panose="02030600000101010101" pitchFamily="18" charset="-127"/>
              <a:ea typeface="HY헤드라인M" panose="02030600000101010101" pitchFamily="18" charset="-127"/>
              <a:sym typeface="Calibri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  CPU </a:t>
            </a:r>
            <a:r>
              <a:rPr 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구조</a:t>
            </a:r>
            <a:endParaRPr sz="2400" b="1" dirty="0">
              <a:latin typeface="HY헤드라인M" panose="02030600000101010101" pitchFamily="18" charset="-127"/>
              <a:ea typeface="HY헤드라인M" panose="02030600000101010101" pitchFamily="18" charset="-127"/>
              <a:sym typeface="Calibri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  Dataflow</a:t>
            </a:r>
            <a:endParaRPr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  Control Unit &amp; Hazard Unit</a:t>
            </a:r>
            <a:endParaRPr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  Instruction set</a:t>
            </a:r>
            <a:endParaRPr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  </a:t>
            </a:r>
            <a:r>
              <a:rPr 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테스트</a:t>
            </a: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및 </a:t>
            </a:r>
            <a:r>
              <a:rPr 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검증</a:t>
            </a:r>
            <a:endParaRPr sz="2400" b="1" dirty="0">
              <a:latin typeface="HY헤드라인M" panose="02030600000101010101" pitchFamily="18" charset="-127"/>
              <a:ea typeface="HY헤드라인M" panose="02030600000101010101" pitchFamily="18" charset="-127"/>
              <a:sym typeface="Calibri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  Trouble shooting</a:t>
            </a:r>
            <a:endParaRPr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  </a:t>
            </a:r>
            <a:r>
              <a:rPr 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느낀점</a:t>
            </a:r>
            <a:r>
              <a:rPr 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및 </a:t>
            </a:r>
            <a:r>
              <a:rPr 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고찰</a:t>
            </a:r>
            <a:endParaRPr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011936" y="503484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Ⅰ. 개 요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1011936" y="1401866"/>
            <a:ext cx="10814708" cy="514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en-US" sz="4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500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목표</a:t>
            </a:r>
            <a:br>
              <a:rPr lang="en-US" sz="2200" dirty="0"/>
            </a:b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- MIPS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프로세서의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기본적인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동작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원리를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이해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br>
              <a:rPr lang="en-US" sz="3300" b="1" dirty="0">
                <a:latin typeface="+mn-ea"/>
                <a:ea typeface="+mn-ea"/>
                <a:cs typeface="Calibri"/>
                <a:sym typeface="Calibri"/>
              </a:rPr>
            </a:b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- 5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단계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파이프라인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구조의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MIPS를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구현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하여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명령어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처리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속도를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향상</a:t>
            </a:r>
            <a:endParaRPr sz="3300" b="1" dirty="0">
              <a:latin typeface="+mn-ea"/>
              <a:ea typeface="+mn-ea"/>
              <a:cs typeface="Calibri"/>
              <a:sym typeface="Calibri"/>
            </a:endParaRPr>
          </a:p>
          <a:p>
            <a:pPr marL="228600" lvl="0" indent="-228600" algn="l" rtl="0">
              <a:lnSpc>
                <a:spcPct val="2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파이프라인</a:t>
            </a:r>
            <a:r>
              <a:rPr lang="en-US" sz="40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 MIPS </a:t>
            </a:r>
            <a:r>
              <a:rPr lang="en-US" sz="4000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프로세서</a:t>
            </a:r>
            <a:br>
              <a:rPr lang="en-US" sz="2200" dirty="0"/>
            </a:b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-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간단하고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효율적인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명령어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집합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구조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(ISA)를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가지고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있어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교육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및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연구목적으로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              </a:t>
            </a:r>
            <a:br>
              <a:rPr lang="en-US" sz="3300" b="1" dirty="0">
                <a:latin typeface="+mn-ea"/>
                <a:ea typeface="+mn-ea"/>
                <a:cs typeface="Calibri"/>
                <a:sym typeface="Calibri"/>
              </a:rPr>
            </a:b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널리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사용되는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프로세서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아키텍처</a:t>
            </a:r>
            <a:br>
              <a:rPr lang="en-US" sz="3300" b="1" dirty="0">
                <a:latin typeface="+mn-ea"/>
                <a:ea typeface="+mn-ea"/>
                <a:cs typeface="Calibri"/>
                <a:sym typeface="Calibri"/>
              </a:rPr>
            </a:b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-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파이프라인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구조를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통해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명령어들이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서로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다른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단계에서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동시에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처리되므로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,      </a:t>
            </a:r>
            <a:br>
              <a:rPr lang="en-US" sz="3300" b="1" dirty="0">
                <a:latin typeface="+mn-ea"/>
                <a:ea typeface="+mn-ea"/>
                <a:cs typeface="Calibri"/>
                <a:sym typeface="Calibri"/>
              </a:rPr>
            </a:b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전체적인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처리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속도가</a:t>
            </a:r>
            <a:r>
              <a:rPr lang="en-US" sz="3300" b="1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3300" b="1" dirty="0" err="1">
                <a:latin typeface="+mn-ea"/>
                <a:ea typeface="+mn-ea"/>
                <a:cs typeface="Calibri"/>
                <a:sym typeface="Calibri"/>
              </a:rPr>
              <a:t>증가</a:t>
            </a:r>
            <a:endParaRPr sz="33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596659" y="5888994"/>
            <a:ext cx="12308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+mn-ea"/>
                <a:ea typeface="+mn-ea"/>
              </a:rPr>
              <a:t>각 </a:t>
            </a:r>
            <a:r>
              <a:rPr lang="en-US" sz="2400" b="1" dirty="0" err="1">
                <a:latin typeface="+mn-ea"/>
                <a:ea typeface="+mn-ea"/>
              </a:rPr>
              <a:t>단계는</a:t>
            </a:r>
            <a:r>
              <a:rPr lang="en-US" sz="2400" b="1" dirty="0">
                <a:latin typeface="+mn-ea"/>
                <a:ea typeface="+mn-ea"/>
              </a:rPr>
              <a:t> </a:t>
            </a:r>
            <a:r>
              <a:rPr lang="en-US" sz="2400" b="1" dirty="0" err="1">
                <a:latin typeface="+mn-ea"/>
                <a:ea typeface="+mn-ea"/>
              </a:rPr>
              <a:t>독립적으로</a:t>
            </a:r>
            <a:r>
              <a:rPr lang="en-US" sz="2400" b="1" dirty="0">
                <a:latin typeface="+mn-ea"/>
                <a:ea typeface="+mn-ea"/>
              </a:rPr>
              <a:t> </a:t>
            </a:r>
            <a:r>
              <a:rPr lang="en-US" sz="2400" b="1" dirty="0" err="1">
                <a:latin typeface="+mn-ea"/>
                <a:ea typeface="+mn-ea"/>
              </a:rPr>
              <a:t>설계되어</a:t>
            </a:r>
            <a:r>
              <a:rPr lang="en-US" sz="2400" b="1" dirty="0">
                <a:latin typeface="+mn-ea"/>
                <a:ea typeface="+mn-ea"/>
              </a:rPr>
              <a:t> </a:t>
            </a:r>
            <a:r>
              <a:rPr lang="en-US" sz="2400" b="1" dirty="0" err="1">
                <a:latin typeface="+mn-ea"/>
                <a:ea typeface="+mn-ea"/>
              </a:rPr>
              <a:t>있으며</a:t>
            </a:r>
            <a:r>
              <a:rPr lang="en-US" sz="2400" b="1" dirty="0">
                <a:latin typeface="+mn-ea"/>
                <a:ea typeface="+mn-ea"/>
              </a:rPr>
              <a:t>, </a:t>
            </a:r>
            <a:r>
              <a:rPr lang="en-US" sz="2400" b="1" dirty="0" err="1">
                <a:latin typeface="+mn-ea"/>
                <a:ea typeface="+mn-ea"/>
              </a:rPr>
              <a:t>파이프라인</a:t>
            </a:r>
            <a:r>
              <a:rPr lang="en-US" sz="2400" b="1" dirty="0">
                <a:latin typeface="+mn-ea"/>
                <a:ea typeface="+mn-ea"/>
              </a:rPr>
              <a:t> </a:t>
            </a:r>
            <a:r>
              <a:rPr lang="en-US" sz="2400" b="1" dirty="0" err="1">
                <a:latin typeface="+mn-ea"/>
                <a:ea typeface="+mn-ea"/>
              </a:rPr>
              <a:t>구조를</a:t>
            </a:r>
            <a:r>
              <a:rPr lang="en-US" sz="2400" b="1" dirty="0">
                <a:latin typeface="+mn-ea"/>
                <a:ea typeface="+mn-ea"/>
              </a:rPr>
              <a:t> </a:t>
            </a:r>
            <a:r>
              <a:rPr lang="en-US" sz="2400" b="1" dirty="0" err="1">
                <a:latin typeface="+mn-ea"/>
                <a:ea typeface="+mn-ea"/>
              </a:rPr>
              <a:t>통해</a:t>
            </a:r>
            <a:r>
              <a:rPr lang="en-US" sz="2400" b="1" dirty="0">
                <a:latin typeface="+mn-ea"/>
                <a:ea typeface="+mn-ea"/>
              </a:rPr>
              <a:t> </a:t>
            </a:r>
            <a:r>
              <a:rPr lang="en-US" sz="2400" b="1" dirty="0" err="1">
                <a:latin typeface="+mn-ea"/>
                <a:ea typeface="+mn-ea"/>
              </a:rPr>
              <a:t>병렬로</a:t>
            </a:r>
            <a:r>
              <a:rPr lang="en-US" sz="2400" b="1" dirty="0">
                <a:latin typeface="+mn-ea"/>
                <a:ea typeface="+mn-ea"/>
              </a:rPr>
              <a:t> </a:t>
            </a:r>
            <a:r>
              <a:rPr lang="en-US" sz="2400" b="1" dirty="0" err="1">
                <a:latin typeface="+mn-ea"/>
                <a:ea typeface="+mn-ea"/>
              </a:rPr>
              <a:t>실행됨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427" y="1489554"/>
            <a:ext cx="9776604" cy="331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Ⅱ. CPU </a:t>
            </a:r>
            <a:r>
              <a:rPr lang="en-US" sz="4400" b="1" i="0" u="none" strike="noStrike" cap="none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구조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800045" y="4911307"/>
            <a:ext cx="82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3582837" y="4911307"/>
            <a:ext cx="903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5300172" y="4911307"/>
            <a:ext cx="924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7180729" y="4911307"/>
            <a:ext cx="17053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Memory-Access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360336" y="4911307"/>
            <a:ext cx="12399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Write-Back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Ⅱ. CPU </a:t>
            </a:r>
            <a:r>
              <a:rPr lang="en-US" sz="4400" b="1" i="0" u="none" strike="noStrike" cap="none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구조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7B258-D47E-0A96-4820-DCD79B5D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8" y="1270303"/>
            <a:ext cx="11350406" cy="5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2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837190" y="-699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Ⅲ. </a:t>
            </a:r>
            <a:r>
              <a:rPr lang="en-US" sz="4400" b="1" dirty="0" err="1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DataFlow</a:t>
            </a:r>
            <a:endParaRPr sz="4400" b="1" dirty="0">
              <a:solidFill>
                <a:srgbClr val="2F5496"/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682036" y="3706223"/>
            <a:ext cx="9451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5533597" y="3706255"/>
            <a:ext cx="89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9358597" y="3706223"/>
            <a:ext cx="924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818827" y="6415528"/>
            <a:ext cx="10048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006" y="4124994"/>
            <a:ext cx="3348057" cy="220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7562322" y="6415528"/>
            <a:ext cx="1169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WriteBack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3928107" y="2165022"/>
            <a:ext cx="230820" cy="3639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7826322" y="2192783"/>
            <a:ext cx="230820" cy="3639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112292" y="4965154"/>
            <a:ext cx="230820" cy="3639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2286842" y="4965153"/>
            <a:ext cx="230820" cy="3639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140F8-56FA-0D08-8317-E6E971D4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" y="1177652"/>
            <a:ext cx="3335186" cy="25434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A37BF8-E341-598B-7559-07394F4B5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325" y="1180329"/>
            <a:ext cx="3335186" cy="2531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17FE6A-4CD0-BBA9-4520-296EC71AA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956" y="1177652"/>
            <a:ext cx="3335186" cy="2537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D1C1C2-36C0-689A-EDF7-43D10E68C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211" y="4133120"/>
            <a:ext cx="3335186" cy="2249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3DCE49-7C07-318F-D612-5251322C352C}"/>
              </a:ext>
            </a:extLst>
          </p:cNvPr>
          <p:cNvSpPr txBox="1"/>
          <p:nvPr/>
        </p:nvSpPr>
        <p:spPr>
          <a:xfrm>
            <a:off x="3047495" y="3276626"/>
            <a:ext cx="6094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785948" y="3904478"/>
            <a:ext cx="11284131" cy="295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en-US" b="1" dirty="0"/>
              <a:t> </a:t>
            </a:r>
            <a:r>
              <a: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Unit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dirty="0" err="1">
                <a:latin typeface="+mn-ea"/>
                <a:ea typeface="+mn-ea"/>
              </a:rPr>
              <a:t>OpcodeDecoder</a:t>
            </a:r>
            <a:r>
              <a:rPr lang="en-US" sz="2100" dirty="0">
                <a:latin typeface="+mn-ea"/>
                <a:ea typeface="+mn-ea"/>
              </a:rPr>
              <a:t> :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DecodeStage</a:t>
            </a:r>
            <a:r>
              <a:rPr lang="en-US" sz="2100" dirty="0" err="1">
                <a:latin typeface="+mn-ea"/>
                <a:ea typeface="+mn-ea"/>
              </a:rPr>
              <a:t>로부터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Opcode</a:t>
            </a:r>
            <a:r>
              <a:rPr lang="en-US" sz="2100" dirty="0" err="1">
                <a:latin typeface="+mn-ea"/>
                <a:ea typeface="+mn-ea"/>
              </a:rPr>
              <a:t>를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받아서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그에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맞는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Control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Signal</a:t>
            </a:r>
            <a:r>
              <a:rPr lang="en-US" sz="2100" dirty="0" err="1">
                <a:latin typeface="+mn-ea"/>
                <a:ea typeface="+mn-ea"/>
              </a:rPr>
              <a:t>을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DataPath</a:t>
            </a:r>
            <a:r>
              <a:rPr lang="en-US" sz="2100" dirty="0" err="1">
                <a:latin typeface="+mn-ea"/>
                <a:ea typeface="+mn-ea"/>
              </a:rPr>
              <a:t>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전달하여</a:t>
            </a:r>
            <a:r>
              <a:rPr lang="en-US" sz="2100" dirty="0">
                <a:latin typeface="+mn-ea"/>
                <a:ea typeface="+mn-ea"/>
              </a:rPr>
              <a:t> 각 </a:t>
            </a:r>
            <a:r>
              <a:rPr lang="en-US" sz="2100" dirty="0" err="1">
                <a:latin typeface="+mn-ea"/>
                <a:ea typeface="+mn-ea"/>
              </a:rPr>
              <a:t>모듈에</a:t>
            </a:r>
            <a:endParaRPr lang="en-US" sz="2100" dirty="0">
              <a:latin typeface="+mn-ea"/>
              <a:ea typeface="+mn-ea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dirty="0">
                <a:latin typeface="+mn-ea"/>
                <a:ea typeface="+mn-ea"/>
              </a:rPr>
              <a:t>                                     </a:t>
            </a:r>
            <a:r>
              <a:rPr lang="en-US" sz="2100" dirty="0" err="1">
                <a:latin typeface="+mn-ea"/>
                <a:ea typeface="+mn-ea"/>
              </a:rPr>
              <a:t>분배하여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전체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시스템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Control</a:t>
            </a:r>
            <a:endParaRPr sz="210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en-US" b="1" dirty="0"/>
              <a:t> </a:t>
            </a:r>
            <a:r>
              <a: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Signal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dirty="0">
                <a:latin typeface="+mn-ea"/>
                <a:ea typeface="+mn-ea"/>
              </a:rPr>
              <a:t>Branch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: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DecodeStage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 -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BranchDetect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모듈로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들어가서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PC_branch</a:t>
            </a:r>
            <a:r>
              <a:rPr lang="en-US" sz="2100" dirty="0" err="1">
                <a:latin typeface="+mn-ea"/>
                <a:ea typeface="+mn-ea"/>
              </a:rPr>
              <a:t>값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생성</a:t>
            </a:r>
            <a:endParaRPr sz="21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dirty="0">
                <a:latin typeface="+mn-ea"/>
                <a:ea typeface="+mn-ea"/>
              </a:rPr>
              <a:t>Flush</a:t>
            </a:r>
            <a:r>
              <a:rPr lang="en-US" sz="2100" dirty="0">
                <a:latin typeface="+mn-ea"/>
                <a:ea typeface="+mn-ea"/>
              </a:rPr>
              <a:t> :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branch</a:t>
            </a:r>
            <a:r>
              <a:rPr lang="en-US" sz="2100" dirty="0" err="1">
                <a:latin typeface="+mn-ea"/>
                <a:ea typeface="+mn-ea"/>
              </a:rPr>
              <a:t>시에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ExcuteRegister</a:t>
            </a:r>
            <a:r>
              <a:rPr lang="en-US" sz="2100" dirty="0" err="1">
                <a:latin typeface="+mn-ea"/>
                <a:ea typeface="+mn-ea"/>
              </a:rPr>
              <a:t>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들어가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실행중인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명령어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flush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수행</a:t>
            </a:r>
            <a:endParaRPr sz="21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dirty="0" err="1">
                <a:latin typeface="+mn-ea"/>
                <a:ea typeface="+mn-ea"/>
              </a:rPr>
              <a:t>Regwrite</a:t>
            </a:r>
            <a:r>
              <a:rPr lang="en-US" sz="2100" dirty="0">
                <a:latin typeface="+mn-ea"/>
                <a:ea typeface="+mn-ea"/>
              </a:rPr>
              <a:t> :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DecodeStage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2100" dirty="0">
                <a:latin typeface="+mn-ea"/>
                <a:ea typeface="+mn-ea"/>
              </a:rPr>
              <a:t>–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Register_File</a:t>
            </a:r>
            <a:r>
              <a:rPr lang="en-US" sz="2100" dirty="0" err="1">
                <a:latin typeface="+mn-ea"/>
                <a:ea typeface="+mn-ea"/>
              </a:rPr>
              <a:t>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들어가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WriteBackStage</a:t>
            </a:r>
            <a:r>
              <a:rPr lang="en-US" sz="2100" dirty="0" err="1">
                <a:latin typeface="+mn-ea"/>
                <a:ea typeface="+mn-ea"/>
              </a:rPr>
              <a:t>의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출력을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Register</a:t>
            </a:r>
            <a:r>
              <a:rPr lang="en-US" sz="2100" dirty="0" err="1">
                <a:latin typeface="+mn-ea"/>
                <a:ea typeface="+mn-ea"/>
              </a:rPr>
              <a:t>에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저장</a:t>
            </a:r>
            <a:endParaRPr sz="21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dirty="0" err="1">
                <a:latin typeface="+mn-ea"/>
                <a:ea typeface="+mn-ea"/>
              </a:rPr>
              <a:t>Memwrite</a:t>
            </a:r>
            <a:r>
              <a:rPr lang="en-US" sz="2100" dirty="0">
                <a:latin typeface="+mn-ea"/>
                <a:ea typeface="+mn-ea"/>
              </a:rPr>
              <a:t> :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MemoryStage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2100" dirty="0">
                <a:latin typeface="+mn-ea"/>
                <a:ea typeface="+mn-ea"/>
              </a:rPr>
              <a:t>–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Memory_Data</a:t>
            </a:r>
            <a:r>
              <a:rPr lang="en-US" sz="2100" dirty="0" err="1">
                <a:latin typeface="+mn-ea"/>
                <a:ea typeface="+mn-ea"/>
              </a:rPr>
              <a:t>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들어가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write_enable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수행</a:t>
            </a:r>
            <a:endParaRPr sz="21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dirty="0" err="1">
                <a:latin typeface="+mn-ea"/>
                <a:ea typeface="+mn-ea"/>
              </a:rPr>
              <a:t>MemToReg</a:t>
            </a:r>
            <a:r>
              <a:rPr lang="en-US" sz="2100" dirty="0">
                <a:latin typeface="+mn-ea"/>
                <a:ea typeface="+mn-ea"/>
              </a:rPr>
              <a:t> :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WriteBackStage</a:t>
            </a:r>
            <a:r>
              <a:rPr lang="en-US" sz="2100" dirty="0" err="1">
                <a:latin typeface="+mn-ea"/>
                <a:ea typeface="+mn-ea"/>
              </a:rPr>
              <a:t>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들어가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alu_result</a:t>
            </a:r>
            <a:r>
              <a:rPr lang="en-US" sz="2100" dirty="0" err="1">
                <a:latin typeface="+mn-ea"/>
                <a:ea typeface="+mn-ea"/>
              </a:rPr>
              <a:t>와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MemReadData</a:t>
            </a:r>
            <a:r>
              <a:rPr lang="en-US" sz="2100" dirty="0" err="1">
                <a:latin typeface="+mn-ea"/>
                <a:ea typeface="+mn-ea"/>
              </a:rPr>
              <a:t>의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Mux select </a:t>
            </a:r>
            <a:r>
              <a:rPr lang="en-US" sz="2100" dirty="0" err="1">
                <a:latin typeface="+mn-ea"/>
                <a:ea typeface="+mn-ea"/>
              </a:rPr>
              <a:t>신호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수행</a:t>
            </a:r>
            <a:endParaRPr sz="21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dirty="0">
                <a:latin typeface="+mn-ea"/>
                <a:ea typeface="+mn-ea"/>
              </a:rPr>
              <a:t>Immediate</a:t>
            </a:r>
            <a:r>
              <a:rPr lang="en-US" sz="2100" dirty="0">
                <a:latin typeface="+mn-ea"/>
                <a:ea typeface="+mn-ea"/>
              </a:rPr>
              <a:t> :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DecodeStage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2100" dirty="0">
                <a:latin typeface="+mn-ea"/>
                <a:ea typeface="+mn-ea"/>
              </a:rPr>
              <a:t>–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Register_File</a:t>
            </a:r>
            <a:r>
              <a:rPr lang="en-US" sz="2100" dirty="0" err="1">
                <a:latin typeface="+mn-ea"/>
                <a:ea typeface="+mn-ea"/>
              </a:rPr>
              <a:t>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들어가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srcdata2</a:t>
            </a:r>
            <a:r>
              <a:rPr lang="en-US" sz="2100" dirty="0">
                <a:latin typeface="+mn-ea"/>
                <a:ea typeface="+mn-ea"/>
              </a:rPr>
              <a:t>가 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immediate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value</a:t>
            </a:r>
            <a:r>
              <a:rPr lang="en-US" sz="2100" dirty="0" err="1">
                <a:latin typeface="+mn-ea"/>
                <a:ea typeface="+mn-ea"/>
              </a:rPr>
              <a:t>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사용될</a:t>
            </a:r>
            <a:r>
              <a:rPr lang="en-US" sz="2100" dirty="0">
                <a:latin typeface="+mn-ea"/>
                <a:ea typeface="+mn-ea"/>
              </a:rPr>
              <a:t> 수 </a:t>
            </a:r>
            <a:r>
              <a:rPr lang="en-US" sz="2100" dirty="0" err="1">
                <a:latin typeface="+mn-ea"/>
                <a:ea typeface="+mn-ea"/>
              </a:rPr>
              <a:t>있도록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함</a:t>
            </a:r>
            <a:endParaRPr sz="21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dirty="0" err="1">
                <a:latin typeface="+mn-ea"/>
                <a:ea typeface="+mn-ea"/>
              </a:rPr>
              <a:t>alufunc</a:t>
            </a:r>
            <a:r>
              <a:rPr lang="en-US" sz="2100" dirty="0">
                <a:latin typeface="+mn-ea"/>
                <a:ea typeface="+mn-ea"/>
              </a:rPr>
              <a:t> :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ExcuteStage</a:t>
            </a:r>
            <a:r>
              <a:rPr lang="en-US" sz="2100" dirty="0"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2100" dirty="0">
                <a:latin typeface="+mn-ea"/>
                <a:ea typeface="+mn-ea"/>
              </a:rPr>
              <a:t>–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ALU</a:t>
            </a:r>
            <a:r>
              <a:rPr lang="en-US" sz="2100" dirty="0" err="1">
                <a:latin typeface="+mn-ea"/>
                <a:ea typeface="+mn-ea"/>
              </a:rPr>
              <a:t>로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들어가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  <a:cs typeface="Malgun Gothic"/>
                <a:sym typeface="Malgun Gothic"/>
              </a:rPr>
              <a:t>ALU</a:t>
            </a:r>
            <a:r>
              <a:rPr lang="en-US" sz="2100" dirty="0" err="1">
                <a:latin typeface="+mn-ea"/>
                <a:ea typeface="+mn-ea"/>
              </a:rPr>
              <a:t>의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연산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제어</a:t>
            </a:r>
            <a:r>
              <a:rPr lang="en-US" sz="2100" dirty="0">
                <a:latin typeface="+mn-ea"/>
                <a:ea typeface="+mn-ea"/>
              </a:rPr>
              <a:t> </a:t>
            </a:r>
            <a:r>
              <a:rPr lang="en-US" sz="2100" dirty="0" err="1">
                <a:latin typeface="+mn-ea"/>
                <a:ea typeface="+mn-ea"/>
              </a:rPr>
              <a:t>수행</a:t>
            </a:r>
            <a:endParaRPr sz="2100" dirty="0">
              <a:latin typeface="+mn-ea"/>
              <a:ea typeface="+mn-ea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838200" y="97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Ⅳ. Control Unit</a:t>
            </a:r>
            <a:endParaRPr sz="4400" b="1" dirty="0">
              <a:solidFill>
                <a:srgbClr val="2F5496"/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592B8C-2593-5828-38D8-F68E52FA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64" y="1040164"/>
            <a:ext cx="8853329" cy="2864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93097" y="4086158"/>
            <a:ext cx="11987719" cy="295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indent="-228600">
              <a:lnSpc>
                <a:spcPct val="110000"/>
              </a:lnSpc>
              <a:spcBef>
                <a:spcPts val="0"/>
              </a:spcBef>
              <a:buSzPct val="100000"/>
              <a:buFont typeface="Noto Sans Symbols"/>
              <a:buChar char="◆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Hazard Unit</a:t>
            </a:r>
            <a:endParaRPr lang="en-US" sz="2600" dirty="0">
              <a:latin typeface="HY헤드라인M" panose="02030600000101010101" pitchFamily="18" charset="-127"/>
              <a:ea typeface="HY헤드라인M" panose="02030600000101010101" pitchFamily="18" charset="-127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DataPath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와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ControlUnit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에서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input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을 받아와서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Output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으로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Control Unit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과 함께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Dataflow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를 제어하는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signal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을 출력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◆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6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 panose="020F0502020204030204" pitchFamily="34" charset="0"/>
              </a:rPr>
              <a:t>Output Signal</a:t>
            </a:r>
            <a:endParaRPr lang="ko-KR" altLang="en-US" sz="2600" dirty="0">
              <a:latin typeface="HY헤드라인M" panose="02030600000101010101" pitchFamily="18" charset="-127"/>
              <a:ea typeface="HY헤드라인M" panose="02030600000101010101" pitchFamily="18" charset="-127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 b="1" dirty="0" err="1">
                <a:latin typeface="+mn-ea"/>
                <a:ea typeface="+mn-ea"/>
                <a:cs typeface="Calibri" panose="020F0502020204030204" pitchFamily="34" charset="0"/>
              </a:rPr>
              <a:t>stallF</a:t>
            </a:r>
            <a:r>
              <a:rPr lang="en-US" sz="1900" b="1" dirty="0">
                <a:latin typeface="+mn-ea"/>
                <a:ea typeface="+mn-ea"/>
                <a:cs typeface="Calibri" panose="020F0502020204030204" pitchFamily="34" charset="0"/>
              </a:rPr>
              <a:t>, </a:t>
            </a:r>
            <a:r>
              <a:rPr lang="en-US" sz="1900" b="1" dirty="0" err="1">
                <a:latin typeface="+mn-ea"/>
                <a:ea typeface="+mn-ea"/>
                <a:cs typeface="Calibri" panose="020F0502020204030204" pitchFamily="34" charset="0"/>
              </a:rPr>
              <a:t>stallD</a:t>
            </a:r>
            <a:r>
              <a:rPr lang="en-US" sz="19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: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각각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Fetch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와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Decode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의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Register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입력으로 들어가며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enable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신호의 역할을 수행</a:t>
            </a:r>
            <a:endParaRPr sz="1900" dirty="0"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 b="1" dirty="0" err="1">
                <a:latin typeface="+mn-ea"/>
                <a:ea typeface="+mn-ea"/>
                <a:cs typeface="Calibri" panose="020F0502020204030204" pitchFamily="34" charset="0"/>
              </a:rPr>
              <a:t>forwardA</a:t>
            </a:r>
            <a:r>
              <a:rPr lang="en-US" sz="1900" b="1" dirty="0">
                <a:latin typeface="+mn-ea"/>
                <a:ea typeface="+mn-ea"/>
                <a:cs typeface="Calibri" panose="020F0502020204030204" pitchFamily="34" charset="0"/>
              </a:rPr>
              <a:t>, </a:t>
            </a:r>
            <a:r>
              <a:rPr lang="en-US" sz="1900" b="1" dirty="0" err="1">
                <a:latin typeface="+mn-ea"/>
                <a:ea typeface="+mn-ea"/>
                <a:cs typeface="Calibri" panose="020F0502020204030204" pitchFamily="34" charset="0"/>
              </a:rPr>
              <a:t>forwardB</a:t>
            </a:r>
            <a:r>
              <a:rPr lang="en-US" sz="1900" dirty="0">
                <a:latin typeface="+mn-ea"/>
                <a:ea typeface="+mn-ea"/>
                <a:cs typeface="Calibri" panose="020F0502020204030204" pitchFamily="34" charset="0"/>
              </a:rPr>
              <a:t> :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명령어의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destadd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가 다음 명령어의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srcadd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와 같다면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source1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과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source2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의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Data forward signal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역할을 수행</a:t>
            </a:r>
            <a:endParaRPr sz="1900" dirty="0"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 b="1" dirty="0" err="1">
                <a:latin typeface="+mn-ea"/>
                <a:ea typeface="+mn-ea"/>
                <a:cs typeface="Calibri" panose="020F0502020204030204" pitchFamily="34" charset="0"/>
              </a:rPr>
              <a:t>flushD</a:t>
            </a:r>
            <a:r>
              <a:rPr lang="en-US" sz="1900" b="1" dirty="0">
                <a:latin typeface="+mn-ea"/>
                <a:ea typeface="+mn-ea"/>
                <a:cs typeface="Calibri" panose="020F0502020204030204" pitchFamily="34" charset="0"/>
              </a:rPr>
              <a:t>, </a:t>
            </a:r>
            <a:r>
              <a:rPr lang="en-US" sz="1900" b="1" dirty="0" err="1">
                <a:latin typeface="+mn-ea"/>
                <a:ea typeface="+mn-ea"/>
                <a:cs typeface="Calibri" panose="020F0502020204030204" pitchFamily="34" charset="0"/>
              </a:rPr>
              <a:t>flushE</a:t>
            </a:r>
            <a:r>
              <a:rPr lang="en-US" sz="1900" dirty="0">
                <a:latin typeface="+mn-ea"/>
                <a:ea typeface="+mn-ea"/>
                <a:cs typeface="Calibri" panose="020F0502020204030204" pitchFamily="34" charset="0"/>
              </a:rPr>
              <a:t> :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각각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Decode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와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</a:rPr>
              <a:t>Excute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의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Register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입력으로 들어가며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Register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의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</a:rPr>
              <a:t>reset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</a:rPr>
              <a:t>과 동일한 역할을 수행</a:t>
            </a:r>
            <a:endParaRPr sz="1900" dirty="0">
              <a:latin typeface="+mn-ea"/>
              <a:ea typeface="+mn-ea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 b="1" dirty="0" err="1">
                <a:latin typeface="+mn-ea"/>
                <a:ea typeface="+mn-ea"/>
                <a:cs typeface="Calibri" panose="020F0502020204030204" pitchFamily="34" charset="0"/>
              </a:rPr>
              <a:t>InstBranch</a:t>
            </a:r>
            <a:r>
              <a:rPr lang="en-US" sz="1900" dirty="0">
                <a:latin typeface="+mn-ea"/>
                <a:ea typeface="+mn-ea"/>
                <a:cs typeface="Calibri" panose="020F0502020204030204" pitchFamily="34" charset="0"/>
              </a:rPr>
              <a:t> :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Branch 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명령어가 들어왔으며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srcdata1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과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srcdata2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가 같지 않을 때 </a:t>
            </a:r>
            <a:r>
              <a:rPr lang="en-US" altLang="ko-KR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Branch signal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로 동작하며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ProgramCounter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와 </a:t>
            </a:r>
            <a:r>
              <a:rPr lang="en-US" altLang="ko-KR" sz="1900" dirty="0" err="1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DecodeStage</a:t>
            </a:r>
            <a:r>
              <a:rPr lang="ko-KR" altLang="en-US" sz="1900" dirty="0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의 입력으로 </a:t>
            </a:r>
            <a:r>
              <a:rPr lang="ko-KR" altLang="en-US" sz="1900" dirty="0" err="1">
                <a:latin typeface="+mn-ea"/>
                <a:ea typeface="+mn-ea"/>
                <a:cs typeface="Calibri" panose="020F0502020204030204" pitchFamily="34" charset="0"/>
                <a:sym typeface="Malgun Gothic"/>
              </a:rPr>
              <a:t>들어감</a:t>
            </a:r>
            <a:endParaRPr sz="1900" dirty="0"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838200" y="40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Ⅳ. </a:t>
            </a:r>
            <a:r>
              <a:rPr 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Hazard</a:t>
            </a:r>
            <a:r>
              <a:rPr lang="ko-KR" altLang="en-US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Unit</a:t>
            </a:r>
            <a:endParaRPr sz="4400" b="1" dirty="0">
              <a:solidFill>
                <a:srgbClr val="2F5496"/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0F00C-EA2C-96B6-6B5B-C8ADF1B1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37" y="1003038"/>
            <a:ext cx="9869737" cy="31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2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976210" y="3231540"/>
            <a:ext cx="10515600" cy="396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◆"/>
            </a:pPr>
            <a:r>
              <a:rPr lang="en-US" sz="1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Opcode[3:0]</a:t>
            </a:r>
            <a:r>
              <a:rPr 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9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개의제어신호를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set(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decode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 단계에서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control unit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으로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보냄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22860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◆"/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SrcAdd1[7:4]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Register_File로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들어가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SrcData1를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출력하는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Register의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주소</a:t>
            </a:r>
            <a:endParaRPr sz="1800" dirty="0">
              <a:solidFill>
                <a:srgbClr val="000000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228600" lvl="0" indent="-22860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◆"/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SrcAdd2[11:8]</a:t>
            </a:r>
            <a:r>
              <a:rPr 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Register_File로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들어가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SrcData2를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출력하는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Register의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주소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endParaRPr sz="1800" dirty="0">
              <a:solidFill>
                <a:srgbClr val="000000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                                    Immediate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입력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시 SrcData2 = {12’d0, SrcAdd2}로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사용됨</a:t>
            </a:r>
            <a:endParaRPr sz="1800" dirty="0">
              <a:solidFill>
                <a:srgbClr val="000000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228600" lvl="0" indent="-22860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◆"/>
            </a:pP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DestAdd</a:t>
            </a:r>
            <a:r>
              <a:rPr 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[15:12]</a:t>
            </a:r>
            <a:r>
              <a:rPr 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Calibri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Register_File과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Memory_Data에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들어가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데이터를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쓰고자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하는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주소를</a:t>
            </a:r>
            <a:r>
              <a:rPr lang="en-US" sz="1800" dirty="0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ea"/>
                <a:ea typeface="+mn-ea"/>
                <a:cs typeface="Calibri"/>
                <a:sym typeface="Calibri"/>
              </a:rPr>
              <a:t>지정</a:t>
            </a:r>
            <a:endParaRPr sz="1800" dirty="0">
              <a:solidFill>
                <a:srgbClr val="000000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graphicFrame>
        <p:nvGraphicFramePr>
          <p:cNvPr id="152" name="Google Shape;152;p7"/>
          <p:cNvGraphicFramePr/>
          <p:nvPr/>
        </p:nvGraphicFramePr>
        <p:xfrm>
          <a:off x="907210" y="1645569"/>
          <a:ext cx="10653600" cy="741700"/>
        </p:xfrm>
        <a:graphic>
          <a:graphicData uri="http://schemas.openxmlformats.org/drawingml/2006/table">
            <a:tbl>
              <a:tblPr firstRow="1" bandRow="1">
                <a:noFill/>
                <a:tableStyleId>{3A172446-2F19-4243-AE56-F63E56CA14DD}</a:tableStyleId>
              </a:tblPr>
              <a:tblGrid>
                <a:gridCol w="6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5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Opcode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SrcAdd1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SrcAdd2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DestAdd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F390E68A-BACD-801C-A3DA-7435257F5879}"/>
              </a:ext>
            </a:extLst>
          </p:cNvPr>
          <p:cNvSpPr txBox="1"/>
          <p:nvPr/>
        </p:nvSpPr>
        <p:spPr>
          <a:xfrm>
            <a:off x="838200" y="1005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lang="en-US" altLang="ko-KR" sz="4400" b="1" dirty="0">
                <a:solidFill>
                  <a:srgbClr val="2F549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Arial"/>
              </a:rPr>
              <a:t>Ⅴ.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81981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1119</Words>
  <Application>Microsoft Office PowerPoint</Application>
  <PresentationFormat>와이드스크린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HY헤드라인M</vt:lpstr>
      <vt:lpstr>Noto Sans Symbols</vt:lpstr>
      <vt:lpstr>Malgun Gothic</vt:lpstr>
      <vt:lpstr>함초롬바탕</vt:lpstr>
      <vt:lpstr>휴먼둥근헤드라인</vt:lpstr>
      <vt:lpstr>Arial</vt:lpstr>
      <vt:lpstr>Calibri</vt:lpstr>
      <vt:lpstr>Wingdings</vt:lpstr>
      <vt:lpstr>Office 2013 - 2022 테마</vt:lpstr>
      <vt:lpstr>파이프라인 MIPS 프로세서 설계</vt:lpstr>
      <vt:lpstr>목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의진 정</dc:creator>
  <cp:lastModifiedBy>eugene kim</cp:lastModifiedBy>
  <cp:revision>58</cp:revision>
  <dcterms:created xsi:type="dcterms:W3CDTF">2024-05-29T03:27:16Z</dcterms:created>
  <dcterms:modified xsi:type="dcterms:W3CDTF">2024-06-10T06:28:07Z</dcterms:modified>
</cp:coreProperties>
</file>