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240750" cy="30240288"/>
  <p:notesSz cx="6797675" cy="9926638"/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22" d="100"/>
          <a:sy n="22" d="100"/>
        </p:scale>
        <p:origin x="24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920888" y="6486645"/>
            <a:ext cx="178977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18619849" y="-46485"/>
            <a:ext cx="1672500" cy="16725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18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C86701-8461-46E1-97F8-04EABC203544}"/>
              </a:ext>
            </a:extLst>
          </p:cNvPr>
          <p:cNvCxnSpPr>
            <a:cxnSpLocks/>
          </p:cNvCxnSpPr>
          <p:nvPr/>
        </p:nvCxnSpPr>
        <p:spPr>
          <a:xfrm>
            <a:off x="2000787" y="11555804"/>
            <a:ext cx="17388543" cy="0"/>
          </a:xfrm>
          <a:prstGeom prst="line">
            <a:avLst/>
          </a:prstGeom>
          <a:ln w="38100" cmpd="thickThin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F876A2-A3F9-4A83-8588-30937B7B1B95}"/>
              </a:ext>
            </a:extLst>
          </p:cNvPr>
          <p:cNvSpPr txBox="1"/>
          <p:nvPr/>
        </p:nvSpPr>
        <p:spPr>
          <a:xfrm>
            <a:off x="2350175" y="6811321"/>
            <a:ext cx="6718621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6" b="1" dirty="0">
                <a:solidFill>
                  <a:srgbClr val="FFC000"/>
                </a:solidFill>
              </a:rPr>
              <a:t>  프로젝트 소개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87F68-F001-4E84-8DCF-2D4696C5DE23}"/>
              </a:ext>
            </a:extLst>
          </p:cNvPr>
          <p:cNvSpPr txBox="1"/>
          <p:nvPr/>
        </p:nvSpPr>
        <p:spPr>
          <a:xfrm>
            <a:off x="2157658" y="11912267"/>
            <a:ext cx="4460496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6" b="1" dirty="0">
                <a:solidFill>
                  <a:srgbClr val="FFC000"/>
                </a:solidFill>
              </a:rPr>
              <a:t>  실행화면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260099-677A-4BB0-8516-35B465BF6680}"/>
              </a:ext>
            </a:extLst>
          </p:cNvPr>
          <p:cNvSpPr txBox="1"/>
          <p:nvPr/>
        </p:nvSpPr>
        <p:spPr>
          <a:xfrm>
            <a:off x="2649026" y="20474517"/>
            <a:ext cx="16632201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6" b="1" dirty="0">
                <a:solidFill>
                  <a:srgbClr val="FFC000"/>
                </a:solidFill>
              </a:rPr>
              <a:t> 기대효과</a:t>
            </a:r>
            <a:endParaRPr lang="en-US" altLang="ko-KR" sz="4956" b="1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1B4570-2219-4634-B589-A67E6B9A11B7}"/>
              </a:ext>
            </a:extLst>
          </p:cNvPr>
          <p:cNvSpPr txBox="1"/>
          <p:nvPr/>
        </p:nvSpPr>
        <p:spPr>
          <a:xfrm>
            <a:off x="2059809" y="7725221"/>
            <a:ext cx="17039154" cy="295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17" dirty="0">
                <a:solidFill>
                  <a:schemeClr val="bg1"/>
                </a:solidFill>
              </a:rPr>
              <a:t>유명한 영화인 </a:t>
            </a:r>
            <a:r>
              <a:rPr lang="en-US" altLang="ko-KR" sz="3717" dirty="0">
                <a:solidFill>
                  <a:schemeClr val="bg1"/>
                </a:solidFill>
              </a:rPr>
              <a:t>‘</a:t>
            </a:r>
            <a:r>
              <a:rPr lang="ko-KR" altLang="en-US" sz="3717" dirty="0">
                <a:solidFill>
                  <a:schemeClr val="bg1"/>
                </a:solidFill>
              </a:rPr>
              <a:t>박물관이 살아있다</a:t>
            </a:r>
            <a:r>
              <a:rPr lang="en-US" altLang="ko-KR" sz="3717" dirty="0">
                <a:solidFill>
                  <a:schemeClr val="bg1"/>
                </a:solidFill>
              </a:rPr>
              <a:t>’ </a:t>
            </a:r>
            <a:r>
              <a:rPr lang="ko-KR" altLang="en-US" sz="3717" dirty="0">
                <a:solidFill>
                  <a:schemeClr val="bg1"/>
                </a:solidFill>
              </a:rPr>
              <a:t>에서 전시물이 움직이는 것에 모티브를 받아</a:t>
            </a:r>
            <a:r>
              <a:rPr lang="en-US" altLang="ko-KR" sz="3717" dirty="0">
                <a:solidFill>
                  <a:schemeClr val="bg1"/>
                </a:solidFill>
              </a:rPr>
              <a:t> </a:t>
            </a:r>
            <a:r>
              <a:rPr lang="ko-KR" altLang="en-US" sz="3717" dirty="0">
                <a:solidFill>
                  <a:schemeClr val="bg1"/>
                </a:solidFill>
              </a:rPr>
              <a:t>어플을 만들게 되었습니다</a:t>
            </a:r>
            <a:r>
              <a:rPr lang="en-US" altLang="ko-KR" sz="3717" dirty="0">
                <a:solidFill>
                  <a:schemeClr val="bg1"/>
                </a:solidFill>
              </a:rPr>
              <a:t>. </a:t>
            </a:r>
            <a:r>
              <a:rPr lang="ko-KR" altLang="en-US" sz="3717" dirty="0">
                <a:solidFill>
                  <a:schemeClr val="bg1"/>
                </a:solidFill>
              </a:rPr>
              <a:t>사람들이 편하고 흥미롭게 박물관을 관람할 수 있도록 도와주는 어플 </a:t>
            </a:r>
            <a:r>
              <a:rPr lang="en-US" altLang="ko-KR" sz="3717" dirty="0">
                <a:solidFill>
                  <a:srgbClr val="FFC000"/>
                </a:solidFill>
              </a:rPr>
              <a:t>L</a:t>
            </a:r>
            <a:r>
              <a:rPr lang="en-US" altLang="ko-KR" sz="3717" dirty="0">
                <a:solidFill>
                  <a:schemeClr val="bg1"/>
                </a:solidFill>
              </a:rPr>
              <a:t>iving </a:t>
            </a:r>
            <a:r>
              <a:rPr lang="en-US" altLang="ko-KR" sz="3717" dirty="0">
                <a:solidFill>
                  <a:srgbClr val="FFC000"/>
                </a:solidFill>
              </a:rPr>
              <a:t>E</a:t>
            </a:r>
            <a:r>
              <a:rPr lang="en-US" altLang="ko-KR" sz="3717" dirty="0">
                <a:solidFill>
                  <a:schemeClr val="bg1"/>
                </a:solidFill>
              </a:rPr>
              <a:t>xhibition</a:t>
            </a:r>
            <a:r>
              <a:rPr lang="ko-KR" altLang="en-US" sz="3717" dirty="0">
                <a:solidFill>
                  <a:schemeClr val="bg1"/>
                </a:solidFill>
              </a:rPr>
              <a:t>입니다</a:t>
            </a:r>
            <a:r>
              <a:rPr lang="en-US" altLang="ko-KR" sz="3717" dirty="0">
                <a:solidFill>
                  <a:schemeClr val="bg1"/>
                </a:solidFill>
              </a:rPr>
              <a:t>. </a:t>
            </a:r>
            <a:r>
              <a:rPr lang="ko-KR" altLang="en-US" sz="3717" dirty="0">
                <a:solidFill>
                  <a:schemeClr val="bg1"/>
                </a:solidFill>
              </a:rPr>
              <a:t>일반적인 박물관 어플과 다르게 사용자는 </a:t>
            </a:r>
            <a:r>
              <a:rPr lang="en-US" altLang="ko-KR" sz="3717" dirty="0">
                <a:solidFill>
                  <a:schemeClr val="bg1"/>
                </a:solidFill>
              </a:rPr>
              <a:t>VR</a:t>
            </a:r>
            <a:r>
              <a:rPr lang="ko-KR" altLang="en-US" sz="3717" dirty="0">
                <a:solidFill>
                  <a:schemeClr val="bg1"/>
                </a:solidFill>
              </a:rPr>
              <a:t>과 </a:t>
            </a:r>
            <a:r>
              <a:rPr lang="en-US" altLang="ko-KR" sz="3717" dirty="0">
                <a:solidFill>
                  <a:schemeClr val="bg1"/>
                </a:solidFill>
              </a:rPr>
              <a:t>AR</a:t>
            </a:r>
            <a:r>
              <a:rPr lang="ko-KR" altLang="en-US" sz="3717" dirty="0">
                <a:solidFill>
                  <a:schemeClr val="bg1"/>
                </a:solidFill>
              </a:rPr>
              <a:t>을 사용하여 전시물을 생생하게 </a:t>
            </a:r>
            <a:endParaRPr lang="en-US" altLang="ko-KR" sz="3717" dirty="0">
              <a:solidFill>
                <a:schemeClr val="bg1"/>
              </a:solidFill>
            </a:endParaRPr>
          </a:p>
          <a:p>
            <a:r>
              <a:rPr lang="ko-KR" altLang="en-US" sz="3717" dirty="0">
                <a:solidFill>
                  <a:schemeClr val="bg1"/>
                </a:solidFill>
              </a:rPr>
              <a:t>관람할 수 있습니다</a:t>
            </a:r>
            <a:r>
              <a:rPr lang="en-US" altLang="ko-KR" sz="3717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7448069-A9F0-4EF4-9788-BACF46112937}"/>
              </a:ext>
            </a:extLst>
          </p:cNvPr>
          <p:cNvCxnSpPr>
            <a:cxnSpLocks/>
          </p:cNvCxnSpPr>
          <p:nvPr/>
        </p:nvCxnSpPr>
        <p:spPr>
          <a:xfrm>
            <a:off x="1952743" y="20030745"/>
            <a:ext cx="17388543" cy="0"/>
          </a:xfrm>
          <a:prstGeom prst="line">
            <a:avLst/>
          </a:prstGeom>
          <a:ln w="38100" cmpd="thickThin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9CB2C1-A34E-42FE-BB97-38F179504BE9}"/>
              </a:ext>
            </a:extLst>
          </p:cNvPr>
          <p:cNvCxnSpPr/>
          <p:nvPr/>
        </p:nvCxnSpPr>
        <p:spPr>
          <a:xfrm>
            <a:off x="1443547" y="27717199"/>
            <a:ext cx="178977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798C2E0A-A9A9-42CF-8921-1A638F161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90" y="6749542"/>
            <a:ext cx="982736" cy="95325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266BF28-D053-4F0A-9BAD-A90535959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88" y="11819856"/>
            <a:ext cx="982736" cy="95325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88EEE75-F874-44E3-B05E-5784E860E5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07" y="20283576"/>
            <a:ext cx="982736" cy="95325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8D393BF9-D784-4871-859E-5F0D48DB7E13}"/>
              </a:ext>
            </a:extLst>
          </p:cNvPr>
          <p:cNvSpPr/>
          <p:nvPr/>
        </p:nvSpPr>
        <p:spPr>
          <a:xfrm>
            <a:off x="8578983" y="11951510"/>
            <a:ext cx="4460496" cy="9532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VR   AR</a:t>
            </a:r>
            <a:endParaRPr lang="ko-KR" altLang="en-US" sz="5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9CFC01C5-9BA1-4B85-9AEC-0460FE3505D5}"/>
              </a:ext>
            </a:extLst>
          </p:cNvPr>
          <p:cNvSpPr/>
          <p:nvPr/>
        </p:nvSpPr>
        <p:spPr>
          <a:xfrm rot="2613128">
            <a:off x="9285125" y="13045506"/>
            <a:ext cx="892068" cy="9295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88"/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D5BD57A2-20C0-4EDF-9057-8DEA094E1984}"/>
              </a:ext>
            </a:extLst>
          </p:cNvPr>
          <p:cNvSpPr/>
          <p:nvPr/>
        </p:nvSpPr>
        <p:spPr>
          <a:xfrm rot="18954303">
            <a:off x="11528304" y="13004864"/>
            <a:ext cx="892068" cy="9295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88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7B6CD-C10E-483F-A0B1-54873F914C44}"/>
              </a:ext>
            </a:extLst>
          </p:cNvPr>
          <p:cNvSpPr txBox="1"/>
          <p:nvPr/>
        </p:nvSpPr>
        <p:spPr>
          <a:xfrm>
            <a:off x="1931036" y="2014888"/>
            <a:ext cx="9991838" cy="507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15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15</a:t>
            </a:r>
            <a:r>
              <a:rPr lang="ko-KR" altLang="en-US" sz="1115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조</a:t>
            </a:r>
            <a:r>
              <a:rPr lang="en-US" altLang="ko-KR" sz="1115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en-US" altLang="ko-KR" sz="11150" b="1" dirty="0">
                <a:solidFill>
                  <a:srgbClr val="FFC000"/>
                </a:solidFill>
                <a:latin typeface="바른돋움OTFPro 3" pitchFamily="50" charset="-127"/>
                <a:ea typeface="바른돋움OTFPro 3" pitchFamily="50" charset="-127"/>
              </a:rPr>
              <a:t>L</a:t>
            </a:r>
            <a:r>
              <a:rPr lang="en-US" altLang="ko-KR" sz="1115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iving </a:t>
            </a:r>
          </a:p>
          <a:p>
            <a:r>
              <a:rPr lang="en-US" altLang="ko-KR" sz="1115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     </a:t>
            </a:r>
            <a:r>
              <a:rPr lang="en-US" altLang="ko-KR" sz="11150" b="1" dirty="0">
                <a:solidFill>
                  <a:srgbClr val="FFC000"/>
                </a:solidFill>
                <a:latin typeface="바른돋움OTFPro 3" pitchFamily="50" charset="-127"/>
                <a:ea typeface="바른돋움OTFPro 3" pitchFamily="50" charset="-127"/>
              </a:rPr>
              <a:t>E</a:t>
            </a:r>
            <a:r>
              <a:rPr lang="en-US" altLang="ko-KR" sz="1115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xhibition</a:t>
            </a:r>
            <a:endParaRPr lang="en-US" altLang="ko-KR" sz="10088" b="1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sz="10088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		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72D51-0B27-417B-BBED-E919FBFFE806}"/>
              </a:ext>
            </a:extLst>
          </p:cNvPr>
          <p:cNvSpPr txBox="1"/>
          <p:nvPr/>
        </p:nvSpPr>
        <p:spPr>
          <a:xfrm>
            <a:off x="12795136" y="2070982"/>
            <a:ext cx="7918996" cy="469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88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ko-KR" altLang="en-US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담당교수 </a:t>
            </a:r>
            <a:r>
              <a:rPr lang="en-US" altLang="ko-KR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sz="4956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주용수</a:t>
            </a:r>
            <a:r>
              <a:rPr lang="en-US" altLang="ko-KR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	</a:t>
            </a:r>
          </a:p>
          <a:p>
            <a:r>
              <a:rPr lang="ko-KR" altLang="en-US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팀원 </a:t>
            </a:r>
            <a:r>
              <a:rPr lang="en-US" altLang="ko-KR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sz="4956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박희상</a:t>
            </a:r>
            <a:r>
              <a:rPr lang="ko-KR" altLang="en-US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안재현</a:t>
            </a:r>
            <a:endParaRPr lang="en-US" altLang="ko-KR" sz="4956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       </a:t>
            </a:r>
            <a:r>
              <a:rPr lang="ko-KR" altLang="en-US" sz="4956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안준열</a:t>
            </a:r>
            <a:r>
              <a:rPr lang="ko-KR" altLang="en-US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4956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이산하</a:t>
            </a:r>
            <a:endParaRPr lang="en-US" altLang="ko-KR" sz="4956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endParaRPr lang="ko-KR" altLang="en-US" sz="4956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314AE-4E60-4BC9-A51E-D9D25D094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5839" y="14126433"/>
            <a:ext cx="8274861" cy="465461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03482F6A-BBBA-4D84-8A54-A1400F53650E}"/>
              </a:ext>
            </a:extLst>
          </p:cNvPr>
          <p:cNvSpPr/>
          <p:nvPr/>
        </p:nvSpPr>
        <p:spPr>
          <a:xfrm>
            <a:off x="3300048" y="21428200"/>
            <a:ext cx="2771088" cy="2773476"/>
          </a:xfrm>
          <a:prstGeom prst="ellipse">
            <a:avLst/>
          </a:prstGeom>
          <a:noFill/>
          <a:ln w="165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717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45E6C6E-8820-4D04-B965-3996AEE79213}"/>
              </a:ext>
            </a:extLst>
          </p:cNvPr>
          <p:cNvSpPr/>
          <p:nvPr/>
        </p:nvSpPr>
        <p:spPr>
          <a:xfrm>
            <a:off x="7345646" y="21428201"/>
            <a:ext cx="2771088" cy="2683839"/>
          </a:xfrm>
          <a:prstGeom prst="ellipse">
            <a:avLst/>
          </a:prstGeom>
          <a:noFill/>
          <a:ln w="165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336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0287836-EC84-473C-A982-D05F879901AB}"/>
              </a:ext>
            </a:extLst>
          </p:cNvPr>
          <p:cNvSpPr/>
          <p:nvPr/>
        </p:nvSpPr>
        <p:spPr>
          <a:xfrm>
            <a:off x="11391244" y="21482231"/>
            <a:ext cx="2771088" cy="2683836"/>
          </a:xfrm>
          <a:prstGeom prst="ellipse">
            <a:avLst/>
          </a:prstGeom>
          <a:noFill/>
          <a:ln w="165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336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75" name="직사각형 40">
            <a:extLst>
              <a:ext uri="{FF2B5EF4-FFF2-40B4-BE49-F238E27FC236}">
                <a16:creationId xmlns:a16="http://schemas.microsoft.com/office/drawing/2014/main" id="{33AE75D1-D19E-4B97-AB9F-9436B38D986D}"/>
              </a:ext>
            </a:extLst>
          </p:cNvPr>
          <p:cNvSpPr/>
          <p:nvPr/>
        </p:nvSpPr>
        <p:spPr>
          <a:xfrm>
            <a:off x="3215508" y="24733044"/>
            <a:ext cx="14834183" cy="2262149"/>
          </a:xfrm>
          <a:custGeom>
            <a:avLst/>
            <a:gdLst/>
            <a:ahLst/>
            <a:cxnLst/>
            <a:rect l="l" t="t" r="r" b="b"/>
            <a:pathLst>
              <a:path w="7898183" h="1584176">
                <a:moveTo>
                  <a:pt x="765721" y="0"/>
                </a:moveTo>
                <a:lnTo>
                  <a:pt x="788884" y="0"/>
                </a:lnTo>
                <a:lnTo>
                  <a:pt x="7109299" y="0"/>
                </a:lnTo>
                <a:lnTo>
                  <a:pt x="7174668" y="0"/>
                </a:lnTo>
                <a:lnTo>
                  <a:pt x="7174668" y="3301"/>
                </a:lnTo>
                <a:cubicBezTo>
                  <a:pt x="7579802" y="35928"/>
                  <a:pt x="7898183" y="375225"/>
                  <a:pt x="7898183" y="788884"/>
                </a:cubicBezTo>
                <a:cubicBezTo>
                  <a:pt x="7898183" y="1202544"/>
                  <a:pt x="7579802" y="1541841"/>
                  <a:pt x="7174668" y="1574467"/>
                </a:cubicBezTo>
                <a:lnTo>
                  <a:pt x="7174668" y="1584176"/>
                </a:lnTo>
                <a:lnTo>
                  <a:pt x="765721" y="1584176"/>
                </a:lnTo>
                <a:lnTo>
                  <a:pt x="765721" y="1576599"/>
                </a:lnTo>
                <a:cubicBezTo>
                  <a:pt x="340732" y="1565168"/>
                  <a:pt x="0" y="1216818"/>
                  <a:pt x="0" y="788884"/>
                </a:cubicBezTo>
                <a:cubicBezTo>
                  <a:pt x="0" y="360951"/>
                  <a:pt x="340732" y="12601"/>
                  <a:pt x="765721" y="1170"/>
                </a:cubicBezTo>
                <a:close/>
              </a:path>
            </a:pathLst>
          </a:custGeom>
          <a:noFill/>
          <a:ln w="165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88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8F68B07-E270-4D70-8188-6CC256DD2B3B}"/>
              </a:ext>
            </a:extLst>
          </p:cNvPr>
          <p:cNvSpPr/>
          <p:nvPr/>
        </p:nvSpPr>
        <p:spPr>
          <a:xfrm>
            <a:off x="9804457" y="25080189"/>
            <a:ext cx="1656286" cy="15678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65100">
            <a:solidFill>
              <a:schemeClr val="bg1">
                <a:lumMod val="85000"/>
              </a:schemeClr>
            </a:solidFill>
          </a:ln>
          <a:effectLst>
            <a:reflection blurRad="6350" stA="1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17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5" name="순서도: 추출 84">
            <a:extLst>
              <a:ext uri="{FF2B5EF4-FFF2-40B4-BE49-F238E27FC236}">
                <a16:creationId xmlns:a16="http://schemas.microsoft.com/office/drawing/2014/main" id="{E41282A1-0C30-4D55-8D21-8DD47F44F167}"/>
              </a:ext>
            </a:extLst>
          </p:cNvPr>
          <p:cNvSpPr/>
          <p:nvPr/>
        </p:nvSpPr>
        <p:spPr>
          <a:xfrm rot="5400000">
            <a:off x="11955209" y="25444637"/>
            <a:ext cx="838957" cy="838957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88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6" name="순서도: 추출 85">
            <a:extLst>
              <a:ext uri="{FF2B5EF4-FFF2-40B4-BE49-F238E27FC236}">
                <a16:creationId xmlns:a16="http://schemas.microsoft.com/office/drawing/2014/main" id="{BF6B72B8-6CCC-4797-9321-3718630B5FFB}"/>
              </a:ext>
            </a:extLst>
          </p:cNvPr>
          <p:cNvSpPr/>
          <p:nvPr/>
        </p:nvSpPr>
        <p:spPr>
          <a:xfrm rot="16200000">
            <a:off x="8471030" y="25397086"/>
            <a:ext cx="838957" cy="838957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88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286EAA3-11B0-4601-87F8-414EE49E4E90}"/>
              </a:ext>
            </a:extLst>
          </p:cNvPr>
          <p:cNvSpPr/>
          <p:nvPr/>
        </p:nvSpPr>
        <p:spPr>
          <a:xfrm>
            <a:off x="15436842" y="21518998"/>
            <a:ext cx="2771088" cy="2683836"/>
          </a:xfrm>
          <a:prstGeom prst="ellipse">
            <a:avLst/>
          </a:prstGeom>
          <a:noFill/>
          <a:ln w="165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336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D46FE-EF15-4661-B37D-E2DB92C83809}"/>
              </a:ext>
            </a:extLst>
          </p:cNvPr>
          <p:cNvSpPr txBox="1"/>
          <p:nvPr/>
        </p:nvSpPr>
        <p:spPr>
          <a:xfrm>
            <a:off x="4484756" y="25398199"/>
            <a:ext cx="4094227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6" b="1" dirty="0">
                <a:solidFill>
                  <a:schemeClr val="bg1"/>
                </a:solidFill>
              </a:rPr>
              <a:t>박물관 홍보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D90E6F-529A-45E4-B849-CCFEF4E1E8CE}"/>
              </a:ext>
            </a:extLst>
          </p:cNvPr>
          <p:cNvSpPr txBox="1"/>
          <p:nvPr/>
        </p:nvSpPr>
        <p:spPr>
          <a:xfrm>
            <a:off x="13288632" y="25436626"/>
            <a:ext cx="4094227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6" b="1" dirty="0">
                <a:solidFill>
                  <a:schemeClr val="bg1"/>
                </a:solidFill>
              </a:rPr>
              <a:t>편리한 관람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43DF6-294C-4BD0-8D7D-842E2667E3FB}"/>
              </a:ext>
            </a:extLst>
          </p:cNvPr>
          <p:cNvSpPr txBox="1"/>
          <p:nvPr/>
        </p:nvSpPr>
        <p:spPr>
          <a:xfrm>
            <a:off x="3360359" y="22108292"/>
            <a:ext cx="2938127" cy="14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36" dirty="0">
                <a:solidFill>
                  <a:schemeClr val="bg1"/>
                </a:solidFill>
              </a:rPr>
              <a:t>   사용자 </a:t>
            </a:r>
            <a:endParaRPr lang="en-US" altLang="ko-KR" sz="4336" dirty="0">
              <a:solidFill>
                <a:schemeClr val="bg1"/>
              </a:solidFill>
            </a:endParaRPr>
          </a:p>
          <a:p>
            <a:r>
              <a:rPr lang="ko-KR" altLang="en-US" sz="4336" dirty="0">
                <a:solidFill>
                  <a:schemeClr val="bg1"/>
                </a:solidFill>
              </a:rPr>
              <a:t> 흥미유발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222AA-D739-4634-891C-CA453F590C43}"/>
              </a:ext>
            </a:extLst>
          </p:cNvPr>
          <p:cNvSpPr txBox="1"/>
          <p:nvPr/>
        </p:nvSpPr>
        <p:spPr>
          <a:xfrm>
            <a:off x="7800346" y="22056719"/>
            <a:ext cx="2771088" cy="14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36" dirty="0">
                <a:solidFill>
                  <a:schemeClr val="bg1"/>
                </a:solidFill>
              </a:rPr>
              <a:t>박물관 </a:t>
            </a:r>
            <a:endParaRPr lang="en-US" altLang="ko-KR" sz="4336" dirty="0">
              <a:solidFill>
                <a:schemeClr val="bg1"/>
              </a:solidFill>
            </a:endParaRPr>
          </a:p>
          <a:p>
            <a:r>
              <a:rPr lang="ko-KR" altLang="en-US" sz="4336" dirty="0">
                <a:solidFill>
                  <a:schemeClr val="bg1"/>
                </a:solidFill>
              </a:rPr>
              <a:t>활성화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F0AAE-2FEA-4E5D-B0FD-D36F92965B8F}"/>
              </a:ext>
            </a:extLst>
          </p:cNvPr>
          <p:cNvSpPr txBox="1"/>
          <p:nvPr/>
        </p:nvSpPr>
        <p:spPr>
          <a:xfrm>
            <a:off x="11425992" y="22145793"/>
            <a:ext cx="2771088" cy="14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36" dirty="0">
                <a:solidFill>
                  <a:schemeClr val="bg1"/>
                </a:solidFill>
              </a:rPr>
              <a:t> 거리제약   </a:t>
            </a:r>
            <a:endParaRPr lang="en-US" altLang="ko-KR" sz="4336" dirty="0">
              <a:solidFill>
                <a:schemeClr val="bg1"/>
              </a:solidFill>
            </a:endParaRPr>
          </a:p>
          <a:p>
            <a:r>
              <a:rPr lang="ko-KR" altLang="en-US" sz="4336" dirty="0">
                <a:solidFill>
                  <a:schemeClr val="bg1"/>
                </a:solidFill>
              </a:rPr>
              <a:t>     극복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F9E51-6036-4002-A675-58F4637B37E4}"/>
              </a:ext>
            </a:extLst>
          </p:cNvPr>
          <p:cNvSpPr txBox="1"/>
          <p:nvPr/>
        </p:nvSpPr>
        <p:spPr>
          <a:xfrm>
            <a:off x="15554253" y="22479409"/>
            <a:ext cx="2771088" cy="75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36" dirty="0">
                <a:solidFill>
                  <a:schemeClr val="bg1"/>
                </a:solidFill>
              </a:rPr>
              <a:t> 정보습득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F9F46-10E6-4AAC-B813-5E51D8E706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59" y="14145119"/>
            <a:ext cx="8274864" cy="4654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27A0D-F062-4D3E-900F-E9B8B9146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99" y="9838921"/>
            <a:ext cx="8537282" cy="1387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79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바른돋움OTFPro 2</vt:lpstr>
      <vt:lpstr>바른돋움OTFPro 3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BBakki</cp:lastModifiedBy>
  <cp:revision>25</cp:revision>
  <cp:lastPrinted>2018-05-02T07:27:00Z</cp:lastPrinted>
  <dcterms:created xsi:type="dcterms:W3CDTF">2018-05-02T04:10:25Z</dcterms:created>
  <dcterms:modified xsi:type="dcterms:W3CDTF">2018-05-28T11:11:33Z</dcterms:modified>
</cp:coreProperties>
</file>