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9144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5A5A5A"/>
    <a:srgbClr val="FFFF99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17" autoAdjust="0"/>
    <p:restoredTop sz="94660"/>
  </p:normalViewPr>
  <p:slideViewPr>
    <p:cSldViewPr>
      <p:cViewPr varScale="1">
        <p:scale>
          <a:sx n="65" d="100"/>
          <a:sy n="65" d="100"/>
        </p:scale>
        <p:origin x="2587" y="58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5586A-0788-4CE9-8C7E-ECF7F411605D}" type="datetimeFigureOut">
              <a:rPr lang="ko-KR" altLang="en-US" smtClean="0"/>
              <a:t>2018-05-28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4614-5B10-4E92-9BD9-CBC35C2F1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0197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5586A-0788-4CE9-8C7E-ECF7F411605D}" type="datetimeFigureOut">
              <a:rPr lang="ko-KR" altLang="en-US" smtClean="0"/>
              <a:t>2018-05-28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4614-5B10-4E92-9BD9-CBC35C2F1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8911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5586A-0788-4CE9-8C7E-ECF7F411605D}" type="datetimeFigureOut">
              <a:rPr lang="ko-KR" altLang="en-US" smtClean="0"/>
              <a:t>2018-05-28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4614-5B10-4E92-9BD9-CBC35C2F1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071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5586A-0788-4CE9-8C7E-ECF7F411605D}" type="datetimeFigureOut">
              <a:rPr lang="ko-KR" altLang="en-US" smtClean="0"/>
              <a:t>2018-05-28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4614-5B10-4E92-9BD9-CBC35C2F1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2320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5586A-0788-4CE9-8C7E-ECF7F411605D}" type="datetimeFigureOut">
              <a:rPr lang="ko-KR" altLang="en-US" smtClean="0"/>
              <a:t>2018-05-28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4614-5B10-4E92-9BD9-CBC35C2F1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7776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5586A-0788-4CE9-8C7E-ECF7F411605D}" type="datetimeFigureOut">
              <a:rPr lang="ko-KR" altLang="en-US" smtClean="0"/>
              <a:t>2018-05-28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4614-5B10-4E92-9BD9-CBC35C2F1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2455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5586A-0788-4CE9-8C7E-ECF7F411605D}" type="datetimeFigureOut">
              <a:rPr lang="ko-KR" altLang="en-US" smtClean="0"/>
              <a:t>2018-05-28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4614-5B10-4E92-9BD9-CBC35C2F1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993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5586A-0788-4CE9-8C7E-ECF7F411605D}" type="datetimeFigureOut">
              <a:rPr lang="ko-KR" altLang="en-US" smtClean="0"/>
              <a:t>2018-05-28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4614-5B10-4E92-9BD9-CBC35C2F1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4047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5586A-0788-4CE9-8C7E-ECF7F411605D}" type="datetimeFigureOut">
              <a:rPr lang="ko-KR" altLang="en-US" smtClean="0"/>
              <a:t>2018-05-28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4614-5B10-4E92-9BD9-CBC35C2F1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1151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5586A-0788-4CE9-8C7E-ECF7F411605D}" type="datetimeFigureOut">
              <a:rPr lang="ko-KR" altLang="en-US" smtClean="0"/>
              <a:t>2018-05-28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4614-5B10-4E92-9BD9-CBC35C2F1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2050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5586A-0788-4CE9-8C7E-ECF7F411605D}" type="datetimeFigureOut">
              <a:rPr lang="ko-KR" altLang="en-US" smtClean="0"/>
              <a:t>2018-05-28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4614-5B10-4E92-9BD9-CBC35C2F1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4770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75586A-0788-4CE9-8C7E-ECF7F411605D}" type="datetimeFigureOut">
              <a:rPr lang="ko-KR" altLang="en-US" smtClean="0"/>
              <a:t>2018-05-28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34614-5B10-4E92-9BD9-CBC35C2F1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9735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85800" rtl="0" eaLnBrk="1" latinLnBrk="1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1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39679" y="1999217"/>
            <a:ext cx="5778642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오각형 10"/>
          <p:cNvSpPr/>
          <p:nvPr/>
        </p:nvSpPr>
        <p:spPr>
          <a:xfrm rot="5400000">
            <a:off x="6048321" y="0"/>
            <a:ext cx="540000" cy="540000"/>
          </a:xfrm>
          <a:prstGeom prst="homePlat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04C86701-8461-46E1-97F8-04EABC203544}"/>
              </a:ext>
            </a:extLst>
          </p:cNvPr>
          <p:cNvCxnSpPr>
            <a:cxnSpLocks/>
          </p:cNvCxnSpPr>
          <p:nvPr/>
        </p:nvCxnSpPr>
        <p:spPr>
          <a:xfrm>
            <a:off x="565476" y="3635896"/>
            <a:ext cx="5614238" cy="0"/>
          </a:xfrm>
          <a:prstGeom prst="line">
            <a:avLst/>
          </a:prstGeom>
          <a:ln w="38100" cmpd="thickThin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BF876A2-A3F9-4A83-8588-30937B7B1B95}"/>
              </a:ext>
            </a:extLst>
          </p:cNvPr>
          <p:cNvSpPr txBox="1"/>
          <p:nvPr/>
        </p:nvSpPr>
        <p:spPr>
          <a:xfrm>
            <a:off x="523546" y="2103694"/>
            <a:ext cx="21692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FFC000"/>
                </a:solidFill>
              </a:rPr>
              <a:t>  프로젝트 소개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FF87F68-F001-4E84-8DCF-2D4696C5DE23}"/>
              </a:ext>
            </a:extLst>
          </p:cNvPr>
          <p:cNvSpPr txBox="1"/>
          <p:nvPr/>
        </p:nvSpPr>
        <p:spPr>
          <a:xfrm>
            <a:off x="549964" y="3750803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FFC000"/>
                </a:solidFill>
              </a:rPr>
              <a:t>  실행화면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9260099-677A-4BB0-8516-35B465BF6680}"/>
              </a:ext>
            </a:extLst>
          </p:cNvPr>
          <p:cNvSpPr txBox="1"/>
          <p:nvPr/>
        </p:nvSpPr>
        <p:spPr>
          <a:xfrm>
            <a:off x="687576" y="6474813"/>
            <a:ext cx="53700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FFC000"/>
                </a:solidFill>
              </a:rPr>
              <a:t> 기대효과</a:t>
            </a:r>
            <a:endParaRPr lang="en-US" altLang="ko-KR" sz="1600" b="1" dirty="0">
              <a:solidFill>
                <a:srgbClr val="FFC00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F1B4570-2219-4634-B589-A67E6B9A11B7}"/>
              </a:ext>
            </a:extLst>
          </p:cNvPr>
          <p:cNvSpPr txBox="1"/>
          <p:nvPr/>
        </p:nvSpPr>
        <p:spPr>
          <a:xfrm>
            <a:off x="584532" y="2399116"/>
            <a:ext cx="55014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유명한 영화인 </a:t>
            </a:r>
            <a:r>
              <a:rPr lang="en-US" altLang="ko-KR" sz="1200" dirty="0">
                <a:solidFill>
                  <a:schemeClr val="bg1"/>
                </a:solidFill>
              </a:rPr>
              <a:t>‘</a:t>
            </a:r>
            <a:r>
              <a:rPr lang="ko-KR" altLang="en-US" sz="1200" dirty="0">
                <a:solidFill>
                  <a:schemeClr val="bg1"/>
                </a:solidFill>
              </a:rPr>
              <a:t>박물관이 살아있다</a:t>
            </a:r>
            <a:r>
              <a:rPr lang="en-US" altLang="ko-KR" sz="1200" dirty="0">
                <a:solidFill>
                  <a:schemeClr val="bg1"/>
                </a:solidFill>
              </a:rPr>
              <a:t>’ </a:t>
            </a:r>
            <a:r>
              <a:rPr lang="ko-KR" altLang="en-US" sz="1200" dirty="0">
                <a:solidFill>
                  <a:schemeClr val="bg1"/>
                </a:solidFill>
              </a:rPr>
              <a:t>에서 전시물이 움직이는 것에 모티브를 받아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ko-KR" altLang="en-US" sz="1200" dirty="0">
                <a:solidFill>
                  <a:schemeClr val="bg1"/>
                </a:solidFill>
              </a:rPr>
              <a:t>어플을 만들게 되었습니다</a:t>
            </a:r>
            <a:r>
              <a:rPr lang="en-US" altLang="ko-KR" sz="1200" dirty="0">
                <a:solidFill>
                  <a:schemeClr val="bg1"/>
                </a:solidFill>
              </a:rPr>
              <a:t>. </a:t>
            </a:r>
            <a:r>
              <a:rPr lang="ko-KR" altLang="en-US" sz="1200" dirty="0">
                <a:solidFill>
                  <a:schemeClr val="bg1"/>
                </a:solidFill>
              </a:rPr>
              <a:t>사람들이 편하고 흥미롭게 박물관을 관람할 수 있도록 도와주는 어플 </a:t>
            </a:r>
            <a:r>
              <a:rPr lang="en-US" altLang="ko-KR" sz="1200" dirty="0">
                <a:solidFill>
                  <a:srgbClr val="FFC000"/>
                </a:solidFill>
              </a:rPr>
              <a:t>L</a:t>
            </a:r>
            <a:r>
              <a:rPr lang="en-US" altLang="ko-KR" sz="1200" dirty="0">
                <a:solidFill>
                  <a:schemeClr val="bg1"/>
                </a:solidFill>
              </a:rPr>
              <a:t>iving </a:t>
            </a:r>
            <a:r>
              <a:rPr lang="en-US" altLang="ko-KR" sz="1200" dirty="0">
                <a:solidFill>
                  <a:srgbClr val="FFC000"/>
                </a:solidFill>
              </a:rPr>
              <a:t>E</a:t>
            </a:r>
            <a:r>
              <a:rPr lang="en-US" altLang="ko-KR" sz="1200" dirty="0">
                <a:solidFill>
                  <a:schemeClr val="bg1"/>
                </a:solidFill>
              </a:rPr>
              <a:t>xhibition</a:t>
            </a:r>
            <a:r>
              <a:rPr lang="ko-KR" altLang="en-US" sz="1200" dirty="0">
                <a:solidFill>
                  <a:schemeClr val="bg1"/>
                </a:solidFill>
              </a:rPr>
              <a:t>입니다</a:t>
            </a:r>
            <a:r>
              <a:rPr lang="en-US" altLang="ko-KR" sz="1200" dirty="0">
                <a:solidFill>
                  <a:schemeClr val="bg1"/>
                </a:solidFill>
              </a:rPr>
              <a:t>. </a:t>
            </a:r>
            <a:r>
              <a:rPr lang="ko-KR" altLang="en-US" sz="1200" dirty="0">
                <a:solidFill>
                  <a:schemeClr val="bg1"/>
                </a:solidFill>
              </a:rPr>
              <a:t>일반적인 박물관 어플과 다르게 사용자는 </a:t>
            </a:r>
            <a:r>
              <a:rPr lang="en-US" altLang="ko-KR" sz="1200" dirty="0">
                <a:solidFill>
                  <a:schemeClr val="bg1"/>
                </a:solidFill>
              </a:rPr>
              <a:t>VR</a:t>
            </a:r>
            <a:r>
              <a:rPr lang="ko-KR" altLang="en-US" sz="1200" dirty="0">
                <a:solidFill>
                  <a:schemeClr val="bg1"/>
                </a:solidFill>
              </a:rPr>
              <a:t>과 </a:t>
            </a:r>
            <a:r>
              <a:rPr lang="en-US" altLang="ko-KR" sz="1200" dirty="0">
                <a:solidFill>
                  <a:schemeClr val="bg1"/>
                </a:solidFill>
              </a:rPr>
              <a:t>AR</a:t>
            </a:r>
            <a:r>
              <a:rPr lang="ko-KR" altLang="en-US" sz="1200" dirty="0">
                <a:solidFill>
                  <a:schemeClr val="bg1"/>
                </a:solidFill>
              </a:rPr>
              <a:t>을 사용하여</a:t>
            </a:r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ko-KR" altLang="en-US" sz="1200" dirty="0">
                <a:solidFill>
                  <a:schemeClr val="bg1"/>
                </a:solidFill>
              </a:rPr>
              <a:t>전시물을 생생하게 관람할 수 있습니다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37448069-A9F0-4EF4-9788-BACF46112937}"/>
              </a:ext>
            </a:extLst>
          </p:cNvPr>
          <p:cNvCxnSpPr>
            <a:cxnSpLocks/>
          </p:cNvCxnSpPr>
          <p:nvPr/>
        </p:nvCxnSpPr>
        <p:spPr>
          <a:xfrm>
            <a:off x="549964" y="6372200"/>
            <a:ext cx="5614238" cy="0"/>
          </a:xfrm>
          <a:prstGeom prst="line">
            <a:avLst/>
          </a:prstGeom>
          <a:ln w="38100" cmpd="thickThin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D49CB2C1-A34E-42FE-BB97-38F179504BE9}"/>
              </a:ext>
            </a:extLst>
          </p:cNvPr>
          <p:cNvCxnSpPr/>
          <p:nvPr/>
        </p:nvCxnSpPr>
        <p:spPr>
          <a:xfrm>
            <a:off x="385560" y="8853925"/>
            <a:ext cx="5778642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그림 70">
            <a:extLst>
              <a:ext uri="{FF2B5EF4-FFF2-40B4-BE49-F238E27FC236}">
                <a16:creationId xmlns:a16="http://schemas.microsoft.com/office/drawing/2014/main" id="{798C2E0A-A9A9-42CF-8921-1A638F161EC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477" y="2084098"/>
            <a:ext cx="317296" cy="307777"/>
          </a:xfrm>
          <a:prstGeom prst="rect">
            <a:avLst/>
          </a:prstGeom>
        </p:spPr>
      </p:pic>
      <p:pic>
        <p:nvPicPr>
          <p:cNvPr id="74" name="그림 73">
            <a:extLst>
              <a:ext uri="{FF2B5EF4-FFF2-40B4-BE49-F238E27FC236}">
                <a16:creationId xmlns:a16="http://schemas.microsoft.com/office/drawing/2014/main" id="{9266BF28-D053-4F0A-9BAD-A90535959CD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298" y="3721150"/>
            <a:ext cx="317296" cy="307777"/>
          </a:xfrm>
          <a:prstGeom prst="rect">
            <a:avLst/>
          </a:prstGeom>
        </p:spPr>
      </p:pic>
      <p:pic>
        <p:nvPicPr>
          <p:cNvPr id="77" name="그림 76">
            <a:extLst>
              <a:ext uri="{FF2B5EF4-FFF2-40B4-BE49-F238E27FC236}">
                <a16:creationId xmlns:a16="http://schemas.microsoft.com/office/drawing/2014/main" id="{388EEE75-F874-44E3-B05E-5784E860E55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635" y="6453831"/>
            <a:ext cx="317296" cy="307777"/>
          </a:xfrm>
          <a:prstGeom prst="rect">
            <a:avLst/>
          </a:prstGeom>
        </p:spPr>
      </p:pic>
      <p:sp>
        <p:nvSpPr>
          <p:cNvPr id="78" name="직사각형 77">
            <a:extLst>
              <a:ext uri="{FF2B5EF4-FFF2-40B4-BE49-F238E27FC236}">
                <a16:creationId xmlns:a16="http://schemas.microsoft.com/office/drawing/2014/main" id="{8D393BF9-D784-4871-859E-5F0D48DB7E13}"/>
              </a:ext>
            </a:extLst>
          </p:cNvPr>
          <p:cNvSpPr/>
          <p:nvPr/>
        </p:nvSpPr>
        <p:spPr>
          <a:xfrm>
            <a:off x="2689378" y="3763657"/>
            <a:ext cx="1440160" cy="307777"/>
          </a:xfrm>
          <a:prstGeom prst="rect">
            <a:avLst/>
          </a:prstGeom>
          <a:ln/>
          <a:effectLst>
            <a:softEdge rad="381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VR   AR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9" name="화살표: 아래쪽 78">
            <a:extLst>
              <a:ext uri="{FF2B5EF4-FFF2-40B4-BE49-F238E27FC236}">
                <a16:creationId xmlns:a16="http://schemas.microsoft.com/office/drawing/2014/main" id="{9CFC01C5-9BA1-4B85-9AEC-0460FE3505D5}"/>
              </a:ext>
            </a:extLst>
          </p:cNvPr>
          <p:cNvSpPr/>
          <p:nvPr/>
        </p:nvSpPr>
        <p:spPr>
          <a:xfrm rot="2613128">
            <a:off x="2917370" y="4116876"/>
            <a:ext cx="288022" cy="30012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화살표: 아래쪽 79">
            <a:extLst>
              <a:ext uri="{FF2B5EF4-FFF2-40B4-BE49-F238E27FC236}">
                <a16:creationId xmlns:a16="http://schemas.microsoft.com/office/drawing/2014/main" id="{D5BD57A2-20C0-4EDF-9057-8DEA094E1984}"/>
              </a:ext>
            </a:extLst>
          </p:cNvPr>
          <p:cNvSpPr/>
          <p:nvPr/>
        </p:nvSpPr>
        <p:spPr>
          <a:xfrm rot="18954303">
            <a:off x="3641625" y="4103754"/>
            <a:ext cx="288022" cy="30012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627B6CD-C10E-483F-A0B1-54873F914C44}"/>
              </a:ext>
            </a:extLst>
          </p:cNvPr>
          <p:cNvSpPr txBox="1"/>
          <p:nvPr/>
        </p:nvSpPr>
        <p:spPr>
          <a:xfrm>
            <a:off x="542955" y="555421"/>
            <a:ext cx="350769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바른돋움OTFPro 3" pitchFamily="50" charset="-127"/>
                <a:ea typeface="바른돋움OTFPro 3" pitchFamily="50" charset="-127"/>
              </a:rPr>
              <a:t>15</a:t>
            </a:r>
            <a:r>
              <a:rPr lang="ko-KR" altLang="en-US" sz="3600" b="1" dirty="0">
                <a:solidFill>
                  <a:schemeClr val="bg1"/>
                </a:solidFill>
                <a:latin typeface="바른돋움OTFPro 3" pitchFamily="50" charset="-127"/>
                <a:ea typeface="바른돋움OTFPro 3" pitchFamily="50" charset="-127"/>
              </a:rPr>
              <a:t>조</a:t>
            </a:r>
            <a:r>
              <a:rPr lang="en-US" altLang="ko-KR" sz="3600" b="1" dirty="0">
                <a:solidFill>
                  <a:schemeClr val="bg1"/>
                </a:solidFill>
                <a:latin typeface="바른돋움OTFPro 3" pitchFamily="50" charset="-127"/>
                <a:ea typeface="바른돋움OTFPro 3" pitchFamily="50" charset="-127"/>
              </a:rPr>
              <a:t>. </a:t>
            </a:r>
            <a:r>
              <a:rPr lang="en-US" altLang="ko-KR" sz="3600" b="1" dirty="0">
                <a:solidFill>
                  <a:srgbClr val="FFC000"/>
                </a:solidFill>
                <a:latin typeface="바른돋움OTFPro 3" pitchFamily="50" charset="-127"/>
                <a:ea typeface="바른돋움OTFPro 3" pitchFamily="50" charset="-127"/>
              </a:rPr>
              <a:t>L</a:t>
            </a:r>
            <a:r>
              <a:rPr lang="en-US" altLang="ko-KR" sz="3600" b="1" dirty="0">
                <a:solidFill>
                  <a:schemeClr val="bg1"/>
                </a:solidFill>
                <a:latin typeface="바른돋움OTFPro 3" pitchFamily="50" charset="-127"/>
                <a:ea typeface="바른돋움OTFPro 3" pitchFamily="50" charset="-127"/>
              </a:rPr>
              <a:t>iving </a:t>
            </a:r>
          </a:p>
          <a:p>
            <a:r>
              <a:rPr lang="en-US" altLang="ko-KR" sz="3600" b="1" dirty="0">
                <a:solidFill>
                  <a:schemeClr val="bg1"/>
                </a:solidFill>
                <a:latin typeface="바른돋움OTFPro 3" pitchFamily="50" charset="-127"/>
                <a:ea typeface="바른돋움OTFPro 3" pitchFamily="50" charset="-127"/>
              </a:rPr>
              <a:t>       </a:t>
            </a:r>
            <a:r>
              <a:rPr lang="en-US" altLang="ko-KR" sz="3600" b="1" dirty="0">
                <a:solidFill>
                  <a:srgbClr val="FFC000"/>
                </a:solidFill>
                <a:latin typeface="바른돋움OTFPro 3" pitchFamily="50" charset="-127"/>
                <a:ea typeface="바른돋움OTFPro 3" pitchFamily="50" charset="-127"/>
              </a:rPr>
              <a:t>E</a:t>
            </a:r>
            <a:r>
              <a:rPr lang="en-US" altLang="ko-KR" sz="3600" b="1" dirty="0">
                <a:solidFill>
                  <a:schemeClr val="bg1"/>
                </a:solidFill>
                <a:latin typeface="바른돋움OTFPro 3" pitchFamily="50" charset="-127"/>
                <a:ea typeface="바른돋움OTFPro 3" pitchFamily="50" charset="-127"/>
              </a:rPr>
              <a:t>xhibition</a:t>
            </a:r>
            <a:endParaRPr lang="en-US" altLang="ko-KR" b="1" dirty="0">
              <a:solidFill>
                <a:schemeClr val="bg1"/>
              </a:solidFill>
              <a:latin typeface="바른돋움OTFPro 3" pitchFamily="50" charset="-127"/>
              <a:ea typeface="바른돋움OTFPro 3" pitchFamily="50" charset="-127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바른돋움OTFPro 3" pitchFamily="50" charset="-127"/>
                <a:ea typeface="바른돋움OTFPro 3" pitchFamily="50" charset="-127"/>
              </a:rPr>
              <a:t>			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4272D51-0B27-417B-BBED-E919FBFFE806}"/>
              </a:ext>
            </a:extLst>
          </p:cNvPr>
          <p:cNvSpPr txBox="1"/>
          <p:nvPr/>
        </p:nvSpPr>
        <p:spPr>
          <a:xfrm>
            <a:off x="4050647" y="573532"/>
            <a:ext cx="2556806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>
              <a:solidFill>
                <a:schemeClr val="bg1"/>
              </a:solidFill>
              <a:latin typeface="바른돋움OTFPro 3" pitchFamily="50" charset="-127"/>
              <a:ea typeface="바른돋움OTFPro 3" pitchFamily="50" charset="-127"/>
            </a:endParaRPr>
          </a:p>
          <a:p>
            <a:r>
              <a:rPr lang="ko-KR" altLang="en-US" sz="1600" dirty="0">
                <a:solidFill>
                  <a:schemeClr val="bg1"/>
                </a:solidFill>
                <a:latin typeface="바른돋움OTFPro 3" pitchFamily="50" charset="-127"/>
                <a:ea typeface="바른돋움OTFPro 3" pitchFamily="50" charset="-127"/>
              </a:rPr>
              <a:t>담당교수 </a:t>
            </a:r>
            <a:r>
              <a:rPr lang="en-US" altLang="ko-KR" sz="1600" dirty="0">
                <a:solidFill>
                  <a:schemeClr val="bg1"/>
                </a:solidFill>
                <a:latin typeface="바른돋움OTFPro 3" pitchFamily="50" charset="-127"/>
                <a:ea typeface="바른돋움OTFPro 3" pitchFamily="50" charset="-127"/>
              </a:rPr>
              <a:t>: </a:t>
            </a:r>
            <a:r>
              <a:rPr lang="ko-KR" altLang="en-US" sz="1600" dirty="0" err="1">
                <a:solidFill>
                  <a:schemeClr val="bg1"/>
                </a:solidFill>
                <a:latin typeface="바른돋움OTFPro 3" pitchFamily="50" charset="-127"/>
                <a:ea typeface="바른돋움OTFPro 3" pitchFamily="50" charset="-127"/>
              </a:rPr>
              <a:t>주용수</a:t>
            </a:r>
            <a:r>
              <a:rPr lang="en-US" altLang="ko-KR" sz="1600" dirty="0">
                <a:solidFill>
                  <a:schemeClr val="bg1"/>
                </a:solidFill>
                <a:latin typeface="바른돋움OTFPro 3" pitchFamily="50" charset="-127"/>
                <a:ea typeface="바른돋움OTFPro 3" pitchFamily="50" charset="-127"/>
              </a:rPr>
              <a:t>	</a:t>
            </a:r>
          </a:p>
          <a:p>
            <a:r>
              <a:rPr lang="ko-KR" altLang="en-US" sz="1600" dirty="0">
                <a:solidFill>
                  <a:schemeClr val="bg1"/>
                </a:solidFill>
                <a:latin typeface="바른돋움OTFPro 3" pitchFamily="50" charset="-127"/>
                <a:ea typeface="바른돋움OTFPro 3" pitchFamily="50" charset="-127"/>
              </a:rPr>
              <a:t>팀원 </a:t>
            </a:r>
            <a:r>
              <a:rPr lang="en-US" altLang="ko-KR" sz="1600" dirty="0">
                <a:solidFill>
                  <a:schemeClr val="bg1"/>
                </a:solidFill>
                <a:latin typeface="바른돋움OTFPro 3" pitchFamily="50" charset="-127"/>
                <a:ea typeface="바른돋움OTFPro 3" pitchFamily="50" charset="-127"/>
              </a:rPr>
              <a:t>: </a:t>
            </a:r>
            <a:r>
              <a:rPr lang="ko-KR" altLang="en-US" sz="1600" dirty="0" err="1">
                <a:solidFill>
                  <a:schemeClr val="bg1"/>
                </a:solidFill>
                <a:latin typeface="바른돋움OTFPro 3" pitchFamily="50" charset="-127"/>
                <a:ea typeface="바른돋움OTFPro 3" pitchFamily="50" charset="-127"/>
              </a:rPr>
              <a:t>박희상</a:t>
            </a:r>
            <a:r>
              <a:rPr lang="ko-KR" altLang="en-US" sz="1600" dirty="0">
                <a:solidFill>
                  <a:schemeClr val="bg1"/>
                </a:solidFill>
                <a:latin typeface="바른돋움OTFPro 3" pitchFamily="50" charset="-127"/>
                <a:ea typeface="바른돋움OTFPro 3" pitchFamily="50" charset="-127"/>
              </a:rPr>
              <a:t> </a:t>
            </a:r>
            <a:r>
              <a:rPr lang="en-US" altLang="ko-KR" sz="1600" dirty="0">
                <a:solidFill>
                  <a:schemeClr val="bg1"/>
                </a:solidFill>
                <a:latin typeface="바른돋움OTFPro 3" pitchFamily="50" charset="-127"/>
                <a:ea typeface="바른돋움OTFPro 3" pitchFamily="50" charset="-127"/>
              </a:rPr>
              <a:t>/ </a:t>
            </a:r>
            <a:r>
              <a:rPr lang="ko-KR" altLang="en-US" sz="1600" dirty="0">
                <a:solidFill>
                  <a:schemeClr val="bg1"/>
                </a:solidFill>
                <a:latin typeface="바른돋움OTFPro 3" pitchFamily="50" charset="-127"/>
                <a:ea typeface="바른돋움OTFPro 3" pitchFamily="50" charset="-127"/>
              </a:rPr>
              <a:t>안재현</a:t>
            </a:r>
            <a:endParaRPr lang="en-US" altLang="ko-KR" sz="1600" dirty="0">
              <a:solidFill>
                <a:schemeClr val="bg1"/>
              </a:solidFill>
              <a:latin typeface="바른돋움OTFPro 3" pitchFamily="50" charset="-127"/>
              <a:ea typeface="바른돋움OTFPro 3" pitchFamily="50" charset="-127"/>
            </a:endParaRPr>
          </a:p>
          <a:p>
            <a:r>
              <a:rPr lang="en-US" altLang="ko-KR" sz="1600" dirty="0">
                <a:solidFill>
                  <a:schemeClr val="bg1"/>
                </a:solidFill>
                <a:latin typeface="바른돋움OTFPro 3" pitchFamily="50" charset="-127"/>
                <a:ea typeface="바른돋움OTFPro 3" pitchFamily="50" charset="-127"/>
              </a:rPr>
              <a:t>        </a:t>
            </a:r>
            <a:r>
              <a:rPr lang="ko-KR" altLang="en-US" sz="1600" dirty="0" err="1">
                <a:solidFill>
                  <a:schemeClr val="bg1"/>
                </a:solidFill>
                <a:latin typeface="바른돋움OTFPro 3" pitchFamily="50" charset="-127"/>
                <a:ea typeface="바른돋움OTFPro 3" pitchFamily="50" charset="-127"/>
              </a:rPr>
              <a:t>안준열</a:t>
            </a:r>
            <a:r>
              <a:rPr lang="ko-KR" altLang="en-US" sz="1600" dirty="0">
                <a:solidFill>
                  <a:schemeClr val="bg1"/>
                </a:solidFill>
                <a:latin typeface="바른돋움OTFPro 3" pitchFamily="50" charset="-127"/>
                <a:ea typeface="바른돋움OTFPro 3" pitchFamily="50" charset="-127"/>
              </a:rPr>
              <a:t> </a:t>
            </a:r>
            <a:r>
              <a:rPr lang="en-US" altLang="ko-KR" sz="1600" dirty="0">
                <a:solidFill>
                  <a:schemeClr val="bg1"/>
                </a:solidFill>
                <a:latin typeface="바른돋움OTFPro 3" pitchFamily="50" charset="-127"/>
                <a:ea typeface="바른돋움OTFPro 3" pitchFamily="50" charset="-127"/>
              </a:rPr>
              <a:t>/ </a:t>
            </a:r>
            <a:r>
              <a:rPr lang="ko-KR" altLang="en-US" sz="1600" dirty="0">
                <a:solidFill>
                  <a:schemeClr val="bg1"/>
                </a:solidFill>
                <a:latin typeface="바른돋움OTFPro 3" pitchFamily="50" charset="-127"/>
                <a:ea typeface="바른돋움OTFPro 3" pitchFamily="50" charset="-127"/>
              </a:rPr>
              <a:t>이산하</a:t>
            </a:r>
            <a:endParaRPr lang="en-US" altLang="ko-KR" sz="1600" dirty="0">
              <a:solidFill>
                <a:schemeClr val="bg1"/>
              </a:solidFill>
              <a:latin typeface="바른돋움OTFPro 3" pitchFamily="50" charset="-127"/>
              <a:ea typeface="바른돋움OTFPro 3" pitchFamily="50" charset="-127"/>
            </a:endParaRPr>
          </a:p>
          <a:p>
            <a:endParaRPr lang="ko-KR" altLang="en-US" sz="1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8E314AE-4E60-4BC9-A51E-D9D25D094EA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41457" y="4465875"/>
            <a:ext cx="2671704" cy="1502834"/>
          </a:xfrm>
          <a:prstGeom prst="rect">
            <a:avLst/>
          </a:prstGeom>
        </p:spPr>
      </p:pic>
      <p:sp>
        <p:nvSpPr>
          <p:cNvPr id="61" name="타원 60">
            <a:extLst>
              <a:ext uri="{FF2B5EF4-FFF2-40B4-BE49-F238E27FC236}">
                <a16:creationId xmlns:a16="http://schemas.microsoft.com/office/drawing/2014/main" id="{03482F6A-BBBA-4D84-8A54-A1400F53650E}"/>
              </a:ext>
            </a:extLst>
          </p:cNvPr>
          <p:cNvSpPr/>
          <p:nvPr/>
        </p:nvSpPr>
        <p:spPr>
          <a:xfrm>
            <a:off x="984968" y="6823396"/>
            <a:ext cx="894701" cy="895472"/>
          </a:xfrm>
          <a:prstGeom prst="ellipse">
            <a:avLst/>
          </a:prstGeom>
          <a:noFill/>
          <a:ln w="571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dirty="0">
              <a:solidFill>
                <a:schemeClr val="bg1"/>
              </a:solidFill>
              <a:latin typeface="바른돋움OTFPro 2" pitchFamily="50" charset="-127"/>
              <a:ea typeface="바른돋움OTFPro 2" pitchFamily="50" charset="-127"/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445E6C6E-8820-4D04-B965-3996AEE79213}"/>
              </a:ext>
            </a:extLst>
          </p:cNvPr>
          <p:cNvSpPr/>
          <p:nvPr/>
        </p:nvSpPr>
        <p:spPr>
          <a:xfrm>
            <a:off x="2291170" y="6823396"/>
            <a:ext cx="894701" cy="866531"/>
          </a:xfrm>
          <a:prstGeom prst="ellipse">
            <a:avLst/>
          </a:prstGeom>
          <a:noFill/>
          <a:ln w="571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bg1"/>
              </a:solidFill>
              <a:latin typeface="바른돋움OTFPro 2" pitchFamily="50" charset="-127"/>
              <a:ea typeface="바른돋움OTFPro 2" pitchFamily="50" charset="-127"/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F0287836-EC84-473C-A982-D05F879901AB}"/>
              </a:ext>
            </a:extLst>
          </p:cNvPr>
          <p:cNvSpPr/>
          <p:nvPr/>
        </p:nvSpPr>
        <p:spPr>
          <a:xfrm>
            <a:off x="3597372" y="6840841"/>
            <a:ext cx="894701" cy="866530"/>
          </a:xfrm>
          <a:prstGeom prst="ellipse">
            <a:avLst/>
          </a:prstGeom>
          <a:noFill/>
          <a:ln w="571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bg1"/>
              </a:solidFill>
              <a:latin typeface="바른돋움OTFPro 2" pitchFamily="50" charset="-127"/>
              <a:ea typeface="바른돋움OTFPro 2" pitchFamily="50" charset="-127"/>
            </a:endParaRPr>
          </a:p>
        </p:txBody>
      </p:sp>
      <p:sp>
        <p:nvSpPr>
          <p:cNvPr id="75" name="직사각형 40">
            <a:extLst>
              <a:ext uri="{FF2B5EF4-FFF2-40B4-BE49-F238E27FC236}">
                <a16:creationId xmlns:a16="http://schemas.microsoft.com/office/drawing/2014/main" id="{33AE75D1-D19E-4B97-AB9F-9436B38D986D}"/>
              </a:ext>
            </a:extLst>
          </p:cNvPr>
          <p:cNvSpPr/>
          <p:nvPr/>
        </p:nvSpPr>
        <p:spPr>
          <a:xfrm>
            <a:off x="957673" y="7890431"/>
            <a:ext cx="4789512" cy="730380"/>
          </a:xfrm>
          <a:custGeom>
            <a:avLst/>
            <a:gdLst/>
            <a:ahLst/>
            <a:cxnLst/>
            <a:rect l="l" t="t" r="r" b="b"/>
            <a:pathLst>
              <a:path w="7898183" h="1584176">
                <a:moveTo>
                  <a:pt x="765721" y="0"/>
                </a:moveTo>
                <a:lnTo>
                  <a:pt x="788884" y="0"/>
                </a:lnTo>
                <a:lnTo>
                  <a:pt x="7109299" y="0"/>
                </a:lnTo>
                <a:lnTo>
                  <a:pt x="7174668" y="0"/>
                </a:lnTo>
                <a:lnTo>
                  <a:pt x="7174668" y="3301"/>
                </a:lnTo>
                <a:cubicBezTo>
                  <a:pt x="7579802" y="35928"/>
                  <a:pt x="7898183" y="375225"/>
                  <a:pt x="7898183" y="788884"/>
                </a:cubicBezTo>
                <a:cubicBezTo>
                  <a:pt x="7898183" y="1202544"/>
                  <a:pt x="7579802" y="1541841"/>
                  <a:pt x="7174668" y="1574467"/>
                </a:cubicBezTo>
                <a:lnTo>
                  <a:pt x="7174668" y="1584176"/>
                </a:lnTo>
                <a:lnTo>
                  <a:pt x="765721" y="1584176"/>
                </a:lnTo>
                <a:lnTo>
                  <a:pt x="765721" y="1576599"/>
                </a:lnTo>
                <a:cubicBezTo>
                  <a:pt x="340732" y="1565168"/>
                  <a:pt x="0" y="1216818"/>
                  <a:pt x="0" y="788884"/>
                </a:cubicBezTo>
                <a:cubicBezTo>
                  <a:pt x="0" y="360951"/>
                  <a:pt x="340732" y="12601"/>
                  <a:pt x="765721" y="1170"/>
                </a:cubicBezTo>
                <a:close/>
              </a:path>
            </a:pathLst>
          </a:custGeom>
          <a:noFill/>
          <a:ln w="762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바른돋움OTFPro 2" pitchFamily="50" charset="-127"/>
              <a:ea typeface="바른돋움OTFPro 2" pitchFamily="50" charset="-127"/>
            </a:endParaRPr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48F68B07-E270-4D70-8188-6CC256DD2B3B}"/>
              </a:ext>
            </a:extLst>
          </p:cNvPr>
          <p:cNvSpPr/>
          <p:nvPr/>
        </p:nvSpPr>
        <p:spPr>
          <a:xfrm>
            <a:off x="3085046" y="8002513"/>
            <a:ext cx="534765" cy="50621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chemeClr val="bg1">
                <a:lumMod val="85000"/>
              </a:schemeClr>
            </a:solidFill>
          </a:ln>
          <a:effectLst>
            <a:reflection blurRad="6350" stA="10000" endPos="10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bg1"/>
              </a:solidFill>
              <a:latin typeface="바른돋움OTFPro 2" pitchFamily="50" charset="-127"/>
              <a:ea typeface="바른돋움OTFPro 2" pitchFamily="50" charset="-127"/>
            </a:endParaRPr>
          </a:p>
        </p:txBody>
      </p:sp>
      <p:sp>
        <p:nvSpPr>
          <p:cNvPr id="85" name="순서도: 추출 84">
            <a:extLst>
              <a:ext uri="{FF2B5EF4-FFF2-40B4-BE49-F238E27FC236}">
                <a16:creationId xmlns:a16="http://schemas.microsoft.com/office/drawing/2014/main" id="{E41282A1-0C30-4D55-8D21-8DD47F44F167}"/>
              </a:ext>
            </a:extLst>
          </p:cNvPr>
          <p:cNvSpPr/>
          <p:nvPr/>
        </p:nvSpPr>
        <p:spPr>
          <a:xfrm rot="5400000">
            <a:off x="3779460" y="8120183"/>
            <a:ext cx="270874" cy="270874"/>
          </a:xfrm>
          <a:prstGeom prst="flowChartExtra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바른돋움OTFPro 2" pitchFamily="50" charset="-127"/>
              <a:ea typeface="바른돋움OTFPro 2" pitchFamily="50" charset="-127"/>
            </a:endParaRPr>
          </a:p>
        </p:txBody>
      </p:sp>
      <p:sp>
        <p:nvSpPr>
          <p:cNvPr id="86" name="순서도: 추출 85">
            <a:extLst>
              <a:ext uri="{FF2B5EF4-FFF2-40B4-BE49-F238E27FC236}">
                <a16:creationId xmlns:a16="http://schemas.microsoft.com/office/drawing/2014/main" id="{BF6B72B8-6CCC-4797-9321-3718630B5FFB}"/>
              </a:ext>
            </a:extLst>
          </p:cNvPr>
          <p:cNvSpPr/>
          <p:nvPr/>
        </p:nvSpPr>
        <p:spPr>
          <a:xfrm rot="16200000">
            <a:off x="2654523" y="8104830"/>
            <a:ext cx="270874" cy="270874"/>
          </a:xfrm>
          <a:prstGeom prst="flowChartExtra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바른돋움OTFPro 2" pitchFamily="50" charset="-127"/>
              <a:ea typeface="바른돋움OTFPro 2" pitchFamily="50" charset="-127"/>
            </a:endParaRPr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8286EAA3-11B0-4601-87F8-414EE49E4E90}"/>
              </a:ext>
            </a:extLst>
          </p:cNvPr>
          <p:cNvSpPr/>
          <p:nvPr/>
        </p:nvSpPr>
        <p:spPr>
          <a:xfrm>
            <a:off x="4903574" y="6852712"/>
            <a:ext cx="894701" cy="866530"/>
          </a:xfrm>
          <a:prstGeom prst="ellipse">
            <a:avLst/>
          </a:prstGeom>
          <a:noFill/>
          <a:ln w="571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bg1"/>
              </a:solidFill>
              <a:latin typeface="바른돋움OTFPro 2" pitchFamily="50" charset="-127"/>
              <a:ea typeface="바른돋움OTFPro 2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4D46FE-EF15-4661-B37D-E2DB92C83809}"/>
              </a:ext>
            </a:extLst>
          </p:cNvPr>
          <p:cNvSpPr txBox="1"/>
          <p:nvPr/>
        </p:nvSpPr>
        <p:spPr>
          <a:xfrm>
            <a:off x="1316024" y="8070990"/>
            <a:ext cx="1321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박물관 홍보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FD90E6F-529A-45E4-B849-CCFEF4E1E8CE}"/>
              </a:ext>
            </a:extLst>
          </p:cNvPr>
          <p:cNvSpPr txBox="1"/>
          <p:nvPr/>
        </p:nvSpPr>
        <p:spPr>
          <a:xfrm>
            <a:off x="4066930" y="8065735"/>
            <a:ext cx="1321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편리한 관람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A43DF6-294C-4BD0-8D7D-842E2667E3FB}"/>
              </a:ext>
            </a:extLst>
          </p:cNvPr>
          <p:cNvSpPr txBox="1"/>
          <p:nvPr/>
        </p:nvSpPr>
        <p:spPr>
          <a:xfrm>
            <a:off x="979366" y="7016313"/>
            <a:ext cx="948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 사용자 흥미유발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9222AA-D739-4634-891C-CA453F590C43}"/>
              </a:ext>
            </a:extLst>
          </p:cNvPr>
          <p:cNvSpPr txBox="1"/>
          <p:nvPr/>
        </p:nvSpPr>
        <p:spPr>
          <a:xfrm>
            <a:off x="2374448" y="7004878"/>
            <a:ext cx="8947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박물관 활성화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7F0AAE-2FEA-4E5D-B0FD-D36F92965B8F}"/>
              </a:ext>
            </a:extLst>
          </p:cNvPr>
          <p:cNvSpPr txBox="1"/>
          <p:nvPr/>
        </p:nvSpPr>
        <p:spPr>
          <a:xfrm>
            <a:off x="3608591" y="7055085"/>
            <a:ext cx="8947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거리제약   </a:t>
            </a:r>
            <a:endParaRPr lang="en-US" altLang="ko-KR" sz="1400" dirty="0">
              <a:solidFill>
                <a:schemeClr val="bg1"/>
              </a:solidFill>
            </a:endParaRPr>
          </a:p>
          <a:p>
            <a:r>
              <a:rPr lang="ko-KR" altLang="en-US" sz="1400" dirty="0">
                <a:solidFill>
                  <a:schemeClr val="bg1"/>
                </a:solidFill>
              </a:rPr>
              <a:t>  극복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32F9E51-6036-4002-A675-58F4637B37E4}"/>
              </a:ext>
            </a:extLst>
          </p:cNvPr>
          <p:cNvSpPr txBox="1"/>
          <p:nvPr/>
        </p:nvSpPr>
        <p:spPr>
          <a:xfrm>
            <a:off x="4903574" y="7130639"/>
            <a:ext cx="8947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정보습득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D8F9F46-10E6-4AAC-B813-5E51D8E706C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4471908"/>
            <a:ext cx="2671705" cy="150283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4727A0D-F062-4D3E-900F-E9B8B91467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5358" y="3081566"/>
            <a:ext cx="2756432" cy="44809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906167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4633</TotalTime>
  <Words>76</Words>
  <Application>Microsoft Office PowerPoint</Application>
  <PresentationFormat>화면 슬라이드 쇼(4:3)</PresentationFormat>
  <Paragraphs>20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바른돋움OTFPro 2</vt:lpstr>
      <vt:lpstr>바른돋움OTFPro 3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JUNGMJ</dc:creator>
  <cp:lastModifiedBy>anPC</cp:lastModifiedBy>
  <cp:revision>54</cp:revision>
  <dcterms:created xsi:type="dcterms:W3CDTF">2015-06-09T01:21:18Z</dcterms:created>
  <dcterms:modified xsi:type="dcterms:W3CDTF">2018-05-28T06:34:19Z</dcterms:modified>
</cp:coreProperties>
</file>