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>
      <p:cViewPr varScale="1">
        <p:scale>
          <a:sx n="62" d="100"/>
          <a:sy n="62" d="100"/>
        </p:scale>
        <p:origin x="442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19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9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07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32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77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45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4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15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05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7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5586A-0788-4CE9-8C7E-ECF7F411605D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73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79E8C3-F2AE-4446-9311-C60ED27743D3}"/>
              </a:ext>
            </a:extLst>
          </p:cNvPr>
          <p:cNvSpPr txBox="1"/>
          <p:nvPr/>
        </p:nvSpPr>
        <p:spPr>
          <a:xfrm>
            <a:off x="793502" y="521889"/>
            <a:ext cx="35076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바른돋움OTFPro 3" pitchFamily="50" charset="-127"/>
                <a:ea typeface="바른돋움OTFPro 3" pitchFamily="50" charset="-127"/>
              </a:rPr>
              <a:t>15</a:t>
            </a:r>
            <a:r>
              <a:rPr lang="ko-KR" altLang="en-US" sz="3600" b="1" dirty="0">
                <a:latin typeface="바른돋움OTFPro 3" pitchFamily="50" charset="-127"/>
                <a:ea typeface="바른돋움OTFPro 3" pitchFamily="50" charset="-127"/>
              </a:rPr>
              <a:t>조</a:t>
            </a:r>
            <a:r>
              <a:rPr lang="en-US" altLang="ko-KR" sz="3600" b="1" dirty="0">
                <a:latin typeface="바른돋움OTFPro 3" pitchFamily="50" charset="-127"/>
                <a:ea typeface="바른돋움OTFPro 3" pitchFamily="50" charset="-127"/>
              </a:rPr>
              <a:t>. Living </a:t>
            </a:r>
          </a:p>
          <a:p>
            <a:r>
              <a:rPr lang="en-US" altLang="ko-KR" sz="3600" b="1" dirty="0">
                <a:latin typeface="바른돋움OTFPro 3" pitchFamily="50" charset="-127"/>
                <a:ea typeface="바른돋움OTFPro 3" pitchFamily="50" charset="-127"/>
              </a:rPr>
              <a:t>       Exhibition</a:t>
            </a:r>
            <a:endParaRPr lang="en-US" altLang="ko-KR" b="1" dirty="0">
              <a:latin typeface="바른돋움OTFPro 3" pitchFamily="50" charset="-127"/>
              <a:ea typeface="바른돋움OTFPro 3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			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D3B309B-BF95-4BD6-BBDD-2EFF4E2B1601}"/>
              </a:ext>
            </a:extLst>
          </p:cNvPr>
          <p:cNvCxnSpPr/>
          <p:nvPr/>
        </p:nvCxnSpPr>
        <p:spPr>
          <a:xfrm>
            <a:off x="539679" y="1999217"/>
            <a:ext cx="577864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3C41574-F704-4A7A-AA76-C6FB3691AEB1}"/>
              </a:ext>
            </a:extLst>
          </p:cNvPr>
          <p:cNvCxnSpPr>
            <a:cxnSpLocks/>
          </p:cNvCxnSpPr>
          <p:nvPr/>
        </p:nvCxnSpPr>
        <p:spPr>
          <a:xfrm>
            <a:off x="607536" y="4572000"/>
            <a:ext cx="5614238" cy="0"/>
          </a:xfrm>
          <a:prstGeom prst="line">
            <a:avLst/>
          </a:prstGeom>
          <a:ln w="38100" cmpd="thickThin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78B2C04-56C4-4258-8105-31EE27593B86}"/>
              </a:ext>
            </a:extLst>
          </p:cNvPr>
          <p:cNvSpPr txBox="1"/>
          <p:nvPr/>
        </p:nvSpPr>
        <p:spPr>
          <a:xfrm>
            <a:off x="539679" y="2068709"/>
            <a:ext cx="216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 프로젝트 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CC8AF4-15FB-446B-AE0B-C306DFE25BC3}"/>
              </a:ext>
            </a:extLst>
          </p:cNvPr>
          <p:cNvSpPr txBox="1"/>
          <p:nvPr/>
        </p:nvSpPr>
        <p:spPr>
          <a:xfrm>
            <a:off x="593499" y="463420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</a:t>
            </a:r>
            <a:r>
              <a:rPr lang="ko-KR" altLang="en-US" b="1" dirty="0"/>
              <a:t>실행화면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BCBE3D1-35C7-4331-ABF9-CA6A4029E12D}"/>
              </a:ext>
            </a:extLst>
          </p:cNvPr>
          <p:cNvCxnSpPr/>
          <p:nvPr/>
        </p:nvCxnSpPr>
        <p:spPr>
          <a:xfrm>
            <a:off x="414197" y="8676456"/>
            <a:ext cx="577864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512AFFCF-D1E4-4484-985D-DE32DC00C5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77" y="2084098"/>
            <a:ext cx="317296" cy="3077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EBDD9F1-05C5-447C-9F68-885334955C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33" y="4604547"/>
            <a:ext cx="317296" cy="30777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B08FDA-A9B1-4392-85F9-E90A94917E6D}"/>
              </a:ext>
            </a:extLst>
          </p:cNvPr>
          <p:cNvSpPr/>
          <p:nvPr/>
        </p:nvSpPr>
        <p:spPr>
          <a:xfrm>
            <a:off x="2708920" y="4660947"/>
            <a:ext cx="1440160" cy="307777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381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VR   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F86E3C06-B612-4366-B136-F4F2FEE4EE7E}"/>
              </a:ext>
            </a:extLst>
          </p:cNvPr>
          <p:cNvSpPr/>
          <p:nvPr/>
        </p:nvSpPr>
        <p:spPr>
          <a:xfrm rot="2613128">
            <a:off x="2887552" y="5001558"/>
            <a:ext cx="288022" cy="30012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1FBC95E7-DA46-49D8-B21C-7F15BC16E1BF}"/>
              </a:ext>
            </a:extLst>
          </p:cNvPr>
          <p:cNvSpPr/>
          <p:nvPr/>
        </p:nvSpPr>
        <p:spPr>
          <a:xfrm rot="18954303">
            <a:off x="3683107" y="5001556"/>
            <a:ext cx="288022" cy="30012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1E51CF8-5038-4D17-B50B-D8FDB1115B92}"/>
              </a:ext>
            </a:extLst>
          </p:cNvPr>
          <p:cNvCxnSpPr>
            <a:cxnSpLocks/>
          </p:cNvCxnSpPr>
          <p:nvPr/>
        </p:nvCxnSpPr>
        <p:spPr>
          <a:xfrm>
            <a:off x="3429000" y="2390098"/>
            <a:ext cx="1" cy="197659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FF95E769-F575-4C10-89EF-A25F895B9E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745" y="2088898"/>
            <a:ext cx="317296" cy="3077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139001D-7C9C-436B-883D-9366B309FF2B}"/>
              </a:ext>
            </a:extLst>
          </p:cNvPr>
          <p:cNvSpPr txBox="1"/>
          <p:nvPr/>
        </p:nvSpPr>
        <p:spPr>
          <a:xfrm>
            <a:off x="3667981" y="2128218"/>
            <a:ext cx="282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b="1" dirty="0"/>
              <a:t>개발동기 및 시장현황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03B3F6-B034-48B7-97CB-FDF981CFE74B}"/>
              </a:ext>
            </a:extLst>
          </p:cNvPr>
          <p:cNvSpPr txBox="1"/>
          <p:nvPr/>
        </p:nvSpPr>
        <p:spPr>
          <a:xfrm>
            <a:off x="4301194" y="540000"/>
            <a:ext cx="255680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바른돋움OTFPro 3" pitchFamily="50" charset="-127"/>
              <a:ea typeface="바른돋움OTFPro 3" pitchFamily="50" charset="-127"/>
            </a:endParaRPr>
          </a:p>
          <a:p>
            <a:r>
              <a:rPr lang="ko-KR" altLang="en-US" sz="1600" dirty="0">
                <a:latin typeface="바른돋움OTFPro 3" pitchFamily="50" charset="-127"/>
                <a:ea typeface="바른돋움OTFPro 3" pitchFamily="50" charset="-127"/>
              </a:rPr>
              <a:t>담당교수 </a:t>
            </a:r>
            <a:r>
              <a:rPr lang="en-US" altLang="ko-KR" sz="1600" dirty="0">
                <a:latin typeface="바른돋움OTFPro 3" pitchFamily="50" charset="-127"/>
                <a:ea typeface="바른돋움OTFPro 3" pitchFamily="50" charset="-127"/>
              </a:rPr>
              <a:t>: </a:t>
            </a:r>
            <a:r>
              <a:rPr lang="ko-KR" altLang="en-US" sz="1600" dirty="0" err="1">
                <a:latin typeface="바른돋움OTFPro 3" pitchFamily="50" charset="-127"/>
                <a:ea typeface="바른돋움OTFPro 3" pitchFamily="50" charset="-127"/>
              </a:rPr>
              <a:t>주용수</a:t>
            </a:r>
            <a:r>
              <a:rPr lang="en-US" altLang="ko-KR" sz="1600" dirty="0">
                <a:latin typeface="바른돋움OTFPro 3" pitchFamily="50" charset="-127"/>
                <a:ea typeface="바른돋움OTFPro 3" pitchFamily="50" charset="-127"/>
              </a:rPr>
              <a:t>	</a:t>
            </a:r>
          </a:p>
          <a:p>
            <a:r>
              <a:rPr lang="ko-KR" altLang="en-US" sz="1600" dirty="0">
                <a:latin typeface="바른돋움OTFPro 3" pitchFamily="50" charset="-127"/>
                <a:ea typeface="바른돋움OTFPro 3" pitchFamily="50" charset="-127"/>
              </a:rPr>
              <a:t>팀원 </a:t>
            </a:r>
            <a:r>
              <a:rPr lang="en-US" altLang="ko-KR" sz="1600" dirty="0">
                <a:latin typeface="바른돋움OTFPro 3" pitchFamily="50" charset="-127"/>
                <a:ea typeface="바른돋움OTFPro 3" pitchFamily="50" charset="-127"/>
              </a:rPr>
              <a:t>: </a:t>
            </a:r>
            <a:r>
              <a:rPr lang="ko-KR" altLang="en-US" sz="1600" dirty="0" err="1">
                <a:latin typeface="바른돋움OTFPro 3" pitchFamily="50" charset="-127"/>
                <a:ea typeface="바른돋움OTFPro 3" pitchFamily="50" charset="-127"/>
              </a:rPr>
              <a:t>박희상</a:t>
            </a:r>
            <a:r>
              <a:rPr lang="ko-KR" altLang="en-US" sz="1600" dirty="0">
                <a:latin typeface="바른돋움OTFPro 3" pitchFamily="50" charset="-127"/>
                <a:ea typeface="바른돋움OTFPro 3" pitchFamily="50" charset="-127"/>
              </a:rPr>
              <a:t> </a:t>
            </a:r>
            <a:r>
              <a:rPr lang="en-US" altLang="ko-KR" sz="1600" dirty="0">
                <a:latin typeface="바른돋움OTFPro 3" pitchFamily="50" charset="-127"/>
                <a:ea typeface="바른돋움OTFPro 3" pitchFamily="50" charset="-127"/>
              </a:rPr>
              <a:t>/ </a:t>
            </a:r>
            <a:r>
              <a:rPr lang="ko-KR" altLang="en-US" sz="1600" dirty="0">
                <a:latin typeface="바른돋움OTFPro 3" pitchFamily="50" charset="-127"/>
                <a:ea typeface="바른돋움OTFPro 3" pitchFamily="50" charset="-127"/>
              </a:rPr>
              <a:t>안재현</a:t>
            </a:r>
            <a:endParaRPr lang="en-US" altLang="ko-KR" sz="1600" dirty="0">
              <a:latin typeface="바른돋움OTFPro 3" pitchFamily="50" charset="-127"/>
              <a:ea typeface="바른돋움OTFPro 3" pitchFamily="50" charset="-127"/>
            </a:endParaRPr>
          </a:p>
          <a:p>
            <a:r>
              <a:rPr lang="en-US" altLang="ko-KR" sz="1600" dirty="0">
                <a:latin typeface="바른돋움OTFPro 3" pitchFamily="50" charset="-127"/>
                <a:ea typeface="바른돋움OTFPro 3" pitchFamily="50" charset="-127"/>
              </a:rPr>
              <a:t>        </a:t>
            </a:r>
            <a:r>
              <a:rPr lang="ko-KR" altLang="en-US" sz="1600" dirty="0" err="1">
                <a:latin typeface="바른돋움OTFPro 3" pitchFamily="50" charset="-127"/>
                <a:ea typeface="바른돋움OTFPro 3" pitchFamily="50" charset="-127"/>
              </a:rPr>
              <a:t>안준열</a:t>
            </a:r>
            <a:r>
              <a:rPr lang="ko-KR" altLang="en-US" sz="1600" dirty="0">
                <a:latin typeface="바른돋움OTFPro 3" pitchFamily="50" charset="-127"/>
                <a:ea typeface="바른돋움OTFPro 3" pitchFamily="50" charset="-127"/>
              </a:rPr>
              <a:t> </a:t>
            </a:r>
            <a:r>
              <a:rPr lang="en-US" altLang="ko-KR" sz="1600" dirty="0">
                <a:latin typeface="바른돋움OTFPro 3" pitchFamily="50" charset="-127"/>
                <a:ea typeface="바른돋움OTFPro 3" pitchFamily="50" charset="-127"/>
              </a:rPr>
              <a:t>/ </a:t>
            </a:r>
            <a:r>
              <a:rPr lang="ko-KR" altLang="en-US" sz="1600" dirty="0">
                <a:latin typeface="바른돋움OTFPro 3" pitchFamily="50" charset="-127"/>
                <a:ea typeface="바른돋움OTFPro 3" pitchFamily="50" charset="-127"/>
              </a:rPr>
              <a:t>이산하</a:t>
            </a:r>
            <a:endParaRPr lang="en-US" altLang="ko-KR" sz="1600" dirty="0">
              <a:latin typeface="바른돋움OTFPro 3" pitchFamily="50" charset="-127"/>
              <a:ea typeface="바른돋움OTFPro 3" pitchFamily="50" charset="-127"/>
            </a:endParaRPr>
          </a:p>
          <a:p>
            <a:endParaRPr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C3900B0-8DEB-4BAE-8011-CFD7511CFA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6663" y="5275295"/>
            <a:ext cx="2816509" cy="184072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33B4384-541C-4CC1-AEF0-BE3875E1A915}"/>
              </a:ext>
            </a:extLst>
          </p:cNvPr>
          <p:cNvSpPr txBox="1"/>
          <p:nvPr/>
        </p:nvSpPr>
        <p:spPr>
          <a:xfrm>
            <a:off x="404668" y="7116024"/>
            <a:ext cx="27637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카드보드를 통하여 </a:t>
            </a:r>
            <a:r>
              <a:rPr lang="en-US" altLang="ko-KR" sz="1400" dirty="0"/>
              <a:t>3D</a:t>
            </a:r>
            <a:r>
              <a:rPr lang="ko-KR" altLang="en-US" sz="1400" dirty="0"/>
              <a:t>화면으로 볼 수 있고 카드보드 미 보유 시 </a:t>
            </a:r>
            <a:r>
              <a:rPr lang="en-US" altLang="ko-KR" sz="1400" dirty="0"/>
              <a:t>2D</a:t>
            </a:r>
            <a:r>
              <a:rPr lang="ko-KR" altLang="en-US" sz="1400" dirty="0"/>
              <a:t>화면을 통하여 공룡에 대한 시각적 정보를 효과적으로 얻을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</a:t>
            </a:r>
            <a:r>
              <a:rPr lang="en-US" altLang="ko-KR" sz="1400" dirty="0"/>
              <a:t>TTS</a:t>
            </a:r>
            <a:r>
              <a:rPr lang="ko-KR" altLang="en-US" sz="1400" dirty="0"/>
              <a:t>를 통하여 공룡에 대한 설명이 음성으로 나오게 </a:t>
            </a:r>
            <a:r>
              <a:rPr lang="ko-KR" altLang="en-US" sz="1400" dirty="0" err="1"/>
              <a:t>됍니다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2C8AF7B-738F-44B7-85A2-688EB4DB4D11}"/>
              </a:ext>
            </a:extLst>
          </p:cNvPr>
          <p:cNvCxnSpPr>
            <a:cxnSpLocks/>
          </p:cNvCxnSpPr>
          <p:nvPr/>
        </p:nvCxnSpPr>
        <p:spPr>
          <a:xfrm flipH="1">
            <a:off x="404668" y="7236296"/>
            <a:ext cx="9529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D23A2628-E941-4E48-A78C-1EBE736D28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382" y="5275294"/>
            <a:ext cx="3099417" cy="1840726"/>
          </a:xfrm>
          <a:prstGeom prst="rect">
            <a:avLst/>
          </a:prstGeom>
        </p:spPr>
      </p:pic>
      <p:sp>
        <p:nvSpPr>
          <p:cNvPr id="24" name="오각형 10">
            <a:extLst>
              <a:ext uri="{FF2B5EF4-FFF2-40B4-BE49-F238E27FC236}">
                <a16:creationId xmlns:a16="http://schemas.microsoft.com/office/drawing/2014/main" id="{0FF65036-BB26-491E-A6F4-D7B01806268E}"/>
              </a:ext>
            </a:extLst>
          </p:cNvPr>
          <p:cNvSpPr/>
          <p:nvPr/>
        </p:nvSpPr>
        <p:spPr>
          <a:xfrm rot="5400000">
            <a:off x="6048321" y="0"/>
            <a:ext cx="540000" cy="540000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08970B-FB68-44D7-B3A6-798D55745DA2}"/>
              </a:ext>
            </a:extLst>
          </p:cNvPr>
          <p:cNvSpPr txBox="1"/>
          <p:nvPr/>
        </p:nvSpPr>
        <p:spPr>
          <a:xfrm>
            <a:off x="481832" y="2438041"/>
            <a:ext cx="29471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사람들이 편하고 흥미롭게 박물관을 관람할 수 있도록 도와주는 어플 </a:t>
            </a:r>
            <a:r>
              <a:rPr lang="en-US" altLang="ko-KR" sz="1400" dirty="0"/>
              <a:t>Living Exhibition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일반적인 박물관 어플과 다르게 사용자는 </a:t>
            </a:r>
            <a:r>
              <a:rPr lang="en-US" altLang="ko-KR" sz="1400" dirty="0"/>
              <a:t>VR</a:t>
            </a:r>
            <a:r>
              <a:rPr lang="ko-KR" altLang="en-US" sz="1400" dirty="0"/>
              <a:t>과 </a:t>
            </a:r>
            <a:r>
              <a:rPr lang="en-US" altLang="ko-KR" sz="1400" dirty="0"/>
              <a:t>AR</a:t>
            </a:r>
            <a:r>
              <a:rPr lang="ko-KR" altLang="en-US" sz="1400" dirty="0"/>
              <a:t>을 사용하여 정보를 습득할 수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CC68EA-9E73-4445-B51D-E26EF50BE629}"/>
              </a:ext>
            </a:extLst>
          </p:cNvPr>
          <p:cNvSpPr txBox="1"/>
          <p:nvPr/>
        </p:nvSpPr>
        <p:spPr>
          <a:xfrm>
            <a:off x="3499945" y="2449842"/>
            <a:ext cx="28816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유명한 영화인 </a:t>
            </a:r>
            <a:r>
              <a:rPr lang="en-US" altLang="ko-KR" sz="1400" dirty="0"/>
              <a:t>‘</a:t>
            </a:r>
            <a:r>
              <a:rPr lang="ko-KR" altLang="en-US" sz="1400" dirty="0"/>
              <a:t>박물관이 살아있다</a:t>
            </a:r>
            <a:r>
              <a:rPr lang="en-US" altLang="ko-KR" sz="1400" dirty="0"/>
              <a:t>’ </a:t>
            </a:r>
            <a:r>
              <a:rPr lang="ko-KR" altLang="en-US" sz="1400" dirty="0"/>
              <a:t>에서 전시물이 움직이는 것에 모티브를 받아</a:t>
            </a:r>
            <a:r>
              <a:rPr lang="en-US" altLang="ko-KR" sz="1400" dirty="0"/>
              <a:t> </a:t>
            </a:r>
            <a:r>
              <a:rPr lang="ko-KR" altLang="en-US" sz="1400" dirty="0"/>
              <a:t>어플을 만들게 되었습니다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</a:t>
            </a:r>
            <a:r>
              <a:rPr lang="en-US" altLang="ko-KR" sz="1400" dirty="0"/>
              <a:t>VR</a:t>
            </a:r>
            <a:r>
              <a:rPr lang="ko-KR" altLang="en-US" sz="1400" dirty="0"/>
              <a:t>과 </a:t>
            </a:r>
            <a:r>
              <a:rPr lang="en-US" altLang="ko-KR" sz="1400" dirty="0"/>
              <a:t>AR</a:t>
            </a:r>
            <a:r>
              <a:rPr lang="ko-KR" altLang="en-US" sz="1400" dirty="0"/>
              <a:t>기술은 최근 엔터테인먼트 부문에 투자가 집중되는 상황이고</a:t>
            </a:r>
            <a:r>
              <a:rPr lang="en-US" altLang="ko-KR" sz="1400" dirty="0"/>
              <a:t>, 2025</a:t>
            </a:r>
            <a:r>
              <a:rPr lang="ko-KR" altLang="en-US" sz="1400" dirty="0"/>
              <a:t>년까지 엔터테인먼트 시장의 </a:t>
            </a:r>
            <a:r>
              <a:rPr lang="en-US" altLang="ko-KR" sz="1400" dirty="0"/>
              <a:t>50%</a:t>
            </a:r>
            <a:r>
              <a:rPr lang="ko-KR" altLang="en-US" sz="1400" dirty="0"/>
              <a:t>이상인 </a:t>
            </a:r>
            <a:r>
              <a:rPr lang="en-US" altLang="ko-KR" sz="1400" dirty="0"/>
              <a:t>189</a:t>
            </a:r>
            <a:r>
              <a:rPr lang="ko-KR" altLang="en-US" sz="1400" dirty="0"/>
              <a:t>달러로 성장할 전망입니다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0D7613-597C-461E-B41B-2785D9D6C073}"/>
              </a:ext>
            </a:extLst>
          </p:cNvPr>
          <p:cNvSpPr txBox="1"/>
          <p:nvPr/>
        </p:nvSpPr>
        <p:spPr>
          <a:xfrm>
            <a:off x="3533745" y="7191870"/>
            <a:ext cx="27845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Living Exhibition</a:t>
            </a:r>
            <a:r>
              <a:rPr lang="ko-KR" altLang="en-US" sz="1400" dirty="0" err="1"/>
              <a:t>어플에서</a:t>
            </a:r>
            <a:r>
              <a:rPr lang="ko-KR" altLang="en-US" sz="1400" dirty="0"/>
              <a:t> 저희가 제공하는 </a:t>
            </a:r>
            <a:r>
              <a:rPr lang="ko-KR" altLang="en-US" sz="1400" dirty="0" err="1"/>
              <a:t>시그니처를</a:t>
            </a:r>
            <a:r>
              <a:rPr lang="ko-KR" altLang="en-US" sz="1400" dirty="0"/>
              <a:t> 인식하면 </a:t>
            </a:r>
            <a:r>
              <a:rPr lang="en-US" altLang="ko-KR" sz="1400" dirty="0"/>
              <a:t>3D</a:t>
            </a:r>
            <a:r>
              <a:rPr lang="ko-KR" altLang="en-US" sz="1400" dirty="0"/>
              <a:t>모델링이 된 공룡이 나오게 </a:t>
            </a:r>
            <a:r>
              <a:rPr lang="ko-KR" altLang="en-US" sz="1400" dirty="0" err="1"/>
              <a:t>됍니다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메뉴를 선택하면 공룡이 특정 애니메이션을 실행합니다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5F3BF18-22C8-4EF9-91C5-375F91639E4C}"/>
              </a:ext>
            </a:extLst>
          </p:cNvPr>
          <p:cNvCxnSpPr>
            <a:cxnSpLocks/>
          </p:cNvCxnSpPr>
          <p:nvPr/>
        </p:nvCxnSpPr>
        <p:spPr>
          <a:xfrm flipH="1">
            <a:off x="3502485" y="7239949"/>
            <a:ext cx="9529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9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4220D06-B2E5-4F35-8E39-2A42300BEF40}"/>
              </a:ext>
            </a:extLst>
          </p:cNvPr>
          <p:cNvCxnSpPr/>
          <p:nvPr/>
        </p:nvCxnSpPr>
        <p:spPr>
          <a:xfrm>
            <a:off x="686189" y="755576"/>
            <a:ext cx="577864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501EB41-5629-4B9E-9B2F-C33AE850328E}"/>
              </a:ext>
            </a:extLst>
          </p:cNvPr>
          <p:cNvSpPr txBox="1"/>
          <p:nvPr/>
        </p:nvSpPr>
        <p:spPr>
          <a:xfrm>
            <a:off x="825696" y="846863"/>
            <a:ext cx="178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세부메뉴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B5FB173-CDA8-47C3-AAE7-3950E9F8688F}"/>
              </a:ext>
            </a:extLst>
          </p:cNvPr>
          <p:cNvCxnSpPr>
            <a:cxnSpLocks/>
          </p:cNvCxnSpPr>
          <p:nvPr/>
        </p:nvCxnSpPr>
        <p:spPr>
          <a:xfrm>
            <a:off x="539679" y="8964488"/>
            <a:ext cx="577864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D37AD91-A6DF-42AC-8D6A-A2449BABC6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8" y="831442"/>
            <a:ext cx="317296" cy="30777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0FB7B83-DF7C-45CE-87CB-F656ACC3B1BD}"/>
              </a:ext>
            </a:extLst>
          </p:cNvPr>
          <p:cNvCxnSpPr>
            <a:cxnSpLocks/>
          </p:cNvCxnSpPr>
          <p:nvPr/>
        </p:nvCxnSpPr>
        <p:spPr>
          <a:xfrm>
            <a:off x="715008" y="3598113"/>
            <a:ext cx="5614238" cy="0"/>
          </a:xfrm>
          <a:prstGeom prst="line">
            <a:avLst/>
          </a:prstGeom>
          <a:ln w="38100" cmpd="thickThin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74E2464-1FAC-4CCD-A7B8-58D81B9B85F7}"/>
              </a:ext>
            </a:extLst>
          </p:cNvPr>
          <p:cNvSpPr txBox="1"/>
          <p:nvPr/>
        </p:nvSpPr>
        <p:spPr>
          <a:xfrm>
            <a:off x="803081" y="368492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기대효과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48F8153-F275-463F-BDCC-DF180D6177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33" y="3690433"/>
            <a:ext cx="317296" cy="307777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E6BF20D2-FEDC-41B9-A597-678A85BC9C1E}"/>
              </a:ext>
            </a:extLst>
          </p:cNvPr>
          <p:cNvSpPr/>
          <p:nvPr/>
        </p:nvSpPr>
        <p:spPr>
          <a:xfrm>
            <a:off x="1084970" y="4062562"/>
            <a:ext cx="894701" cy="895472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bg1"/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7770EFE-8693-4369-A74A-2A36589EF36D}"/>
              </a:ext>
            </a:extLst>
          </p:cNvPr>
          <p:cNvSpPr/>
          <p:nvPr/>
        </p:nvSpPr>
        <p:spPr>
          <a:xfrm>
            <a:off x="2391172" y="4062562"/>
            <a:ext cx="894701" cy="866531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bg1"/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AD39CFB-1668-4938-8EEC-764A3BAB1E0B}"/>
              </a:ext>
            </a:extLst>
          </p:cNvPr>
          <p:cNvSpPr/>
          <p:nvPr/>
        </p:nvSpPr>
        <p:spPr>
          <a:xfrm>
            <a:off x="3697374" y="4080007"/>
            <a:ext cx="894701" cy="866530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bg1"/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14" name="직사각형 40">
            <a:extLst>
              <a:ext uri="{FF2B5EF4-FFF2-40B4-BE49-F238E27FC236}">
                <a16:creationId xmlns:a16="http://schemas.microsoft.com/office/drawing/2014/main" id="{8467AA41-C1A5-4188-AAB7-AD490F3E0E8A}"/>
              </a:ext>
            </a:extLst>
          </p:cNvPr>
          <p:cNvSpPr/>
          <p:nvPr/>
        </p:nvSpPr>
        <p:spPr>
          <a:xfrm>
            <a:off x="1057675" y="5129597"/>
            <a:ext cx="4789512" cy="730380"/>
          </a:xfrm>
          <a:custGeom>
            <a:avLst/>
            <a:gdLst/>
            <a:ahLst/>
            <a:cxnLst/>
            <a:rect l="l" t="t" r="r" b="b"/>
            <a:pathLst>
              <a:path w="7898183" h="1584176">
                <a:moveTo>
                  <a:pt x="765721" y="0"/>
                </a:moveTo>
                <a:lnTo>
                  <a:pt x="788884" y="0"/>
                </a:lnTo>
                <a:lnTo>
                  <a:pt x="7109299" y="0"/>
                </a:lnTo>
                <a:lnTo>
                  <a:pt x="7174668" y="0"/>
                </a:lnTo>
                <a:lnTo>
                  <a:pt x="7174668" y="3301"/>
                </a:lnTo>
                <a:cubicBezTo>
                  <a:pt x="7579802" y="35928"/>
                  <a:pt x="7898183" y="375225"/>
                  <a:pt x="7898183" y="788884"/>
                </a:cubicBezTo>
                <a:cubicBezTo>
                  <a:pt x="7898183" y="1202544"/>
                  <a:pt x="7579802" y="1541841"/>
                  <a:pt x="7174668" y="1574467"/>
                </a:cubicBezTo>
                <a:lnTo>
                  <a:pt x="7174668" y="1584176"/>
                </a:lnTo>
                <a:lnTo>
                  <a:pt x="765721" y="1584176"/>
                </a:lnTo>
                <a:lnTo>
                  <a:pt x="765721" y="1576599"/>
                </a:lnTo>
                <a:cubicBezTo>
                  <a:pt x="340732" y="1565168"/>
                  <a:pt x="0" y="1216818"/>
                  <a:pt x="0" y="788884"/>
                </a:cubicBezTo>
                <a:cubicBezTo>
                  <a:pt x="0" y="360951"/>
                  <a:pt x="340732" y="12601"/>
                  <a:pt x="765721" y="1170"/>
                </a:cubicBezTo>
                <a:close/>
              </a:path>
            </a:pathLst>
          </a:cu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385584D-078A-4215-85FF-51994A8E887F}"/>
              </a:ext>
            </a:extLst>
          </p:cNvPr>
          <p:cNvSpPr/>
          <p:nvPr/>
        </p:nvSpPr>
        <p:spPr>
          <a:xfrm>
            <a:off x="3172413" y="5241219"/>
            <a:ext cx="534765" cy="50621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>
                <a:lumMod val="85000"/>
              </a:schemeClr>
            </a:solidFill>
          </a:ln>
          <a:effectLst>
            <a:reflection blurRad="6350" stA="10000" endPos="1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16" name="순서도: 추출 15">
            <a:extLst>
              <a:ext uri="{FF2B5EF4-FFF2-40B4-BE49-F238E27FC236}">
                <a16:creationId xmlns:a16="http://schemas.microsoft.com/office/drawing/2014/main" id="{C176F0E4-A1D2-4FF9-9B4F-803CDF812E29}"/>
              </a:ext>
            </a:extLst>
          </p:cNvPr>
          <p:cNvSpPr/>
          <p:nvPr/>
        </p:nvSpPr>
        <p:spPr>
          <a:xfrm rot="5400000">
            <a:off x="3879462" y="5359349"/>
            <a:ext cx="270874" cy="270874"/>
          </a:xfrm>
          <a:prstGeom prst="flowChartExtra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17" name="순서도: 추출 16">
            <a:extLst>
              <a:ext uri="{FF2B5EF4-FFF2-40B4-BE49-F238E27FC236}">
                <a16:creationId xmlns:a16="http://schemas.microsoft.com/office/drawing/2014/main" id="{1E65DE99-4F61-4B71-815D-62F3461DDC27}"/>
              </a:ext>
            </a:extLst>
          </p:cNvPr>
          <p:cNvSpPr/>
          <p:nvPr/>
        </p:nvSpPr>
        <p:spPr>
          <a:xfrm rot="16200000">
            <a:off x="2754525" y="5343996"/>
            <a:ext cx="270874" cy="270874"/>
          </a:xfrm>
          <a:prstGeom prst="flowChartExtra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B0B2D3D-EADD-43D8-B68C-9645C04E65AF}"/>
              </a:ext>
            </a:extLst>
          </p:cNvPr>
          <p:cNvSpPr/>
          <p:nvPr/>
        </p:nvSpPr>
        <p:spPr>
          <a:xfrm>
            <a:off x="5003576" y="4091878"/>
            <a:ext cx="894701" cy="866530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bg1"/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2A628C-7C84-4A22-9131-0917CD53AECE}"/>
              </a:ext>
            </a:extLst>
          </p:cNvPr>
          <p:cNvSpPr txBox="1"/>
          <p:nvPr/>
        </p:nvSpPr>
        <p:spPr>
          <a:xfrm>
            <a:off x="1416026" y="5310156"/>
            <a:ext cx="1321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박물관 홍보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5A002E-5452-48DD-BFAA-36027A317D1D}"/>
              </a:ext>
            </a:extLst>
          </p:cNvPr>
          <p:cNvSpPr txBox="1"/>
          <p:nvPr/>
        </p:nvSpPr>
        <p:spPr>
          <a:xfrm>
            <a:off x="4166932" y="5304901"/>
            <a:ext cx="1321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편리한 관람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D45A86-5F89-46E6-AB35-ACCC67467B89}"/>
              </a:ext>
            </a:extLst>
          </p:cNvPr>
          <p:cNvSpPr txBox="1"/>
          <p:nvPr/>
        </p:nvSpPr>
        <p:spPr>
          <a:xfrm>
            <a:off x="1079368" y="4255479"/>
            <a:ext cx="948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사용자 흥미유발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52124E-4C1E-4BF3-A073-AD98C7868DE8}"/>
              </a:ext>
            </a:extLst>
          </p:cNvPr>
          <p:cNvSpPr txBox="1"/>
          <p:nvPr/>
        </p:nvSpPr>
        <p:spPr>
          <a:xfrm>
            <a:off x="2474450" y="4244044"/>
            <a:ext cx="89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박물관 활성화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1737B8-A3C9-41B8-86E9-86FC2E2BD5AE}"/>
              </a:ext>
            </a:extLst>
          </p:cNvPr>
          <p:cNvSpPr txBox="1"/>
          <p:nvPr/>
        </p:nvSpPr>
        <p:spPr>
          <a:xfrm>
            <a:off x="3708593" y="4294251"/>
            <a:ext cx="89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거리제약   </a:t>
            </a:r>
            <a:endParaRPr lang="en-US" altLang="ko-KR" sz="1400" dirty="0"/>
          </a:p>
          <a:p>
            <a:r>
              <a:rPr lang="ko-KR" altLang="en-US" sz="1400" dirty="0"/>
              <a:t>  극복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4EB067-0641-489C-A2AA-DF5458188DBE}"/>
              </a:ext>
            </a:extLst>
          </p:cNvPr>
          <p:cNvSpPr txBox="1"/>
          <p:nvPr/>
        </p:nvSpPr>
        <p:spPr>
          <a:xfrm>
            <a:off x="5003576" y="4369805"/>
            <a:ext cx="894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정보습득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606ABDEB-B0A0-48B7-9C51-A36A645558AC}"/>
              </a:ext>
            </a:extLst>
          </p:cNvPr>
          <p:cNvSpPr/>
          <p:nvPr/>
        </p:nvSpPr>
        <p:spPr>
          <a:xfrm>
            <a:off x="2198847" y="2208313"/>
            <a:ext cx="234930" cy="1850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각형 10">
            <a:extLst>
              <a:ext uri="{FF2B5EF4-FFF2-40B4-BE49-F238E27FC236}">
                <a16:creationId xmlns:a16="http://schemas.microsoft.com/office/drawing/2014/main" id="{5A7FA836-CA41-4260-83C3-4CCEA9EA2F9E}"/>
              </a:ext>
            </a:extLst>
          </p:cNvPr>
          <p:cNvSpPr/>
          <p:nvPr/>
        </p:nvSpPr>
        <p:spPr>
          <a:xfrm rot="5400000">
            <a:off x="6048321" y="0"/>
            <a:ext cx="540000" cy="540000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FDA4A85-26F1-4E5B-86A4-4072860B3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19" y="1824906"/>
            <a:ext cx="1328428" cy="88546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B7A9ED62-1EF6-43CE-ACC8-A59B2595C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715" y="1826467"/>
            <a:ext cx="1371396" cy="883900"/>
          </a:xfrm>
          <a:prstGeom prst="rect">
            <a:avLst/>
          </a:prstGeom>
        </p:spPr>
      </p:pic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4BD6A09C-4B16-4578-B9F3-C10BD05A7B31}"/>
              </a:ext>
            </a:extLst>
          </p:cNvPr>
          <p:cNvSpPr/>
          <p:nvPr/>
        </p:nvSpPr>
        <p:spPr>
          <a:xfrm rot="18794905">
            <a:off x="3941473" y="2019100"/>
            <a:ext cx="234930" cy="1850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BAEA5BF0-25F4-4B4D-99EA-AD2851DC9383}"/>
              </a:ext>
            </a:extLst>
          </p:cNvPr>
          <p:cNvSpPr/>
          <p:nvPr/>
        </p:nvSpPr>
        <p:spPr>
          <a:xfrm rot="2738870">
            <a:off x="3945524" y="2368277"/>
            <a:ext cx="234930" cy="1850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5D89582A-80A4-4FE3-B511-FE5271CD46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322480" y="1067209"/>
            <a:ext cx="1624180" cy="86850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C9F3CC8C-2C9F-44EC-924F-F5935DFDD9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480" y="2356906"/>
            <a:ext cx="1644321" cy="98893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7F4C51E-B3BB-4B92-9065-4C9C924C90EA}"/>
              </a:ext>
            </a:extLst>
          </p:cNvPr>
          <p:cNvSpPr txBox="1"/>
          <p:nvPr/>
        </p:nvSpPr>
        <p:spPr>
          <a:xfrm>
            <a:off x="737932" y="2732483"/>
            <a:ext cx="1644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    초기화면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48F7DB-A2BA-4CF1-8B87-188803541C09}"/>
              </a:ext>
            </a:extLst>
          </p:cNvPr>
          <p:cNvSpPr txBox="1"/>
          <p:nvPr/>
        </p:nvSpPr>
        <p:spPr>
          <a:xfrm>
            <a:off x="2350253" y="2694775"/>
            <a:ext cx="1644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 메뉴선택 화면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122FAB-C652-449B-A343-01666B4A75CC}"/>
              </a:ext>
            </a:extLst>
          </p:cNvPr>
          <p:cNvSpPr txBox="1"/>
          <p:nvPr/>
        </p:nvSpPr>
        <p:spPr>
          <a:xfrm>
            <a:off x="4286533" y="1904199"/>
            <a:ext cx="1644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   VR Mode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7C00E9-B958-4612-869D-20619B058048}"/>
              </a:ext>
            </a:extLst>
          </p:cNvPr>
          <p:cNvSpPr txBox="1"/>
          <p:nvPr/>
        </p:nvSpPr>
        <p:spPr>
          <a:xfrm>
            <a:off x="4259736" y="3290336"/>
            <a:ext cx="1552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    AR Mode</a:t>
            </a:r>
            <a:endParaRPr lang="ko-KR" altLang="en-US" sz="14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60BFD95-9698-4804-90A5-0991E8D5EB83}"/>
              </a:ext>
            </a:extLst>
          </p:cNvPr>
          <p:cNvCxnSpPr>
            <a:cxnSpLocks/>
          </p:cNvCxnSpPr>
          <p:nvPr/>
        </p:nvCxnSpPr>
        <p:spPr>
          <a:xfrm>
            <a:off x="704083" y="6999613"/>
            <a:ext cx="5614238" cy="0"/>
          </a:xfrm>
          <a:prstGeom prst="line">
            <a:avLst/>
          </a:prstGeom>
          <a:ln w="38100" cmpd="thickThin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44295C5A-5FC4-4716-8451-E783C2D302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13" y="7074756"/>
            <a:ext cx="317296" cy="30777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8782265-9688-473C-B5D7-104CA92332AD}"/>
              </a:ext>
            </a:extLst>
          </p:cNvPr>
          <p:cNvSpPr txBox="1"/>
          <p:nvPr/>
        </p:nvSpPr>
        <p:spPr>
          <a:xfrm>
            <a:off x="829019" y="7074616"/>
            <a:ext cx="186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</a:t>
            </a:r>
            <a:r>
              <a:rPr lang="en-US" altLang="ko-KR" b="1" dirty="0"/>
              <a:t>15</a:t>
            </a:r>
            <a:r>
              <a:rPr lang="ko-KR" altLang="en-US" b="1" dirty="0"/>
              <a:t>조 팀원 사진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3EDD219-787F-4DA7-9B37-45B150D52FD3}"/>
              </a:ext>
            </a:extLst>
          </p:cNvPr>
          <p:cNvSpPr txBox="1"/>
          <p:nvPr/>
        </p:nvSpPr>
        <p:spPr>
          <a:xfrm>
            <a:off x="715008" y="5859977"/>
            <a:ext cx="56033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Living Exhibition</a:t>
            </a:r>
            <a:r>
              <a:rPr lang="ko-KR" altLang="en-US" sz="1400" dirty="0"/>
              <a:t>어플을 통하여 사용자는 박물관을 관람 할 수 있고 박물관은 많은 사용자들에게 박물관을 홍보할 수 있습니다</a:t>
            </a:r>
            <a:r>
              <a:rPr lang="en-US" altLang="ko-KR" sz="1400" dirty="0"/>
              <a:t>. VR</a:t>
            </a:r>
            <a:r>
              <a:rPr lang="ko-KR" altLang="en-US" sz="1400" dirty="0"/>
              <a:t>과 </a:t>
            </a:r>
            <a:r>
              <a:rPr lang="en-US" altLang="ko-KR" sz="1400" dirty="0"/>
              <a:t>AR</a:t>
            </a:r>
            <a:r>
              <a:rPr lang="ko-KR" altLang="en-US" sz="1400" dirty="0"/>
              <a:t>기능을 통하여 사용자들에게 흥미롭고 효과적으로 정보를 전달할 수 있으며 시간과 공간에 제약을 받지않고 박물관을 관람할 수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A81466C0-5D38-43FB-A283-81FA73C22E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3039" y="7381222"/>
            <a:ext cx="980414" cy="1181994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8571C34B-74D2-4791-9BE3-8CC5DFE9A31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29" y="7380499"/>
            <a:ext cx="936402" cy="117050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5D10C4CD-782A-4162-8909-FCDD5E91DC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32155" y="7394402"/>
            <a:ext cx="980414" cy="112575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08FECDFC-97BD-4D0E-9AF7-6643CE4B14FB}"/>
              </a:ext>
            </a:extLst>
          </p:cNvPr>
          <p:cNvSpPr txBox="1"/>
          <p:nvPr/>
        </p:nvSpPr>
        <p:spPr>
          <a:xfrm>
            <a:off x="971921" y="8579119"/>
            <a:ext cx="5478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박희상</a:t>
            </a:r>
            <a:r>
              <a:rPr lang="ko-KR" altLang="en-US" sz="1400" dirty="0"/>
              <a:t>               안재현             </a:t>
            </a:r>
            <a:r>
              <a:rPr lang="ko-KR" altLang="en-US" sz="1400" dirty="0" err="1"/>
              <a:t>안준열</a:t>
            </a:r>
            <a:r>
              <a:rPr lang="ko-KR" altLang="en-US" sz="1400" dirty="0"/>
              <a:t>         이산하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585EE6D6-FD4F-4FC9-BEDB-855057A08E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97374" y="7393481"/>
            <a:ext cx="912606" cy="119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65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220</Words>
  <Application>Microsoft Office PowerPoint</Application>
  <PresentationFormat>화면 슬라이드 쇼(4:3)</PresentationFormat>
  <Paragraphs>31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바른돋움OTFPro 2</vt:lpstr>
      <vt:lpstr>바른돋움OTFPro 3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JUNGMJ</dc:creator>
  <cp:lastModifiedBy>anPC</cp:lastModifiedBy>
  <cp:revision>57</cp:revision>
  <dcterms:created xsi:type="dcterms:W3CDTF">2015-06-09T01:21:18Z</dcterms:created>
  <dcterms:modified xsi:type="dcterms:W3CDTF">2018-05-28T06:58:41Z</dcterms:modified>
</cp:coreProperties>
</file>