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2"/>
  </p:notesMasterIdLst>
  <p:sldIdLst>
    <p:sldId id="256" r:id="rId2"/>
    <p:sldId id="1346" r:id="rId3"/>
    <p:sldId id="1348" r:id="rId4"/>
    <p:sldId id="1292" r:id="rId5"/>
    <p:sldId id="1295" r:id="rId6"/>
    <p:sldId id="1290" r:id="rId7"/>
    <p:sldId id="1349" r:id="rId8"/>
    <p:sldId id="1350" r:id="rId9"/>
    <p:sldId id="1351" r:id="rId10"/>
    <p:sldId id="1352" r:id="rId11"/>
    <p:sldId id="257" r:id="rId12"/>
    <p:sldId id="258" r:id="rId13"/>
    <p:sldId id="265" r:id="rId14"/>
    <p:sldId id="266" r:id="rId15"/>
    <p:sldId id="269" r:id="rId16"/>
    <p:sldId id="270" r:id="rId17"/>
    <p:sldId id="268" r:id="rId18"/>
    <p:sldId id="261" r:id="rId19"/>
    <p:sldId id="1327" r:id="rId20"/>
    <p:sldId id="259" r:id="rId21"/>
    <p:sldId id="267" r:id="rId22"/>
    <p:sldId id="262" r:id="rId23"/>
    <p:sldId id="272" r:id="rId24"/>
    <p:sldId id="1330" r:id="rId25"/>
    <p:sldId id="1329" r:id="rId26"/>
    <p:sldId id="271" r:id="rId27"/>
    <p:sldId id="1332" r:id="rId28"/>
    <p:sldId id="1333" r:id="rId29"/>
    <p:sldId id="1335" r:id="rId30"/>
    <p:sldId id="1340" r:id="rId31"/>
    <p:sldId id="1341" r:id="rId32"/>
    <p:sldId id="1342" r:id="rId33"/>
    <p:sldId id="1343" r:id="rId34"/>
    <p:sldId id="1344" r:id="rId35"/>
    <p:sldId id="1345" r:id="rId36"/>
    <p:sldId id="1353" r:id="rId37"/>
    <p:sldId id="1354" r:id="rId38"/>
    <p:sldId id="1355" r:id="rId39"/>
    <p:sldId id="1356" r:id="rId40"/>
    <p:sldId id="1357" r:id="rId41"/>
    <p:sldId id="1358" r:id="rId42"/>
    <p:sldId id="1360" r:id="rId43"/>
    <p:sldId id="1359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368" r:id="rId52"/>
    <p:sldId id="1370" r:id="rId53"/>
    <p:sldId id="1373" r:id="rId54"/>
    <p:sldId id="1374" r:id="rId55"/>
    <p:sldId id="1369" r:id="rId56"/>
    <p:sldId id="1371" r:id="rId57"/>
    <p:sldId id="1372" r:id="rId58"/>
    <p:sldId id="1375" r:id="rId59"/>
    <p:sldId id="1376" r:id="rId60"/>
    <p:sldId id="1377" r:id="rId61"/>
    <p:sldId id="1378" r:id="rId62"/>
    <p:sldId id="1380" r:id="rId63"/>
    <p:sldId id="1381" r:id="rId64"/>
    <p:sldId id="1382" r:id="rId65"/>
    <p:sldId id="1383" r:id="rId66"/>
    <p:sldId id="1384" r:id="rId67"/>
    <p:sldId id="1385" r:id="rId68"/>
    <p:sldId id="1331" r:id="rId69"/>
    <p:sldId id="1298" r:id="rId70"/>
    <p:sldId id="1391" r:id="rId71"/>
    <p:sldId id="1392" r:id="rId72"/>
    <p:sldId id="1299" r:id="rId73"/>
    <p:sldId id="1300" r:id="rId74"/>
    <p:sldId id="1386" r:id="rId75"/>
    <p:sldId id="1388" r:id="rId76"/>
    <p:sldId id="1389" r:id="rId77"/>
    <p:sldId id="1321" r:id="rId78"/>
    <p:sldId id="1390" r:id="rId79"/>
    <p:sldId id="1303" r:id="rId80"/>
    <p:sldId id="1393" r:id="rId81"/>
    <p:sldId id="1307" r:id="rId82"/>
    <p:sldId id="1310" r:id="rId83"/>
    <p:sldId id="1394" r:id="rId84"/>
    <p:sldId id="1395" r:id="rId85"/>
    <p:sldId id="1323" r:id="rId86"/>
    <p:sldId id="1322" r:id="rId87"/>
    <p:sldId id="1396" r:id="rId88"/>
    <p:sldId id="1324" r:id="rId89"/>
    <p:sldId id="1325" r:id="rId90"/>
    <p:sldId id="1326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C3C8B-07A4-40F9-A8A5-DA3E91235DA4}">
          <p14:sldIdLst>
            <p14:sldId id="256"/>
            <p14:sldId id="1346"/>
            <p14:sldId id="1348"/>
            <p14:sldId id="1292"/>
            <p14:sldId id="1295"/>
            <p14:sldId id="1290"/>
            <p14:sldId id="1349"/>
            <p14:sldId id="1350"/>
            <p14:sldId id="1351"/>
            <p14:sldId id="1352"/>
            <p14:sldId id="257"/>
            <p14:sldId id="258"/>
            <p14:sldId id="265"/>
            <p14:sldId id="266"/>
            <p14:sldId id="269"/>
            <p14:sldId id="270"/>
            <p14:sldId id="268"/>
            <p14:sldId id="261"/>
            <p14:sldId id="1327"/>
            <p14:sldId id="259"/>
            <p14:sldId id="267"/>
            <p14:sldId id="262"/>
            <p14:sldId id="272"/>
            <p14:sldId id="1330"/>
            <p14:sldId id="1329"/>
            <p14:sldId id="271"/>
          </p14:sldIdLst>
        </p14:section>
        <p14:section name="Dependency Injection Demo" id="{EC83DE2C-9571-4CCD-8B3B-D625E27899E4}">
          <p14:sldIdLst>
            <p14:sldId id="1332"/>
            <p14:sldId id="1333"/>
            <p14:sldId id="1335"/>
            <p14:sldId id="1340"/>
            <p14:sldId id="1341"/>
            <p14:sldId id="1342"/>
            <p14:sldId id="1343"/>
            <p14:sldId id="1344"/>
            <p14:sldId id="1345"/>
            <p14:sldId id="1353"/>
            <p14:sldId id="1354"/>
            <p14:sldId id="1355"/>
            <p14:sldId id="1356"/>
            <p14:sldId id="1357"/>
            <p14:sldId id="1358"/>
            <p14:sldId id="1360"/>
            <p14:sldId id="1359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1370"/>
            <p14:sldId id="1373"/>
            <p14:sldId id="1374"/>
            <p14:sldId id="1369"/>
            <p14:sldId id="1371"/>
            <p14:sldId id="1372"/>
            <p14:sldId id="1375"/>
            <p14:sldId id="1376"/>
            <p14:sldId id="1377"/>
            <p14:sldId id="1378"/>
            <p14:sldId id="1380"/>
            <p14:sldId id="1381"/>
            <p14:sldId id="1382"/>
            <p14:sldId id="1383"/>
            <p14:sldId id="1384"/>
            <p14:sldId id="1385"/>
            <p14:sldId id="1331"/>
            <p14:sldId id="1298"/>
            <p14:sldId id="1391"/>
            <p14:sldId id="1392"/>
            <p14:sldId id="1299"/>
            <p14:sldId id="1300"/>
            <p14:sldId id="1386"/>
            <p14:sldId id="1388"/>
            <p14:sldId id="1389"/>
            <p14:sldId id="1321"/>
            <p14:sldId id="1390"/>
            <p14:sldId id="1303"/>
            <p14:sldId id="1393"/>
            <p14:sldId id="1307"/>
            <p14:sldId id="1310"/>
            <p14:sldId id="1394"/>
            <p14:sldId id="1395"/>
            <p14:sldId id="1323"/>
            <p14:sldId id="1322"/>
            <p14:sldId id="1396"/>
            <p14:sldId id="1324"/>
            <p14:sldId id="1325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/strategy" TargetMode="External"/><Relationship Id="rId1" Type="http://schemas.openxmlformats.org/officeDocument/2006/relationships/hyperlink" Target="https://sourcemaking.com/design_patterns/template_method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/strategy" TargetMode="External"/><Relationship Id="rId1" Type="http://schemas.openxmlformats.org/officeDocument/2006/relationships/hyperlink" Target="https://sourcemaking.com/design_patterns/template_metho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DF2D-F387-43E5-884D-60A136BFB8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D641ED-C34F-4350-AA37-C2DDB7F1F85E}">
      <dgm:prSet/>
      <dgm:spPr/>
      <dgm:t>
        <a:bodyPr/>
        <a:lstStyle/>
        <a:p>
          <a:r>
            <a:rPr lang="en-US"/>
            <a:t>Lightweight development with POJOs</a:t>
          </a:r>
        </a:p>
      </dgm:t>
    </dgm:pt>
    <dgm:pt modelId="{503B4538-6F8A-404E-9078-7081089E8891}" type="parTrans" cxnId="{85A76B63-B761-4BCD-9AA9-9748433317A4}">
      <dgm:prSet/>
      <dgm:spPr/>
      <dgm:t>
        <a:bodyPr/>
        <a:lstStyle/>
        <a:p>
          <a:endParaRPr lang="en-US"/>
        </a:p>
      </dgm:t>
    </dgm:pt>
    <dgm:pt modelId="{20EA44ED-9444-40FC-866F-12EFEA52F6CB}" type="sibTrans" cxnId="{85A76B63-B761-4BCD-9AA9-9748433317A4}">
      <dgm:prSet/>
      <dgm:spPr/>
      <dgm:t>
        <a:bodyPr/>
        <a:lstStyle/>
        <a:p>
          <a:endParaRPr lang="en-US"/>
        </a:p>
      </dgm:t>
    </dgm:pt>
    <dgm:pt modelId="{28A5B7CD-4484-405F-B143-35067EDB6880}">
      <dgm:prSet/>
      <dgm:spPr/>
      <dgm:t>
        <a:bodyPr/>
        <a:lstStyle/>
        <a:p>
          <a:r>
            <a:rPr lang="en-US"/>
            <a:t>Dependency injection</a:t>
          </a:r>
        </a:p>
      </dgm:t>
    </dgm:pt>
    <dgm:pt modelId="{13AD6AFD-C962-4BF2-9C47-1CA547068E43}" type="parTrans" cxnId="{3B1AD667-98F5-48CB-B341-0F282CCD0AFE}">
      <dgm:prSet/>
      <dgm:spPr/>
      <dgm:t>
        <a:bodyPr/>
        <a:lstStyle/>
        <a:p>
          <a:endParaRPr lang="en-US"/>
        </a:p>
      </dgm:t>
    </dgm:pt>
    <dgm:pt modelId="{A1F3C35B-43B5-44C9-9CD4-2C8521087F5A}" type="sibTrans" cxnId="{3B1AD667-98F5-48CB-B341-0F282CCD0AFE}">
      <dgm:prSet/>
      <dgm:spPr/>
      <dgm:t>
        <a:bodyPr/>
        <a:lstStyle/>
        <a:p>
          <a:endParaRPr lang="en-US"/>
        </a:p>
      </dgm:t>
    </dgm:pt>
    <dgm:pt modelId="{61636C61-BEA5-4DA8-9EDA-EE95AF840A25}">
      <dgm:prSet/>
      <dgm:spPr/>
      <dgm:t>
        <a:bodyPr/>
        <a:lstStyle/>
        <a:p>
          <a:r>
            <a:rPr lang="en-US"/>
            <a:t>Objects don't ask for what they need, they're given it</a:t>
          </a:r>
        </a:p>
      </dgm:t>
    </dgm:pt>
    <dgm:pt modelId="{980880F7-F462-47BA-A91D-1E225BD2EDC1}" type="parTrans" cxnId="{BE8AFEFC-BEBE-4631-B5B6-8CD9FC639D80}">
      <dgm:prSet/>
      <dgm:spPr/>
      <dgm:t>
        <a:bodyPr/>
        <a:lstStyle/>
        <a:p>
          <a:endParaRPr lang="en-US"/>
        </a:p>
      </dgm:t>
    </dgm:pt>
    <dgm:pt modelId="{DD01E09A-F0FC-4849-923E-B925CE254C9A}" type="sibTrans" cxnId="{BE8AFEFC-BEBE-4631-B5B6-8CD9FC639D80}">
      <dgm:prSet/>
      <dgm:spPr/>
      <dgm:t>
        <a:bodyPr/>
        <a:lstStyle/>
        <a:p>
          <a:endParaRPr lang="en-US"/>
        </a:p>
      </dgm:t>
    </dgm:pt>
    <dgm:pt modelId="{44FA23DF-9084-4ACD-BC20-CE8F1A3FD5C9}" type="pres">
      <dgm:prSet presAssocID="{E43DDF2D-F387-43E5-884D-60A136BFB83F}" presName="linear" presStyleCnt="0">
        <dgm:presLayoutVars>
          <dgm:animLvl val="lvl"/>
          <dgm:resizeHandles val="exact"/>
        </dgm:presLayoutVars>
      </dgm:prSet>
      <dgm:spPr/>
    </dgm:pt>
    <dgm:pt modelId="{7C81F6D8-25E8-4C84-A756-6A8C642925EF}" type="pres">
      <dgm:prSet presAssocID="{4ED641ED-C34F-4350-AA37-C2DDB7F1F8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5E9281-5B45-4067-9406-C3F68F76550B}" type="pres">
      <dgm:prSet presAssocID="{20EA44ED-9444-40FC-866F-12EFEA52F6CB}" presName="spacer" presStyleCnt="0"/>
      <dgm:spPr/>
    </dgm:pt>
    <dgm:pt modelId="{C273CCDB-4B77-420B-B5CA-83BBAAF8D557}" type="pres">
      <dgm:prSet presAssocID="{28A5B7CD-4484-405F-B143-35067EDB6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F36351-5E98-482D-BD90-2CE24800AF2B}" type="pres">
      <dgm:prSet presAssocID="{A1F3C35B-43B5-44C9-9CD4-2C8521087F5A}" presName="spacer" presStyleCnt="0"/>
      <dgm:spPr/>
    </dgm:pt>
    <dgm:pt modelId="{230574DB-1D34-422B-AB4F-8E152177995D}" type="pres">
      <dgm:prSet presAssocID="{61636C61-BEA5-4DA8-9EDA-EE95AF840A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34685D-4DE3-4C29-9E1F-0AA5BFE3E1CB}" type="presOf" srcId="{28A5B7CD-4484-405F-B143-35067EDB6880}" destId="{C273CCDB-4B77-420B-B5CA-83BBAAF8D557}" srcOrd="0" destOrd="0" presId="urn:microsoft.com/office/officeart/2005/8/layout/vList2"/>
    <dgm:cxn modelId="{85A76B63-B761-4BCD-9AA9-9748433317A4}" srcId="{E43DDF2D-F387-43E5-884D-60A136BFB83F}" destId="{4ED641ED-C34F-4350-AA37-C2DDB7F1F85E}" srcOrd="0" destOrd="0" parTransId="{503B4538-6F8A-404E-9078-7081089E8891}" sibTransId="{20EA44ED-9444-40FC-866F-12EFEA52F6CB}"/>
    <dgm:cxn modelId="{22A69365-14D8-4793-9AB4-1F2ABEFE65D1}" type="presOf" srcId="{61636C61-BEA5-4DA8-9EDA-EE95AF840A25}" destId="{230574DB-1D34-422B-AB4F-8E152177995D}" srcOrd="0" destOrd="0" presId="urn:microsoft.com/office/officeart/2005/8/layout/vList2"/>
    <dgm:cxn modelId="{3B1AD667-98F5-48CB-B341-0F282CCD0AFE}" srcId="{E43DDF2D-F387-43E5-884D-60A136BFB83F}" destId="{28A5B7CD-4484-405F-B143-35067EDB6880}" srcOrd="1" destOrd="0" parTransId="{13AD6AFD-C962-4BF2-9C47-1CA547068E43}" sibTransId="{A1F3C35B-43B5-44C9-9CD4-2C8521087F5A}"/>
    <dgm:cxn modelId="{EA85FB71-9A26-4655-8C0D-F15CFF196589}" type="presOf" srcId="{4ED641ED-C34F-4350-AA37-C2DDB7F1F85E}" destId="{7C81F6D8-25E8-4C84-A756-6A8C642925EF}" srcOrd="0" destOrd="0" presId="urn:microsoft.com/office/officeart/2005/8/layout/vList2"/>
    <dgm:cxn modelId="{A9F55798-901A-40BB-AD96-851831FDB31E}" type="presOf" srcId="{E43DDF2D-F387-43E5-884D-60A136BFB83F}" destId="{44FA23DF-9084-4ACD-BC20-CE8F1A3FD5C9}" srcOrd="0" destOrd="0" presId="urn:microsoft.com/office/officeart/2005/8/layout/vList2"/>
    <dgm:cxn modelId="{BE8AFEFC-BEBE-4631-B5B6-8CD9FC639D80}" srcId="{E43DDF2D-F387-43E5-884D-60A136BFB83F}" destId="{61636C61-BEA5-4DA8-9EDA-EE95AF840A25}" srcOrd="2" destOrd="0" parTransId="{980880F7-F462-47BA-A91D-1E225BD2EDC1}" sibTransId="{DD01E09A-F0FC-4849-923E-B925CE254C9A}"/>
    <dgm:cxn modelId="{D2410320-9109-4693-8909-FA922487FA79}" type="presParOf" srcId="{44FA23DF-9084-4ACD-BC20-CE8F1A3FD5C9}" destId="{7C81F6D8-25E8-4C84-A756-6A8C642925EF}" srcOrd="0" destOrd="0" presId="urn:microsoft.com/office/officeart/2005/8/layout/vList2"/>
    <dgm:cxn modelId="{54FFAA08-DC0B-41D6-AD95-21DD12E5F58B}" type="presParOf" srcId="{44FA23DF-9084-4ACD-BC20-CE8F1A3FD5C9}" destId="{765E9281-5B45-4067-9406-C3F68F76550B}" srcOrd="1" destOrd="0" presId="urn:microsoft.com/office/officeart/2005/8/layout/vList2"/>
    <dgm:cxn modelId="{8279D897-3F4C-444D-A7C9-F8AE3B51320D}" type="presParOf" srcId="{44FA23DF-9084-4ACD-BC20-CE8F1A3FD5C9}" destId="{C273CCDB-4B77-420B-B5CA-83BBAAF8D557}" srcOrd="2" destOrd="0" presId="urn:microsoft.com/office/officeart/2005/8/layout/vList2"/>
    <dgm:cxn modelId="{9EF15402-5268-4A83-ACF9-2FFA44E77927}" type="presParOf" srcId="{44FA23DF-9084-4ACD-BC20-CE8F1A3FD5C9}" destId="{78F36351-5E98-482D-BD90-2CE24800AF2B}" srcOrd="3" destOrd="0" presId="urn:microsoft.com/office/officeart/2005/8/layout/vList2"/>
    <dgm:cxn modelId="{B69A5DFB-203C-40CC-AA57-91F6418C86F8}" type="presParOf" srcId="{44FA23DF-9084-4ACD-BC20-CE8F1A3FD5C9}" destId="{230574DB-1D34-422B-AB4F-8E15217799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B92F4-9134-4881-B679-0007F18437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B19F7E-F339-4D7A-90F5-427DF987C7FD}">
      <dgm:prSet/>
      <dgm:spPr/>
      <dgm:t>
        <a:bodyPr/>
        <a:lstStyle/>
        <a:p>
          <a:r>
            <a:rPr lang="en-US"/>
            <a:t>Callbacks</a:t>
          </a:r>
        </a:p>
      </dgm:t>
    </dgm:pt>
    <dgm:pt modelId="{14ECAC90-B10A-4B2A-96F7-AA6AD542079C}" type="parTrans" cxnId="{7CA746CD-30E7-4248-AB5E-0D1FE615BC7A}">
      <dgm:prSet/>
      <dgm:spPr/>
      <dgm:t>
        <a:bodyPr/>
        <a:lstStyle/>
        <a:p>
          <a:endParaRPr lang="en-US"/>
        </a:p>
      </dgm:t>
    </dgm:pt>
    <dgm:pt modelId="{8C1A5224-642A-4501-AB69-88606AC1A624}" type="sibTrans" cxnId="{7CA746CD-30E7-4248-AB5E-0D1FE615BC7A}">
      <dgm:prSet/>
      <dgm:spPr/>
      <dgm:t>
        <a:bodyPr/>
        <a:lstStyle/>
        <a:p>
          <a:endParaRPr lang="en-US"/>
        </a:p>
      </dgm:t>
    </dgm:pt>
    <dgm:pt modelId="{E6010732-7952-4643-AAC0-CBE04A4137F9}">
      <dgm:prSet/>
      <dgm:spPr/>
      <dgm:t>
        <a:bodyPr/>
        <a:lstStyle/>
        <a:p>
          <a:r>
            <a:rPr lang="en-US"/>
            <a:t>Service locator pattern</a:t>
          </a:r>
        </a:p>
      </dgm:t>
    </dgm:pt>
    <dgm:pt modelId="{593CC361-0C16-45CF-9633-5A1E9E60887F}" type="parTrans" cxnId="{AC12ACFA-2083-45E4-A361-D403C0A7AEBF}">
      <dgm:prSet/>
      <dgm:spPr/>
      <dgm:t>
        <a:bodyPr/>
        <a:lstStyle/>
        <a:p>
          <a:endParaRPr lang="en-US"/>
        </a:p>
      </dgm:t>
    </dgm:pt>
    <dgm:pt modelId="{8CF5684F-A595-4876-9E49-5622B5EF8B6F}" type="sibTrans" cxnId="{AC12ACFA-2083-45E4-A361-D403C0A7AEBF}">
      <dgm:prSet/>
      <dgm:spPr/>
      <dgm:t>
        <a:bodyPr/>
        <a:lstStyle/>
        <a:p>
          <a:endParaRPr lang="en-US"/>
        </a:p>
      </dgm:t>
    </dgm:pt>
    <dgm:pt modelId="{B7399560-6A66-4EC6-9A7D-B8EFE888D549}">
      <dgm:prSet/>
      <dgm:spPr/>
      <dgm:t>
        <a:bodyPr/>
        <a:lstStyle/>
        <a:p>
          <a:r>
            <a:rPr lang="en-US"/>
            <a:t>Dependency injection pattern</a:t>
          </a:r>
        </a:p>
      </dgm:t>
    </dgm:pt>
    <dgm:pt modelId="{65C4E7BD-4277-43BD-9C99-44AF06869740}" type="parTrans" cxnId="{474A2869-59E1-48D8-BAE0-0CAE8C527B0E}">
      <dgm:prSet/>
      <dgm:spPr/>
      <dgm:t>
        <a:bodyPr/>
        <a:lstStyle/>
        <a:p>
          <a:endParaRPr lang="en-US"/>
        </a:p>
      </dgm:t>
    </dgm:pt>
    <dgm:pt modelId="{8FBF94C2-4647-4D67-9489-5C4DF2928BF6}" type="sibTrans" cxnId="{474A2869-59E1-48D8-BAE0-0CAE8C527B0E}">
      <dgm:prSet/>
      <dgm:spPr/>
      <dgm:t>
        <a:bodyPr/>
        <a:lstStyle/>
        <a:p>
          <a:endParaRPr lang="en-US"/>
        </a:p>
      </dgm:t>
    </dgm:pt>
    <dgm:pt modelId="{DFB2EE79-ADB0-473E-8041-EAEA43E50D7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Template method</a:t>
          </a:r>
          <a:r>
            <a:rPr lang="en-US"/>
            <a:t> design pattern</a:t>
          </a:r>
        </a:p>
      </dgm:t>
    </dgm:pt>
    <dgm:pt modelId="{04E60BCB-03A9-4B96-9662-82DD1D8E8627}" type="parTrans" cxnId="{3E67EBBE-C07B-417E-8F6A-F117C7A555E0}">
      <dgm:prSet/>
      <dgm:spPr/>
      <dgm:t>
        <a:bodyPr/>
        <a:lstStyle/>
        <a:p>
          <a:endParaRPr lang="en-US"/>
        </a:p>
      </dgm:t>
    </dgm:pt>
    <dgm:pt modelId="{95ACEE2D-D67C-4FFC-9A01-E06595FDEA19}" type="sibTrans" cxnId="{3E67EBBE-C07B-417E-8F6A-F117C7A555E0}">
      <dgm:prSet/>
      <dgm:spPr/>
      <dgm:t>
        <a:bodyPr/>
        <a:lstStyle/>
        <a:p>
          <a:endParaRPr lang="en-US"/>
        </a:p>
      </dgm:t>
    </dgm:pt>
    <dgm:pt modelId="{89E2D86B-F6BF-4EDE-B944-A46D6FE155AC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Strategy</a:t>
          </a:r>
          <a:r>
            <a:rPr lang="en-US"/>
            <a:t> design pattern</a:t>
          </a:r>
        </a:p>
      </dgm:t>
    </dgm:pt>
    <dgm:pt modelId="{D9A047AD-B156-4698-9C68-C25B07B33529}" type="parTrans" cxnId="{119A6CEA-4E2E-4D12-9834-C9A1162D4681}">
      <dgm:prSet/>
      <dgm:spPr/>
      <dgm:t>
        <a:bodyPr/>
        <a:lstStyle/>
        <a:p>
          <a:endParaRPr lang="en-US"/>
        </a:p>
      </dgm:t>
    </dgm:pt>
    <dgm:pt modelId="{16A2CC9B-EAB5-4885-9534-F8ADCC88F6BF}" type="sibTrans" cxnId="{119A6CEA-4E2E-4D12-9834-C9A1162D4681}">
      <dgm:prSet/>
      <dgm:spPr/>
      <dgm:t>
        <a:bodyPr/>
        <a:lstStyle/>
        <a:p>
          <a:endParaRPr lang="en-US"/>
        </a:p>
      </dgm:t>
    </dgm:pt>
    <dgm:pt modelId="{CAD51D1E-EBB3-44AE-9DA9-4FD73D17B9F6}" type="pres">
      <dgm:prSet presAssocID="{7CDB92F4-9134-4881-B679-0007F18437B1}" presName="linear" presStyleCnt="0">
        <dgm:presLayoutVars>
          <dgm:animLvl val="lvl"/>
          <dgm:resizeHandles val="exact"/>
        </dgm:presLayoutVars>
      </dgm:prSet>
      <dgm:spPr/>
    </dgm:pt>
    <dgm:pt modelId="{4036892D-66E5-4B6F-84BC-80D6491347BF}" type="pres">
      <dgm:prSet presAssocID="{ECB19F7E-F339-4D7A-90F5-427DF987C7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745E08-AEDE-4968-811F-5BA228F4098E}" type="pres">
      <dgm:prSet presAssocID="{8C1A5224-642A-4501-AB69-88606AC1A624}" presName="spacer" presStyleCnt="0"/>
      <dgm:spPr/>
    </dgm:pt>
    <dgm:pt modelId="{DE48AD15-E54B-4CF7-B6DA-64D9132563B1}" type="pres">
      <dgm:prSet presAssocID="{E6010732-7952-4643-AAC0-CBE04A4137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D7AAD-507E-4C7F-87A4-BA41256C9A26}" type="pres">
      <dgm:prSet presAssocID="{8CF5684F-A595-4876-9E49-5622B5EF8B6F}" presName="spacer" presStyleCnt="0"/>
      <dgm:spPr/>
    </dgm:pt>
    <dgm:pt modelId="{A91D7515-28D6-4899-B49E-863B4CD12DA6}" type="pres">
      <dgm:prSet presAssocID="{B7399560-6A66-4EC6-9A7D-B8EFE888D5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D5A587-2C06-445A-A420-09B5D988FF73}" type="pres">
      <dgm:prSet presAssocID="{8FBF94C2-4647-4D67-9489-5C4DF2928BF6}" presName="spacer" presStyleCnt="0"/>
      <dgm:spPr/>
    </dgm:pt>
    <dgm:pt modelId="{7C4A05B4-307F-418E-92FA-EA3CAB843542}" type="pres">
      <dgm:prSet presAssocID="{DFB2EE79-ADB0-473E-8041-EAEA43E50D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868DE7-1FC2-4754-9EC4-F368A8F69B95}" type="pres">
      <dgm:prSet presAssocID="{95ACEE2D-D67C-4FFC-9A01-E06595FDEA19}" presName="spacer" presStyleCnt="0"/>
      <dgm:spPr/>
    </dgm:pt>
    <dgm:pt modelId="{3ADC0CD7-F7AE-4998-ADD7-13FAB8026F8F}" type="pres">
      <dgm:prSet presAssocID="{89E2D86B-F6BF-4EDE-B944-A46D6FE155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565315-7221-4B5F-BFCA-46F7F9B976B2}" type="presOf" srcId="{B7399560-6A66-4EC6-9A7D-B8EFE888D549}" destId="{A91D7515-28D6-4899-B49E-863B4CD12DA6}" srcOrd="0" destOrd="0" presId="urn:microsoft.com/office/officeart/2005/8/layout/vList2"/>
    <dgm:cxn modelId="{97461765-F1ED-4CE6-96DF-291490B14F7D}" type="presOf" srcId="{DFB2EE79-ADB0-473E-8041-EAEA43E50D79}" destId="{7C4A05B4-307F-418E-92FA-EA3CAB843542}" srcOrd="0" destOrd="0" presId="urn:microsoft.com/office/officeart/2005/8/layout/vList2"/>
    <dgm:cxn modelId="{474A2869-59E1-48D8-BAE0-0CAE8C527B0E}" srcId="{7CDB92F4-9134-4881-B679-0007F18437B1}" destId="{B7399560-6A66-4EC6-9A7D-B8EFE888D549}" srcOrd="2" destOrd="0" parTransId="{65C4E7BD-4277-43BD-9C99-44AF06869740}" sibTransId="{8FBF94C2-4647-4D67-9489-5C4DF2928BF6}"/>
    <dgm:cxn modelId="{F37E5789-6B16-49A7-A317-99D4BD7EEEBD}" type="presOf" srcId="{89E2D86B-F6BF-4EDE-B944-A46D6FE155AC}" destId="{3ADC0CD7-F7AE-4998-ADD7-13FAB8026F8F}" srcOrd="0" destOrd="0" presId="urn:microsoft.com/office/officeart/2005/8/layout/vList2"/>
    <dgm:cxn modelId="{17A55090-207C-4B2C-BF68-004E55725763}" type="presOf" srcId="{7CDB92F4-9134-4881-B679-0007F18437B1}" destId="{CAD51D1E-EBB3-44AE-9DA9-4FD73D17B9F6}" srcOrd="0" destOrd="0" presId="urn:microsoft.com/office/officeart/2005/8/layout/vList2"/>
    <dgm:cxn modelId="{3E67EBBE-C07B-417E-8F6A-F117C7A555E0}" srcId="{7CDB92F4-9134-4881-B679-0007F18437B1}" destId="{DFB2EE79-ADB0-473E-8041-EAEA43E50D79}" srcOrd="3" destOrd="0" parTransId="{04E60BCB-03A9-4B96-9662-82DD1D8E8627}" sibTransId="{95ACEE2D-D67C-4FFC-9A01-E06595FDEA19}"/>
    <dgm:cxn modelId="{7CA746CD-30E7-4248-AB5E-0D1FE615BC7A}" srcId="{7CDB92F4-9134-4881-B679-0007F18437B1}" destId="{ECB19F7E-F339-4D7A-90F5-427DF987C7FD}" srcOrd="0" destOrd="0" parTransId="{14ECAC90-B10A-4B2A-96F7-AA6AD542079C}" sibTransId="{8C1A5224-642A-4501-AB69-88606AC1A624}"/>
    <dgm:cxn modelId="{F5268CE3-8928-4F31-90B3-476A98D891B4}" type="presOf" srcId="{ECB19F7E-F339-4D7A-90F5-427DF987C7FD}" destId="{4036892D-66E5-4B6F-84BC-80D6491347BF}" srcOrd="0" destOrd="0" presId="urn:microsoft.com/office/officeart/2005/8/layout/vList2"/>
    <dgm:cxn modelId="{119A6CEA-4E2E-4D12-9834-C9A1162D4681}" srcId="{7CDB92F4-9134-4881-B679-0007F18437B1}" destId="{89E2D86B-F6BF-4EDE-B944-A46D6FE155AC}" srcOrd="4" destOrd="0" parTransId="{D9A047AD-B156-4698-9C68-C25B07B33529}" sibTransId="{16A2CC9B-EAB5-4885-9534-F8ADCC88F6BF}"/>
    <dgm:cxn modelId="{9955CDF8-99DF-4B23-B76E-C1DE79C930D6}" type="presOf" srcId="{E6010732-7952-4643-AAC0-CBE04A4137F9}" destId="{DE48AD15-E54B-4CF7-B6DA-64D9132563B1}" srcOrd="0" destOrd="0" presId="urn:microsoft.com/office/officeart/2005/8/layout/vList2"/>
    <dgm:cxn modelId="{AC12ACFA-2083-45E4-A361-D403C0A7AEBF}" srcId="{7CDB92F4-9134-4881-B679-0007F18437B1}" destId="{E6010732-7952-4643-AAC0-CBE04A4137F9}" srcOrd="1" destOrd="0" parTransId="{593CC361-0C16-45CF-9633-5A1E9E60887F}" sibTransId="{8CF5684F-A595-4876-9E49-5622B5EF8B6F}"/>
    <dgm:cxn modelId="{1A974D8D-3245-41A2-9BA8-17F8634F109E}" type="presParOf" srcId="{CAD51D1E-EBB3-44AE-9DA9-4FD73D17B9F6}" destId="{4036892D-66E5-4B6F-84BC-80D6491347BF}" srcOrd="0" destOrd="0" presId="urn:microsoft.com/office/officeart/2005/8/layout/vList2"/>
    <dgm:cxn modelId="{D6638976-16EF-4FF7-A5E5-24B582DE7A79}" type="presParOf" srcId="{CAD51D1E-EBB3-44AE-9DA9-4FD73D17B9F6}" destId="{07745E08-AEDE-4968-811F-5BA228F4098E}" srcOrd="1" destOrd="0" presId="urn:microsoft.com/office/officeart/2005/8/layout/vList2"/>
    <dgm:cxn modelId="{72026B78-BC49-40C6-914F-B31118FB0B23}" type="presParOf" srcId="{CAD51D1E-EBB3-44AE-9DA9-4FD73D17B9F6}" destId="{DE48AD15-E54B-4CF7-B6DA-64D9132563B1}" srcOrd="2" destOrd="0" presId="urn:microsoft.com/office/officeart/2005/8/layout/vList2"/>
    <dgm:cxn modelId="{99267543-576C-4194-A445-995326BC3BC9}" type="presParOf" srcId="{CAD51D1E-EBB3-44AE-9DA9-4FD73D17B9F6}" destId="{25AD7AAD-507E-4C7F-87A4-BA41256C9A26}" srcOrd="3" destOrd="0" presId="urn:microsoft.com/office/officeart/2005/8/layout/vList2"/>
    <dgm:cxn modelId="{BB369D26-46F7-4927-AB22-8E8A9E2A757A}" type="presParOf" srcId="{CAD51D1E-EBB3-44AE-9DA9-4FD73D17B9F6}" destId="{A91D7515-28D6-4899-B49E-863B4CD12DA6}" srcOrd="4" destOrd="0" presId="urn:microsoft.com/office/officeart/2005/8/layout/vList2"/>
    <dgm:cxn modelId="{27847D87-82D2-4636-9347-F1167E178CBC}" type="presParOf" srcId="{CAD51D1E-EBB3-44AE-9DA9-4FD73D17B9F6}" destId="{D0D5A587-2C06-445A-A420-09B5D988FF73}" srcOrd="5" destOrd="0" presId="urn:microsoft.com/office/officeart/2005/8/layout/vList2"/>
    <dgm:cxn modelId="{8AD40820-400F-4BBD-BDB9-28EF7E0F42D3}" type="presParOf" srcId="{CAD51D1E-EBB3-44AE-9DA9-4FD73D17B9F6}" destId="{7C4A05B4-307F-418E-92FA-EA3CAB843542}" srcOrd="6" destOrd="0" presId="urn:microsoft.com/office/officeart/2005/8/layout/vList2"/>
    <dgm:cxn modelId="{63AD255F-6195-45BA-A5E1-BC87C59EE6FA}" type="presParOf" srcId="{CAD51D1E-EBB3-44AE-9DA9-4FD73D17B9F6}" destId="{4D868DE7-1FC2-4754-9EC4-F368A8F69B95}" srcOrd="7" destOrd="0" presId="urn:microsoft.com/office/officeart/2005/8/layout/vList2"/>
    <dgm:cxn modelId="{8EBB7460-6109-4851-999E-1E4CD7F7D718}" type="presParOf" srcId="{CAD51D1E-EBB3-44AE-9DA9-4FD73D17B9F6}" destId="{3ADC0CD7-F7AE-4998-ADD7-13FAB8026F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1F6D8-25E8-4C84-A756-6A8C642925EF}">
      <dsp:nvSpPr>
        <dsp:cNvPr id="0" name=""/>
        <dsp:cNvSpPr/>
      </dsp:nvSpPr>
      <dsp:spPr>
        <a:xfrm>
          <a:off x="0" y="308993"/>
          <a:ext cx="6391275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Lightweight development with POJOs</a:t>
          </a:r>
        </a:p>
      </dsp:txBody>
      <dsp:txXfrm>
        <a:off x="71850" y="380843"/>
        <a:ext cx="6247575" cy="1328160"/>
      </dsp:txXfrm>
    </dsp:sp>
    <dsp:sp modelId="{C273CCDB-4B77-420B-B5CA-83BBAAF8D557}">
      <dsp:nvSpPr>
        <dsp:cNvPr id="0" name=""/>
        <dsp:cNvSpPr/>
      </dsp:nvSpPr>
      <dsp:spPr>
        <a:xfrm>
          <a:off x="0" y="1887413"/>
          <a:ext cx="6391275" cy="14718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Dependency injection</a:t>
          </a:r>
        </a:p>
      </dsp:txBody>
      <dsp:txXfrm>
        <a:off x="71850" y="1959263"/>
        <a:ext cx="6247575" cy="1328160"/>
      </dsp:txXfrm>
    </dsp:sp>
    <dsp:sp modelId="{230574DB-1D34-422B-AB4F-8E152177995D}">
      <dsp:nvSpPr>
        <dsp:cNvPr id="0" name=""/>
        <dsp:cNvSpPr/>
      </dsp:nvSpPr>
      <dsp:spPr>
        <a:xfrm>
          <a:off x="0" y="3465833"/>
          <a:ext cx="6391275" cy="14718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Objects don't ask for what they need, they're given it</a:t>
          </a:r>
        </a:p>
      </dsp:txBody>
      <dsp:txXfrm>
        <a:off x="71850" y="3537683"/>
        <a:ext cx="6247575" cy="132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92D-66E5-4B6F-84BC-80D6491347BF}">
      <dsp:nvSpPr>
        <dsp:cNvPr id="0" name=""/>
        <dsp:cNvSpPr/>
      </dsp:nvSpPr>
      <dsp:spPr>
        <a:xfrm>
          <a:off x="0" y="717390"/>
          <a:ext cx="6391275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Callbacks</a:t>
          </a:r>
        </a:p>
      </dsp:txBody>
      <dsp:txXfrm>
        <a:off x="33955" y="751345"/>
        <a:ext cx="6323365" cy="627655"/>
      </dsp:txXfrm>
    </dsp:sp>
    <dsp:sp modelId="{DE48AD15-E54B-4CF7-B6DA-64D9132563B1}">
      <dsp:nvSpPr>
        <dsp:cNvPr id="0" name=""/>
        <dsp:cNvSpPr/>
      </dsp:nvSpPr>
      <dsp:spPr>
        <a:xfrm>
          <a:off x="0" y="1496475"/>
          <a:ext cx="6391275" cy="695565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Service locator pattern</a:t>
          </a:r>
        </a:p>
      </dsp:txBody>
      <dsp:txXfrm>
        <a:off x="33955" y="1530430"/>
        <a:ext cx="6323365" cy="627655"/>
      </dsp:txXfrm>
    </dsp:sp>
    <dsp:sp modelId="{A91D7515-28D6-4899-B49E-863B4CD12DA6}">
      <dsp:nvSpPr>
        <dsp:cNvPr id="0" name=""/>
        <dsp:cNvSpPr/>
      </dsp:nvSpPr>
      <dsp:spPr>
        <a:xfrm>
          <a:off x="0" y="2275560"/>
          <a:ext cx="6391275" cy="695565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Dependency injection pattern</a:t>
          </a:r>
        </a:p>
      </dsp:txBody>
      <dsp:txXfrm>
        <a:off x="33955" y="2309515"/>
        <a:ext cx="6323365" cy="627655"/>
      </dsp:txXfrm>
    </dsp:sp>
    <dsp:sp modelId="{7C4A05B4-307F-418E-92FA-EA3CAB843542}">
      <dsp:nvSpPr>
        <dsp:cNvPr id="0" name=""/>
        <dsp:cNvSpPr/>
      </dsp:nvSpPr>
      <dsp:spPr>
        <a:xfrm>
          <a:off x="0" y="3054645"/>
          <a:ext cx="6391275" cy="695565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hlinkClick xmlns:r="http://schemas.openxmlformats.org/officeDocument/2006/relationships" r:id="rId1"/>
            </a:rPr>
            <a:t>Template method</a:t>
          </a:r>
          <a:r>
            <a:rPr lang="en-US" sz="2900" kern="1200"/>
            <a:t> design pattern</a:t>
          </a:r>
        </a:p>
      </dsp:txBody>
      <dsp:txXfrm>
        <a:off x="33955" y="3088600"/>
        <a:ext cx="6323365" cy="627655"/>
      </dsp:txXfrm>
    </dsp:sp>
    <dsp:sp modelId="{3ADC0CD7-F7AE-4998-ADD7-13FAB8026F8F}">
      <dsp:nvSpPr>
        <dsp:cNvPr id="0" name=""/>
        <dsp:cNvSpPr/>
      </dsp:nvSpPr>
      <dsp:spPr>
        <a:xfrm>
          <a:off x="0" y="3833731"/>
          <a:ext cx="6391275" cy="69556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hlinkClick xmlns:r="http://schemas.openxmlformats.org/officeDocument/2006/relationships" r:id="rId2"/>
            </a:rPr>
            <a:t>Strategy</a:t>
          </a:r>
          <a:r>
            <a:rPr lang="en-US" sz="2900" kern="1200"/>
            <a:t> design pattern</a:t>
          </a:r>
        </a:p>
      </dsp:txBody>
      <dsp:txXfrm>
        <a:off x="33955" y="3867686"/>
        <a:ext cx="6323365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20CB-CDDA-44D2-B8CA-BA951B5C4A7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30F9-E148-4FB1-8F80-B5511C05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2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6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indeed.com/jobs?q=java+spring&amp;l=Milwaukee%2C+WI&amp;start=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rcnuri.com/field-injection-is-not-recommended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2FE2-02DE-4065-BFE0-8F58C064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45FF-9C08-4B8A-B8FC-C4177782B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Distributed Java - Unit 2</a:t>
            </a:r>
          </a:p>
        </p:txBody>
      </p:sp>
    </p:spTree>
    <p:extLst>
      <p:ext uri="{BB962C8B-B14F-4D97-AF65-F5344CB8AC3E}">
        <p14:creationId xmlns:p14="http://schemas.microsoft.com/office/powerpoint/2010/main" val="287720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905A-8BA8-4083-88F3-5166F92B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1A29-5F30-4EDE-B05F-F8F912168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The process of Spring filling in missing puzzle pieces in your application</a:t>
            </a:r>
          </a:p>
          <a:p>
            <a:r>
              <a:rPr lang="en-US" sz="2800"/>
              <a:t>A form of "inversion of control"</a:t>
            </a:r>
          </a:p>
        </p:txBody>
      </p:sp>
      <p:pic>
        <p:nvPicPr>
          <p:cNvPr id="5" name="Content Placeholder 7" descr="Image result for spring logo">
            <a:extLst>
              <a:ext uri="{FF2B5EF4-FFF2-40B4-BE49-F238E27FC236}">
                <a16:creationId xmlns:a16="http://schemas.microsoft.com/office/drawing/2014/main" id="{2E20473B-29F8-4543-A5ED-CA48997D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80" y="2603500"/>
            <a:ext cx="341487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1267B73-5AAC-42DD-9613-3951C250A8EF}"/>
              </a:ext>
            </a:extLst>
          </p:cNvPr>
          <p:cNvGrpSpPr/>
          <p:nvPr/>
        </p:nvGrpSpPr>
        <p:grpSpPr>
          <a:xfrm>
            <a:off x="9938404" y="5038915"/>
            <a:ext cx="1564408" cy="1097280"/>
            <a:chOff x="4880134" y="2445888"/>
            <a:chExt cx="2344611" cy="1752085"/>
          </a:xfrm>
        </p:grpSpPr>
        <p:pic>
          <p:nvPicPr>
            <p:cNvPr id="7" name="Picture 6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2C1EC04-13DD-4896-ADFF-3F397498B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525A0B-F892-437C-8F06-D7DBFD204BC7}"/>
                </a:ext>
              </a:extLst>
            </p:cNvPr>
            <p:cNvSpPr txBox="1"/>
            <p:nvPr/>
          </p:nvSpPr>
          <p:spPr>
            <a:xfrm>
              <a:off x="4880134" y="2983246"/>
              <a:ext cx="2344611" cy="73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MilitaryDate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Formatter</a:t>
              </a:r>
            </a:p>
          </p:txBody>
        </p:sp>
      </p:grpSp>
      <p:pic>
        <p:nvPicPr>
          <p:cNvPr id="9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854C9E99-8671-4BD1-99A8-69F653DCE3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73" b="-1"/>
          <a:stretch/>
        </p:blipFill>
        <p:spPr>
          <a:xfrm>
            <a:off x="7736496" y="3682090"/>
            <a:ext cx="2019207" cy="1819630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80DA0CD6-CE0E-4419-94D7-C78E6AB2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8629" y="4221385"/>
            <a:ext cx="1067238" cy="1071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46DA-C596-4489-88CD-21FC955E3A7E}"/>
              </a:ext>
            </a:extLst>
          </p:cNvPr>
          <p:cNvSpPr txBox="1"/>
          <p:nvPr/>
        </p:nvSpPr>
        <p:spPr>
          <a:xfrm>
            <a:off x="8901146" y="4489035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b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55889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6F9-7797-4FE9-87D3-4E8CDB84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3565-4247-475C-8570-AD167E88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What is Spring?</a:t>
            </a:r>
          </a:p>
          <a:p>
            <a:r>
              <a:rPr lang="en-US" sz="2800"/>
              <a:t>Core Spring</a:t>
            </a:r>
          </a:p>
          <a:p>
            <a:r>
              <a:rPr lang="en-US" sz="2800"/>
              <a:t>Spring Projects</a:t>
            </a:r>
          </a:p>
          <a:p>
            <a:r>
              <a:rPr lang="en-US" sz="2800"/>
              <a:t>Inversion of Control</a:t>
            </a:r>
          </a:p>
          <a:p>
            <a:r>
              <a:rPr lang="en-US" sz="2800"/>
              <a:t>Dependency Injection</a:t>
            </a:r>
          </a:p>
          <a:p>
            <a:r>
              <a:rPr lang="en-US" sz="2800"/>
              <a:t>Bean Scope and Lifecycle</a:t>
            </a:r>
          </a:p>
        </p:txBody>
      </p:sp>
    </p:spTree>
    <p:extLst>
      <p:ext uri="{BB962C8B-B14F-4D97-AF65-F5344CB8AC3E}">
        <p14:creationId xmlns:p14="http://schemas.microsoft.com/office/powerpoint/2010/main" val="225686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Spring?</a:t>
            </a:r>
          </a:p>
        </p:txBody>
      </p:sp>
      <p:pic>
        <p:nvPicPr>
          <p:cNvPr id="1028" name="Picture 4" descr="Image result for spring logo">
            <a:extLst>
              <a:ext uri="{FF2B5EF4-FFF2-40B4-BE49-F238E27FC236}">
                <a16:creationId xmlns:a16="http://schemas.microsoft.com/office/drawing/2014/main" id="{AA76B425-C3C5-4E03-9C72-D79322B2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9" y="2257588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6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F4F4-0CE7-4B91-BB9C-9267691E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J2EE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B5E8-0634-4374-86D7-FCE43702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Started in 1999</a:t>
            </a:r>
          </a:p>
          <a:p>
            <a:r>
              <a:rPr lang="en-US" sz="3200" dirty="0"/>
              <a:t>Servlets, EJB, Web Services</a:t>
            </a:r>
          </a:p>
          <a:p>
            <a:r>
              <a:rPr lang="en-US" sz="3200" dirty="0"/>
              <a:t>Lots of configuration</a:t>
            </a:r>
          </a:p>
          <a:p>
            <a:r>
              <a:rPr lang="en-US" sz="3200" dirty="0"/>
              <a:t>Multiple interfaces</a:t>
            </a:r>
          </a:p>
          <a:p>
            <a:r>
              <a:rPr lang="en-US" sz="3200" dirty="0"/>
              <a:t>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250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636A-A557-4FD9-AAB9-6F0F3578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J2EE Without EJB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EF41-24C7-44C0-A9B8-366F71E3A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Rod Johnson released Spring in 2004</a:t>
            </a:r>
          </a:p>
          <a:p>
            <a:r>
              <a:rPr lang="en-US" sz="3200" dirty="0"/>
              <a:t>In 2006, EJB 3 started to mimic Spring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D4EB9-898D-459D-A106-4D92BF722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2204" y="2603500"/>
            <a:ext cx="321743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98BD-AF63-4E6E-AE7A-57201B86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A377-6D2B-40E9-8231-10CD0658F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Also the </a:t>
            </a:r>
            <a:r>
              <a:rPr lang="en-US" sz="3200" i="1"/>
              <a:t>Spring application context</a:t>
            </a:r>
          </a:p>
          <a:p>
            <a:r>
              <a:rPr lang="en-US" sz="3200"/>
              <a:t>Another layer between our application and the server</a:t>
            </a:r>
          </a:p>
        </p:txBody>
      </p:sp>
      <p:pic>
        <p:nvPicPr>
          <p:cNvPr id="2052" name="Picture 4" descr="Image result for three nesting cups">
            <a:extLst>
              <a:ext uri="{FF2B5EF4-FFF2-40B4-BE49-F238E27FC236}">
                <a16:creationId xmlns:a16="http://schemas.microsoft.com/office/drawing/2014/main" id="{61F33B2F-89C2-4672-80EF-BB33188ABE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769" y="2603500"/>
            <a:ext cx="3391108" cy="339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B16F3-7F8B-42D1-91B4-16D9C2123D85}"/>
              </a:ext>
            </a:extLst>
          </p:cNvPr>
          <p:cNvSpPr txBox="1"/>
          <p:nvPr/>
        </p:nvSpPr>
        <p:spPr>
          <a:xfrm>
            <a:off x="7063586" y="324433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Tomcat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AAC82-43D6-41CA-84EE-FC1584AC2046}"/>
              </a:ext>
            </a:extLst>
          </p:cNvPr>
          <p:cNvSpPr txBox="1"/>
          <p:nvPr/>
        </p:nvSpPr>
        <p:spPr>
          <a:xfrm>
            <a:off x="8461780" y="27523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0A9BB-B76F-4863-AEBA-6ECEC4CA3544}"/>
              </a:ext>
            </a:extLst>
          </p:cNvPr>
          <p:cNvSpPr txBox="1"/>
          <p:nvPr/>
        </p:nvSpPr>
        <p:spPr>
          <a:xfrm>
            <a:off x="9530565" y="354550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2291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2" descr="Image result for dependency injection">
            <a:extLst>
              <a:ext uri="{FF2B5EF4-FFF2-40B4-BE49-F238E27FC236}">
                <a16:creationId xmlns:a16="http://schemas.microsoft.com/office/drawing/2014/main" id="{D2750610-8E10-44D3-B739-3BFC5D225F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9" r="1" b="16086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ED92-FD1D-46A6-8934-A4EB4EEFA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425" y="4415276"/>
            <a:ext cx="8859150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Creates and manages application components (beans)</a:t>
            </a:r>
          </a:p>
          <a:p>
            <a:r>
              <a:rPr lang="en-US" sz="2400">
                <a:solidFill>
                  <a:schemeClr val="tx1"/>
                </a:solidFill>
              </a:rPr>
              <a:t>Wires beans together via dependency injection</a:t>
            </a:r>
          </a:p>
          <a:p>
            <a:r>
              <a:rPr lang="en-US" sz="2400">
                <a:solidFill>
                  <a:schemeClr val="tx1"/>
                </a:solidFill>
              </a:rPr>
              <a:t>Dependency == helper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1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248E629-B111-4951-9C91-69F37147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Goals of Spring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5141962-969E-4E5D-A42D-2E7AD7DB4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7048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84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Spring</a:t>
            </a:r>
          </a:p>
        </p:txBody>
      </p:sp>
      <p:pic>
        <p:nvPicPr>
          <p:cNvPr id="4" name="Picture 4" descr="Image result for spring logo">
            <a:extLst>
              <a:ext uri="{FF2B5EF4-FFF2-40B4-BE49-F238E27FC236}">
                <a16:creationId xmlns:a16="http://schemas.microsoft.com/office/drawing/2014/main" id="{CD69473F-0A6B-46E1-81DE-F77BC78E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9" y="2257588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3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ans cartoon">
            <a:extLst>
              <a:ext uri="{FF2B5EF4-FFF2-40B4-BE49-F238E27FC236}">
                <a16:creationId xmlns:a16="http://schemas.microsoft.com/office/drawing/2014/main" id="{979BD4A7-3A10-4CB1-AE90-28FD7CD02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t="12222" r="18856" b="13519"/>
          <a:stretch/>
        </p:blipFill>
        <p:spPr bwMode="auto">
          <a:xfrm>
            <a:off x="9049905" y="3181074"/>
            <a:ext cx="1861416" cy="23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2315E-D4D4-4432-87FD-2F0415F2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A29A-54DA-4211-8203-D85E0E54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Beans</a:t>
            </a:r>
          </a:p>
          <a:p>
            <a:pPr lvl="1"/>
            <a:r>
              <a:rPr lang="en-US" sz="2800" dirty="0"/>
              <a:t>Programmatic singletons</a:t>
            </a:r>
          </a:p>
          <a:p>
            <a:r>
              <a:rPr lang="en-US" sz="3200" dirty="0"/>
              <a:t>Application context</a:t>
            </a:r>
          </a:p>
          <a:p>
            <a:pPr lvl="1"/>
            <a:r>
              <a:rPr lang="en-US" sz="2800" dirty="0"/>
              <a:t>Gives applications access to beans</a:t>
            </a:r>
          </a:p>
          <a:p>
            <a:r>
              <a:rPr lang="en-US" sz="3200" dirty="0"/>
              <a:t>Expression language</a:t>
            </a:r>
          </a:p>
          <a:p>
            <a:pPr lvl="1"/>
            <a:r>
              <a:rPr lang="en-US" sz="2800" dirty="0"/>
              <a:t>Like ${variable}</a:t>
            </a:r>
          </a:p>
        </p:txBody>
      </p:sp>
    </p:spTree>
    <p:extLst>
      <p:ext uri="{BB962C8B-B14F-4D97-AF65-F5344CB8AC3E}">
        <p14:creationId xmlns:p14="http://schemas.microsoft.com/office/powerpoint/2010/main" val="59897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A244C3F-3FE5-4B89-ABF4-25615A4C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Our Application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BE5C61-AC1C-4DA4-9EF7-35EA1D8DE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puzzle with a missing piece</a:t>
            </a:r>
          </a:p>
          <a:p>
            <a:r>
              <a:rPr lang="en-US" sz="2400"/>
              <a:t>Needs a date formatter</a:t>
            </a:r>
          </a:p>
          <a:p>
            <a:endParaRPr lang="en-US" sz="2400"/>
          </a:p>
          <a:p>
            <a:r>
              <a:rPr lang="en-US" sz="2400"/>
              <a:t>Doesn't create one itself</a:t>
            </a:r>
          </a:p>
          <a:p>
            <a:r>
              <a:rPr lang="en-US" sz="2400"/>
              <a:t>Asks something else to provide it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BCF54F6D-442C-42A1-BDF5-AAFFD3645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773" b="-1"/>
          <a:stretch/>
        </p:blipFill>
        <p:spPr>
          <a:xfrm>
            <a:off x="4451659" y="39950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384A0B-70C8-4CC5-A587-427B0CB49996}"/>
              </a:ext>
            </a:extLst>
          </p:cNvPr>
          <p:cNvGrpSpPr/>
          <p:nvPr/>
        </p:nvGrpSpPr>
        <p:grpSpPr>
          <a:xfrm>
            <a:off x="9160360" y="2752815"/>
            <a:ext cx="2685714" cy="2695238"/>
            <a:chOff x="9294559" y="2750822"/>
            <a:chExt cx="2685714" cy="2695238"/>
          </a:xfrm>
        </p:grpSpPr>
        <p:pic>
          <p:nvPicPr>
            <p:cNvPr id="15" name="Picture 1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44D8AB3C-DBB5-4C82-BC6D-05348CFC4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</a:blip>
            <a:stretch>
              <a:fillRect/>
            </a:stretch>
          </p:blipFill>
          <p:spPr>
            <a:xfrm>
              <a:off x="9294559" y="2750822"/>
              <a:ext cx="2685714" cy="26952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0BFC4B-CB71-4049-88C9-74E95C9F01D5}"/>
                </a:ext>
              </a:extLst>
            </p:cNvPr>
            <p:cNvSpPr txBox="1"/>
            <p:nvPr/>
          </p:nvSpPr>
          <p:spPr>
            <a:xfrm>
              <a:off x="9713212" y="389203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DateFormatter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60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F250E-51DC-443C-8CFA-48FDE380F9BD}"/>
              </a:ext>
            </a:extLst>
          </p:cNvPr>
          <p:cNvSpPr txBox="1"/>
          <p:nvPr/>
        </p:nvSpPr>
        <p:spPr>
          <a:xfrm>
            <a:off x="7018789" y="4908600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https://spring.io/projects</a:t>
            </a:r>
            <a:endParaRPr lang="en-US" dirty="0"/>
          </a:p>
        </p:txBody>
      </p:sp>
      <p:pic>
        <p:nvPicPr>
          <p:cNvPr id="6" name="Picture 4" descr="Image result for spring logo">
            <a:extLst>
              <a:ext uri="{FF2B5EF4-FFF2-40B4-BE49-F238E27FC236}">
                <a16:creationId xmlns:a16="http://schemas.microsoft.com/office/drawing/2014/main" id="{9FD89958-543E-4D7C-BE07-AA8716D8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0" y="1762637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D6E4-37C5-493A-9EFF-70F6A92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Spring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D25-865E-4009-9EBA-B66ABC37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39463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hlinkClick r:id="rId2"/>
              </a:rPr>
              <a:t>https://www.indeed.com/jobs?q=java+spring&amp;l=Milwaukee%2C+WI&amp;start=10</a:t>
            </a:r>
            <a:endParaRPr lang="en-US"/>
          </a:p>
        </p:txBody>
      </p:sp>
      <p:pic>
        <p:nvPicPr>
          <p:cNvPr id="1026" name="Picture 2" descr="Image result for programmer">
            <a:extLst>
              <a:ext uri="{FF2B5EF4-FFF2-40B4-BE49-F238E27FC236}">
                <a16:creationId xmlns:a16="http://schemas.microsoft.com/office/drawing/2014/main" id="{D29DD833-B4D6-41D4-99D1-1BDE2F87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0" y="3276601"/>
            <a:ext cx="5301646" cy="28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9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 of Control</a:t>
            </a:r>
          </a:p>
        </p:txBody>
      </p:sp>
      <p:pic>
        <p:nvPicPr>
          <p:cNvPr id="1028" name="Picture 4" descr="Image result for spring logo">
            <a:extLst>
              <a:ext uri="{FF2B5EF4-FFF2-40B4-BE49-F238E27FC236}">
                <a16:creationId xmlns:a16="http://schemas.microsoft.com/office/drawing/2014/main" id="{AA76B425-C3C5-4E03-9C72-D79322B2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9" y="2257588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1639D-C1D0-49D6-B30E-CF2D25B7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C2B80-B92F-47C6-A673-885D2591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"Don't call us, we'll call you"</a:t>
            </a:r>
          </a:p>
          <a:p>
            <a:r>
              <a:rPr lang="en-US" sz="2800" dirty="0"/>
              <a:t>The framework tells your project what to do</a:t>
            </a:r>
          </a:p>
          <a:p>
            <a:endParaRPr lang="en-US" sz="2800" dirty="0"/>
          </a:p>
        </p:txBody>
      </p:sp>
      <p:pic>
        <p:nvPicPr>
          <p:cNvPr id="3074" name="Picture 2" descr="Image result for don't call us">
            <a:extLst>
              <a:ext uri="{FF2B5EF4-FFF2-40B4-BE49-F238E27FC236}">
                <a16:creationId xmlns:a16="http://schemas.microsoft.com/office/drawing/2014/main" id="{D848B171-A11A-44B5-B4C7-D80BF997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4004487"/>
            <a:ext cx="2381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5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0751F1-58AB-4A2D-A9CC-8F2A9981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IoC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EF1EF-175D-455A-AE78-CFA04CCB2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5300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106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38E9-4E51-480E-9D61-AB1A491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5B5-F7D1-4481-8C7E-72C5A14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5501" cy="3416300"/>
          </a:xfrm>
        </p:spPr>
        <p:txBody>
          <a:bodyPr>
            <a:normAutofit/>
          </a:bodyPr>
          <a:lstStyle/>
          <a:p>
            <a:r>
              <a:rPr lang="en-US" sz="2800" dirty="0"/>
              <a:t>A type of </a:t>
            </a:r>
            <a:r>
              <a:rPr lang="en-US" sz="2800" dirty="0" err="1"/>
              <a:t>IoC</a:t>
            </a:r>
            <a:endParaRPr lang="en-US" sz="2800" dirty="0"/>
          </a:p>
          <a:p>
            <a:r>
              <a:rPr lang="en-US" sz="2800" dirty="0"/>
              <a:t>Your program needs to create objects</a:t>
            </a:r>
          </a:p>
          <a:p>
            <a:r>
              <a:rPr lang="en-US" sz="2800" dirty="0"/>
              <a:t>Doing so creates a dependency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 err="1"/>
              <a:t>IoC</a:t>
            </a:r>
            <a:r>
              <a:rPr lang="en-US" sz="2800" dirty="0"/>
              <a:t>, objects are created and managed by something else</a:t>
            </a:r>
          </a:p>
          <a:p>
            <a:r>
              <a:rPr lang="en-US" sz="2800" dirty="0"/>
              <a:t>That something else is the </a:t>
            </a:r>
            <a:r>
              <a:rPr lang="en-US" sz="2800" dirty="0" err="1"/>
              <a:t>IoC</a:t>
            </a:r>
            <a:r>
              <a:rPr lang="en-US" sz="2800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230092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872B-1713-46CB-89C2-BE9A9A0A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DDE-A8AC-4292-ACA4-B2886DF03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7270138" cy="3416301"/>
          </a:xfrm>
        </p:spPr>
        <p:txBody>
          <a:bodyPr>
            <a:noAutofit/>
          </a:bodyPr>
          <a:lstStyle/>
          <a:p>
            <a:r>
              <a:rPr lang="en-US" sz="3200" dirty="0"/>
              <a:t>"Tell me what you need and I'll get it for you"</a:t>
            </a:r>
          </a:p>
          <a:p>
            <a:endParaRPr lang="en-US" sz="3200"/>
          </a:p>
          <a:p>
            <a:r>
              <a:rPr lang="en-US" sz="3200"/>
              <a:t>Usually </a:t>
            </a:r>
            <a:r>
              <a:rPr lang="en-US" sz="3200" dirty="0"/>
              <a:t>a </a:t>
            </a:r>
            <a:r>
              <a:rPr lang="en-US" sz="3200" i="1" dirty="0"/>
              <a:t>service</a:t>
            </a:r>
          </a:p>
          <a:p>
            <a:r>
              <a:rPr lang="en-US" sz="3200"/>
              <a:t>The </a:t>
            </a:r>
            <a:r>
              <a:rPr lang="en-US" sz="3200" dirty="0"/>
              <a:t>container injects the service in </a:t>
            </a:r>
            <a:r>
              <a:rPr lang="en-US" sz="3200"/>
              <a:t>the client</a:t>
            </a:r>
            <a:endParaRPr lang="en-US" sz="3200" dirty="0"/>
          </a:p>
        </p:txBody>
      </p:sp>
      <p:pic>
        <p:nvPicPr>
          <p:cNvPr id="2050" name="Picture 2" descr="Image result for kid at fridge">
            <a:extLst>
              <a:ext uri="{FF2B5EF4-FFF2-40B4-BE49-F238E27FC236}">
                <a16:creationId xmlns:a16="http://schemas.microsoft.com/office/drawing/2014/main" id="{86FC71ED-B614-4D2E-8166-C33B5C6FF6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642" y="2603501"/>
            <a:ext cx="227753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5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 Demo</a:t>
            </a:r>
          </a:p>
        </p:txBody>
      </p:sp>
      <p:pic>
        <p:nvPicPr>
          <p:cNvPr id="4" name="Picture 4" descr="Image result for spring logo">
            <a:extLst>
              <a:ext uri="{FF2B5EF4-FFF2-40B4-BE49-F238E27FC236}">
                <a16:creationId xmlns:a16="http://schemas.microsoft.com/office/drawing/2014/main" id="{A709915C-A31B-44E0-890C-A839864B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9" y="2257588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4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7336-48B8-4483-9B7B-8094690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IntelliJ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92DE-F864-44E0-85DE-686A6168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&gt; New &gt; Project &gt; Maven</a:t>
            </a:r>
          </a:p>
          <a:p>
            <a:endParaRPr lang="en-US" sz="2800" dirty="0"/>
          </a:p>
          <a:p>
            <a:r>
              <a:rPr lang="en-US" sz="2800"/>
              <a:t>Set language level to 8</a:t>
            </a:r>
          </a:p>
          <a:p>
            <a:endParaRPr lang="en-US" sz="2800"/>
          </a:p>
          <a:p>
            <a:r>
              <a:rPr lang="en-US" sz="2800"/>
              <a:t>Add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spring-context</a:t>
            </a:r>
            <a:r>
              <a:rPr lang="en-US" sz="2800"/>
              <a:t> dependency</a:t>
            </a:r>
          </a:p>
          <a:p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8BD14-16E5-4082-A3FA-AAB7FC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569761"/>
            <a:ext cx="490728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&lt;properties&gt;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&lt;maven.compiler.source&gt;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&lt;/maven.compiler.source&gt;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&lt;maven.compiler.target&gt;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&lt;/maven.compiler.target&gt;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&lt;/properties&gt;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14F1-884B-46F2-82E0-6D68150F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Dice Wager Game</a:t>
            </a:r>
          </a:p>
        </p:txBody>
      </p:sp>
      <p:pic>
        <p:nvPicPr>
          <p:cNvPr id="7" name="Content Placeholder 6" descr="&lt;a target=&quot;_blank&quot; href=&quot;https://www.vexels.com/vectors/preview/189702/dice-toy-icon&quot;&gt; Dice toy icon &lt;/a&gt; |   Designed by Vexels.com">
            <a:extLst>
              <a:ext uri="{FF2B5EF4-FFF2-40B4-BE49-F238E27FC236}">
                <a16:creationId xmlns:a16="http://schemas.microsoft.com/office/drawing/2014/main" id="{CA8FBCE9-7BCA-4B5C-9577-9F563F88C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3079-DFDF-4F56-8FC3-1167C0246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Standalone Spring application - no server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Players join the game with $10</a:t>
            </a:r>
          </a:p>
          <a:p>
            <a:r>
              <a:rPr lang="en-US">
                <a:solidFill>
                  <a:srgbClr val="FFFFFF"/>
                </a:solidFill>
              </a:rPr>
              <a:t>Place a bet each round</a:t>
            </a:r>
          </a:p>
          <a:p>
            <a:r>
              <a:rPr lang="en-US">
                <a:solidFill>
                  <a:srgbClr val="FFFFFF"/>
                </a:solidFill>
              </a:rPr>
              <a:t>If the sum of dice is even, double your bet</a:t>
            </a:r>
          </a:p>
          <a:p>
            <a:r>
              <a:rPr lang="en-US">
                <a:solidFill>
                  <a:srgbClr val="FFFFFF"/>
                </a:solidFill>
              </a:rPr>
              <a:t>Can cash out early</a:t>
            </a:r>
          </a:p>
        </p:txBody>
      </p:sp>
      <p:sp>
        <p:nvSpPr>
          <p:cNvPr id="1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287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F2D2-04E4-4D38-BC05-67164F8C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Just Create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A0F8-CC5F-4275-A9EA-CC3FDD1C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0726" cy="3416300"/>
          </a:xfrm>
        </p:spPr>
        <p:txBody>
          <a:bodyPr>
            <a:normAutofit/>
          </a:bodyPr>
          <a:lstStyle/>
          <a:p>
            <a:r>
              <a:rPr lang="en-US" sz="2800"/>
              <a:t>Creation always violates the Dependency Inversion Principle</a:t>
            </a:r>
          </a:p>
          <a:p>
            <a:endParaRPr lang="en-US" sz="2800"/>
          </a:p>
          <a:p>
            <a:r>
              <a:rPr lang="en-US" sz="2800"/>
              <a:t>Calling a constructor is tight coupling</a:t>
            </a:r>
          </a:p>
          <a:p>
            <a:r>
              <a:rPr lang="en-US" sz="2800"/>
              <a:t>We've solved this problem before by using Factory patterns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9553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942B5-7AC4-4BA0-8A74-9E5E5E6E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Player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DB3E2-EA14-4E82-86EE-BB4F0D2B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Represents a player in the game</a:t>
            </a:r>
          </a:p>
          <a:p>
            <a:r>
              <a:rPr lang="en-US" sz="2800"/>
              <a:t>Holds name, current bet amount, cash pool</a:t>
            </a:r>
          </a:p>
          <a:p>
            <a:endParaRPr lang="en-US" sz="2800"/>
          </a:p>
          <a:p>
            <a:r>
              <a:rPr lang="en-US" sz="2800"/>
              <a:t>Just a plain Java class, really</a:t>
            </a:r>
          </a:p>
        </p:txBody>
      </p:sp>
    </p:spTree>
    <p:extLst>
      <p:ext uri="{BB962C8B-B14F-4D97-AF65-F5344CB8AC3E}">
        <p14:creationId xmlns:p14="http://schemas.microsoft.com/office/powerpoint/2010/main" val="287268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7A4-00FB-4232-A407-ED472BD6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DiceGame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D9C2-0E5A-45B9-B36E-1EAB290C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Our first bean!</a:t>
            </a:r>
          </a:p>
          <a:p>
            <a:endParaRPr lang="en-US" sz="2800"/>
          </a:p>
          <a:p>
            <a:r>
              <a:rPr lang="en-US" sz="2800"/>
              <a:t>Annotate class with @Component</a:t>
            </a:r>
          </a:p>
          <a:p>
            <a:r>
              <a:rPr lang="en-US" sz="2800"/>
              <a:t>Spring will create one DiceGame object when application starts</a:t>
            </a:r>
          </a:p>
        </p:txBody>
      </p:sp>
    </p:spTree>
    <p:extLst>
      <p:ext uri="{BB962C8B-B14F-4D97-AF65-F5344CB8AC3E}">
        <p14:creationId xmlns:p14="http://schemas.microsoft.com/office/powerpoint/2010/main" val="233029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3C03-8DDE-4BCF-9047-E83FB90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F76-F809-417C-BF8D-110B2139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Create a Spring application class: MyApp</a:t>
            </a:r>
          </a:p>
          <a:p>
            <a:r>
              <a:rPr lang="en-US" sz="2800"/>
              <a:t>Add a main method</a:t>
            </a:r>
          </a:p>
          <a:p>
            <a:endParaRPr lang="en-US" sz="2800"/>
          </a:p>
          <a:p>
            <a:r>
              <a:rPr lang="en-US" sz="2800"/>
              <a:t>We'll create another class to configure it</a:t>
            </a:r>
          </a:p>
        </p:txBody>
      </p:sp>
    </p:spTree>
    <p:extLst>
      <p:ext uri="{BB962C8B-B14F-4D97-AF65-F5344CB8AC3E}">
        <p14:creationId xmlns:p14="http://schemas.microsoft.com/office/powerpoint/2010/main" val="99728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DFA9-4649-4523-A723-386A9C81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AppConfig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5010-8F1A-4552-9501-1B56D8F9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25846" cy="3416300"/>
          </a:xfrm>
        </p:spPr>
        <p:txBody>
          <a:bodyPr>
            <a:normAutofit/>
          </a:bodyPr>
          <a:lstStyle/>
          <a:p>
            <a:r>
              <a:rPr lang="en-US" sz="2800"/>
              <a:t>Annotate with @Configuration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AppConfig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65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DFA9-4649-4523-A723-386A9C81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5010-8F1A-4552-9501-1B56D8F9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25846" cy="3416300"/>
          </a:xfrm>
        </p:spPr>
        <p:txBody>
          <a:bodyPr>
            <a:normAutofit/>
          </a:bodyPr>
          <a:lstStyle/>
          <a:p>
            <a:r>
              <a:rPr lang="en-US" sz="2800"/>
              <a:t>Config tells Spring where the beans (components) are</a:t>
            </a:r>
          </a:p>
          <a:p>
            <a:r>
              <a:rPr lang="en-US" sz="2800"/>
              <a:t>Spring will scan the given package(s) and initialize all @Components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@ComponentScan(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"edu.wctc.dice"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AppConfig {}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0890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C58C-F9D9-456C-AC0C-F596ECA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106A-2724-4BCC-8606-C9938DDC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4886" cy="3416300"/>
          </a:xfrm>
        </p:spPr>
        <p:txBody>
          <a:bodyPr>
            <a:normAutofit/>
          </a:bodyPr>
          <a:lstStyle/>
          <a:p>
            <a:r>
              <a:rPr lang="en-US" sz="2800"/>
              <a:t>Create the Spring context</a:t>
            </a:r>
          </a:p>
          <a:p>
            <a:r>
              <a:rPr lang="en-US" sz="2800"/>
              <a:t>Also known as the "container"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 context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new AnnotationConfigApplicationContext();</a:t>
            </a:r>
          </a:p>
        </p:txBody>
      </p:sp>
    </p:spTree>
    <p:extLst>
      <p:ext uri="{BB962C8B-B14F-4D97-AF65-F5344CB8AC3E}">
        <p14:creationId xmlns:p14="http://schemas.microsoft.com/office/powerpoint/2010/main" val="1487171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EE4C-9E28-4252-AB22-1B5F24DF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Configure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E2DF-7D68-46B8-BE02-B0E0D206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54667" cy="3416300"/>
          </a:xfrm>
        </p:spPr>
        <p:txBody>
          <a:bodyPr/>
          <a:lstStyle/>
          <a:p>
            <a:r>
              <a:rPr lang="en-US" sz="3200"/>
              <a:t>Tell context which class to use for configuration</a:t>
            </a:r>
          </a:p>
          <a:p>
            <a:endParaRPr lang="en-US"/>
          </a:p>
          <a:p>
            <a:pPr marL="0" indent="0">
              <a:buNone/>
            </a:pPr>
            <a:endParaRPr lang="pt-BR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3200" b="1">
                <a:latin typeface="Courier New" panose="02070309020205020404" pitchFamily="49" charset="0"/>
                <a:cs typeface="Courier New" panose="02070309020205020404" pitchFamily="49" charset="0"/>
              </a:rPr>
              <a:t>context.register(AppConfig.class);</a:t>
            </a:r>
          </a:p>
          <a:p>
            <a:pPr marL="0" indent="0">
              <a:buNone/>
            </a:pPr>
            <a:r>
              <a:rPr lang="pt-BR" sz="3200" b="1">
                <a:latin typeface="Courier New" panose="02070309020205020404" pitchFamily="49" charset="0"/>
                <a:cs typeface="Courier New" panose="02070309020205020404" pitchFamily="49" charset="0"/>
              </a:rPr>
              <a:t>context.refresh();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47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BDCA-5C0B-4405-813C-4066973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Constructor to DiceGame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A945-69A6-4724-9ABB-0C4F69E7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08799" cy="3416300"/>
          </a:xfrm>
        </p:spPr>
        <p:txBody>
          <a:bodyPr/>
          <a:lstStyle/>
          <a:p>
            <a:r>
              <a:rPr lang="en-US" sz="3200"/>
              <a:t>When does the printline happen?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DiceGame()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"DiceGame created"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01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947-DA0D-405D-8CE0-ED3DD014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DiceGame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A906-C4B8-4012-8BED-7D690330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36965" cy="3416300"/>
          </a:xfrm>
        </p:spPr>
        <p:txBody>
          <a:bodyPr>
            <a:normAutofit/>
          </a:bodyPr>
          <a:lstStyle/>
          <a:p>
            <a:r>
              <a:rPr lang="en-US" sz="3200"/>
              <a:t>DiceGame will use console for input and output</a:t>
            </a:r>
          </a:p>
          <a:p>
            <a:endParaRPr lang="en-US" sz="3200"/>
          </a:p>
          <a:p>
            <a:r>
              <a:rPr lang="en-US" sz="3200"/>
              <a:t>Fortunately, we remember Single Responsibility Principle!</a:t>
            </a:r>
          </a:p>
          <a:p>
            <a:r>
              <a:rPr lang="en-US" sz="3200"/>
              <a:t>Create ConsoleInput and ConsoleOutput classes</a:t>
            </a:r>
          </a:p>
        </p:txBody>
      </p:sp>
    </p:spTree>
    <p:extLst>
      <p:ext uri="{BB962C8B-B14F-4D97-AF65-F5344CB8AC3E}">
        <p14:creationId xmlns:p14="http://schemas.microsoft.com/office/powerpoint/2010/main" val="32678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47B-00D3-4BDF-B759-64B6F126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to Handle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13AF-6241-4B77-B059-F1410B15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ConsoleInput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Scanner scanner = new Scanner(System.in);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getInput(String prompt)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System.out.print(prompt);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scanner.nextLine();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0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A13B-3C79-4B1C-A606-74F4E6AB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Create Boundaries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C36660-900F-47A0-B634-1C5331C1E4EE}"/>
              </a:ext>
            </a:extLst>
          </p:cNvPr>
          <p:cNvGrpSpPr/>
          <p:nvPr/>
        </p:nvGrpSpPr>
        <p:grpSpPr>
          <a:xfrm>
            <a:off x="2325890" y="2636426"/>
            <a:ext cx="7029450" cy="3247906"/>
            <a:chOff x="4343400" y="1988691"/>
            <a:chExt cx="7029450" cy="32479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966FD-6C05-4D2A-BBAF-ECE74A1272FA}"/>
                </a:ext>
              </a:extLst>
            </p:cNvPr>
            <p:cNvSpPr/>
            <p:nvPr/>
          </p:nvSpPr>
          <p:spPr>
            <a:xfrm>
              <a:off x="4343400" y="2177167"/>
              <a:ext cx="1752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MyApplication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7A9A5D-E08F-42F8-B3EF-D0EC51A4E5B9}"/>
                </a:ext>
              </a:extLst>
            </p:cNvPr>
            <p:cNvGrpSpPr/>
            <p:nvPr/>
          </p:nvGrpSpPr>
          <p:grpSpPr>
            <a:xfrm>
              <a:off x="7391400" y="1988691"/>
              <a:ext cx="1752600" cy="1255276"/>
              <a:chOff x="3954780" y="1415534"/>
              <a:chExt cx="1752600" cy="12552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936C3D-9311-4445-AECE-61FFD080D5A2}"/>
                  </a:ext>
                </a:extLst>
              </p:cNvPr>
              <p:cNvSpPr/>
              <p:nvPr/>
            </p:nvSpPr>
            <p:spPr>
              <a:xfrm>
                <a:off x="3954780" y="160401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DateFormatter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09529-82C6-43EA-8F77-714E58F9F321}"/>
                  </a:ext>
                </a:extLst>
              </p:cNvPr>
              <p:cNvSpPr txBox="1"/>
              <p:nvPr/>
            </p:nvSpPr>
            <p:spPr>
              <a:xfrm>
                <a:off x="5109139" y="141553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&lt;I&gt;</a:t>
                </a:r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541BAB4-2CB6-4AF5-84D0-74D679B378EE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7187565" y="3089662"/>
              <a:ext cx="925830" cy="123444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91A463B-2D95-40F1-82C0-DADCA6E2DE50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rot="16200000" flipV="1">
              <a:off x="8490585" y="3021082"/>
              <a:ext cx="925830" cy="137160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6DF849-75A3-4E3E-BE32-77C5F47BDA21}"/>
                </a:ext>
              </a:extLst>
            </p:cNvPr>
            <p:cNvGrpSpPr/>
            <p:nvPr/>
          </p:nvGrpSpPr>
          <p:grpSpPr>
            <a:xfrm>
              <a:off x="6156960" y="3251587"/>
              <a:ext cx="4358640" cy="1985010"/>
              <a:chOff x="3718560" y="2663190"/>
              <a:chExt cx="4358640" cy="19850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23F313-9C7D-437A-9A43-4926E5911E90}"/>
                  </a:ext>
                </a:extLst>
              </p:cNvPr>
              <p:cNvSpPr/>
              <p:nvPr/>
            </p:nvSpPr>
            <p:spPr>
              <a:xfrm>
                <a:off x="3718560" y="358140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MilitaryDate</a:t>
                </a:r>
                <a:b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0CED3A-9E76-4D4E-BEB1-E4A9F43DC33D}"/>
                  </a:ext>
                </a:extLst>
              </p:cNvPr>
              <p:cNvSpPr/>
              <p:nvPr/>
            </p:nvSpPr>
            <p:spPr>
              <a:xfrm>
                <a:off x="6324600" y="358140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EuropeanDate</a:t>
                </a:r>
                <a:b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78AE4C52-E126-4101-B664-220F69651CB8}"/>
                  </a:ext>
                </a:extLst>
              </p:cNvPr>
              <p:cNvSpPr/>
              <p:nvPr/>
            </p:nvSpPr>
            <p:spPr>
              <a:xfrm>
                <a:off x="5734050" y="2663190"/>
                <a:ext cx="190500" cy="180856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61CFD8-4565-4C27-8D95-575C9C38CA5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096000" y="2710567"/>
              <a:ext cx="129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20451F5-42D5-489D-AD96-8EC3AC80B46F}"/>
                </a:ext>
              </a:extLst>
            </p:cNvPr>
            <p:cNvSpPr/>
            <p:nvPr/>
          </p:nvSpPr>
          <p:spPr>
            <a:xfrm>
              <a:off x="4972050" y="3864997"/>
              <a:ext cx="6400800" cy="1219178"/>
            </a:xfrm>
            <a:prstGeom prst="arc">
              <a:avLst>
                <a:gd name="adj1" fmla="val 10845325"/>
                <a:gd name="adj2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583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0615-77AC-4240-8746-8E6A4228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to Handle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C9B0-B950-4A5A-994D-EB00C246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ConsoleOutput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output(String text)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System.out.println(text);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334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EFDD-0843-4C62-A418-55CB4D61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DiceGame Logic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268D-26F4-4ADA-9FA2-4AFFE04F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play() 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init players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while there are still players in the game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   begin a round of gameplay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   everyone bets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   roll the dice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   handle wins/losses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   end the round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7460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CBD0-EF78-4321-8E45-3521B3E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Fields to DiceGame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AA19-CDED-48BC-AACD-A85F9D80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71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List&lt;Player&gt; players = new ArrayList&lt;&gt;();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int currentRound = 1;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ConsoleInput in = new ConsoleInput();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ConsoleOutput out = new ConsoleOutput();</a:t>
            </a:r>
          </a:p>
        </p:txBody>
      </p:sp>
    </p:spTree>
    <p:extLst>
      <p:ext uri="{BB962C8B-B14F-4D97-AF65-F5344CB8AC3E}">
        <p14:creationId xmlns:p14="http://schemas.microsoft.com/office/powerpoint/2010/main" val="242030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E41-E353-476F-B81E-01640161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6CB3-0E0E-4F17-A414-121ADEFA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void initPlayers()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void beginRound()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getPlayerChoice(String playerName)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int getBet(int cash)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boolean rollDice()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int rollDie()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void endRound(boolean evens)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void playerReport()</a:t>
            </a:r>
          </a:p>
        </p:txBody>
      </p:sp>
    </p:spTree>
    <p:extLst>
      <p:ext uri="{BB962C8B-B14F-4D97-AF65-F5344CB8AC3E}">
        <p14:creationId xmlns:p14="http://schemas.microsoft.com/office/powerpoint/2010/main" val="2654018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2BE4-9CA7-44A3-A96F-2687B6CE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408B-A621-4E87-AD53-294C9BCE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716" cy="3416300"/>
          </a:xfrm>
        </p:spPr>
        <p:txBody>
          <a:bodyPr/>
          <a:lstStyle/>
          <a:p>
            <a:r>
              <a:rPr lang="en-US" sz="3200"/>
              <a:t>Ask Spring for the DiceGame bean it created using its ID</a:t>
            </a:r>
          </a:p>
          <a:p>
            <a:r>
              <a:rPr lang="en-US" sz="3200"/>
              <a:t>By default, a bean's ID is its class name with lowercase first letter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context.getBean(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"diceGame"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6987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2BE4-9CA7-44A3-A96F-2687B6CE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408B-A621-4E87-AD53-294C9BCE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716" cy="3416300"/>
          </a:xfrm>
        </p:spPr>
        <p:txBody>
          <a:bodyPr/>
          <a:lstStyle/>
          <a:p>
            <a:r>
              <a:rPr lang="en-US" sz="3200"/>
              <a:t>Could have given it a different ID using annotation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@Component(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"game"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class DiceGame { ... }</a:t>
            </a:r>
          </a:p>
          <a:p>
            <a:pPr marL="0" indent="0">
              <a:buNone/>
            </a:pPr>
            <a:endParaRPr lang="en-US"/>
          </a:p>
          <a:p>
            <a:r>
              <a:rPr lang="en-US" sz="3200"/>
              <a:t>Then we would have said: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context.getBean(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"game"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5341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799E-0DF0-4F3D-BB89-01DCE83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 to DiceGame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AD36-9C83-4E07-9BFE-C3338D9A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4496" cy="3416300"/>
          </a:xfrm>
        </p:spPr>
        <p:txBody>
          <a:bodyPr/>
          <a:lstStyle/>
          <a:p>
            <a:r>
              <a:rPr lang="en-US" sz="3200"/>
              <a:t>getBean() returns an object</a:t>
            </a:r>
          </a:p>
          <a:p>
            <a:r>
              <a:rPr lang="en-US" sz="3200"/>
              <a:t>To call the play() method, need to cast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((DiceGame)context.getBean(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"diceGame"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)).play();</a:t>
            </a:r>
          </a:p>
        </p:txBody>
      </p:sp>
    </p:spTree>
    <p:extLst>
      <p:ext uri="{BB962C8B-B14F-4D97-AF65-F5344CB8AC3E}">
        <p14:creationId xmlns:p14="http://schemas.microsoft.com/office/powerpoint/2010/main" val="981099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46B-18AF-4836-B420-EE710B3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 No! Requirements Change!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90DD-83C4-42C7-B427-501E203F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You've been tasked with modifying the game so it can use popups </a:t>
            </a:r>
            <a:r>
              <a:rPr lang="en-US" sz="3200" b="1"/>
              <a:t>or</a:t>
            </a:r>
            <a:r>
              <a:rPr lang="en-US" sz="3200"/>
              <a:t> the console</a:t>
            </a:r>
          </a:p>
          <a:p>
            <a:r>
              <a:rPr lang="en-US" sz="3200"/>
              <a:t>But we've tightly coupled the I/O objects to the DiceGame!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D98C4F-37D2-4B03-B38D-D947E22C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75" y="5167464"/>
            <a:ext cx="698994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DiceGame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ConsoleInput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ConsoleInput()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ConsoleOutput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ConsoleOutput()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6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1266" name="Picture 2" descr="Question marks explained | Primary school punctuation: question ...">
            <a:extLst>
              <a:ext uri="{FF2B5EF4-FFF2-40B4-BE49-F238E27FC236}">
                <a16:creationId xmlns:a16="http://schemas.microsoft.com/office/drawing/2014/main" id="{7CDE03BC-C25D-4D53-AC70-BC3D8E9AFA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 r="1" b="17455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D6232-38D9-4858-B5DE-3FA1422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How Do We Uncouple?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5F8D-081B-429F-9E79-A5AE9ABA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156" y="4110824"/>
            <a:ext cx="6591247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How do we create system boundaries?</a:t>
            </a:r>
          </a:p>
          <a:p>
            <a:r>
              <a:rPr lang="en-US" sz="3200">
                <a:solidFill>
                  <a:schemeClr val="tx1"/>
                </a:solidFill>
              </a:rPr>
              <a:t>Hint: </a:t>
            </a:r>
            <a:r>
              <a:rPr lang="en-US" sz="3200">
                <a:solidFill>
                  <a:schemeClr val="tx1"/>
                </a:solidFill>
                <a:hlinkClick r:id="" action="ppaction://noaction"/>
              </a:rPr>
              <a:t>See this slide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1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5637-48B8-4A80-93DA-4E714FA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Interface!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80FA8-A833-411E-9DFD-EB7405B5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62222" cy="3416300"/>
          </a:xfrm>
        </p:spPr>
        <p:txBody>
          <a:bodyPr/>
          <a:lstStyle/>
          <a:p>
            <a:r>
              <a:rPr lang="en-US" sz="3200"/>
              <a:t>In a package called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sz="3200"/>
              <a:t>, create two interfaces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GameInput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String getInput(String prompt);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GameOutput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void output(String text);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A13B-3C79-4B1C-A606-74F4E6AB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Creates Concrete Classes?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2A20B34-54EE-45E6-844C-8D098654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/>
              <a:t>Above-the-line </a:t>
            </a:r>
            <a:r>
              <a:rPr lang="en-US" sz="2800" dirty="0"/>
              <a:t>knows about below-the-line</a:t>
            </a:r>
          </a:p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E9458C-ECEB-4A99-8691-44EBEA9D8172}"/>
              </a:ext>
            </a:extLst>
          </p:cNvPr>
          <p:cNvGrpSpPr/>
          <p:nvPr/>
        </p:nvGrpSpPr>
        <p:grpSpPr>
          <a:xfrm>
            <a:off x="2472447" y="2338300"/>
            <a:ext cx="7247106" cy="3247906"/>
            <a:chOff x="3211344" y="1400294"/>
            <a:chExt cx="7247106" cy="32479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966FD-6C05-4D2A-BBAF-ECE74A1272FA}"/>
                </a:ext>
              </a:extLst>
            </p:cNvPr>
            <p:cNvSpPr/>
            <p:nvPr/>
          </p:nvSpPr>
          <p:spPr>
            <a:xfrm>
              <a:off x="3429000" y="1588770"/>
              <a:ext cx="1752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MyApplication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7A9A5D-E08F-42F8-B3EF-D0EC51A4E5B9}"/>
                </a:ext>
              </a:extLst>
            </p:cNvPr>
            <p:cNvGrpSpPr/>
            <p:nvPr/>
          </p:nvGrpSpPr>
          <p:grpSpPr>
            <a:xfrm>
              <a:off x="6477000" y="1400294"/>
              <a:ext cx="1752600" cy="1255276"/>
              <a:chOff x="3954780" y="1415534"/>
              <a:chExt cx="1752600" cy="12552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936C3D-9311-4445-AECE-61FFD080D5A2}"/>
                  </a:ext>
                </a:extLst>
              </p:cNvPr>
              <p:cNvSpPr/>
              <p:nvPr/>
            </p:nvSpPr>
            <p:spPr>
              <a:xfrm>
                <a:off x="3954780" y="160401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DateFormatter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09529-82C6-43EA-8F77-714E58F9F321}"/>
                  </a:ext>
                </a:extLst>
              </p:cNvPr>
              <p:cNvSpPr txBox="1"/>
              <p:nvPr/>
            </p:nvSpPr>
            <p:spPr>
              <a:xfrm>
                <a:off x="5109139" y="141553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&lt;I&gt;</a:t>
                </a:r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541BAB4-2CB6-4AF5-84D0-74D679B378EE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6273165" y="2501265"/>
              <a:ext cx="925830" cy="123444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91A463B-2D95-40F1-82C0-DADCA6E2DE50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rot="16200000" flipV="1">
              <a:off x="7576185" y="2432685"/>
              <a:ext cx="925830" cy="137160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6DF849-75A3-4E3E-BE32-77C5F47BDA21}"/>
                </a:ext>
              </a:extLst>
            </p:cNvPr>
            <p:cNvGrpSpPr/>
            <p:nvPr/>
          </p:nvGrpSpPr>
          <p:grpSpPr>
            <a:xfrm>
              <a:off x="5242560" y="2663190"/>
              <a:ext cx="4358640" cy="1985010"/>
              <a:chOff x="3718560" y="2663190"/>
              <a:chExt cx="4358640" cy="19850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23F313-9C7D-437A-9A43-4926E5911E90}"/>
                  </a:ext>
                </a:extLst>
              </p:cNvPr>
              <p:cNvSpPr/>
              <p:nvPr/>
            </p:nvSpPr>
            <p:spPr>
              <a:xfrm>
                <a:off x="3718560" y="358140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MilitaryDate</a:t>
                </a:r>
                <a:b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0CED3A-9E76-4D4E-BEB1-E4A9F43DC33D}"/>
                  </a:ext>
                </a:extLst>
              </p:cNvPr>
              <p:cNvSpPr/>
              <p:nvPr/>
            </p:nvSpPr>
            <p:spPr>
              <a:xfrm>
                <a:off x="6324600" y="3581400"/>
                <a:ext cx="17526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EuropeanDate</a:t>
                </a:r>
                <a:b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>
                    <a:solidFill>
                      <a:prstClr val="white"/>
                    </a:solidFill>
                    <a:latin typeface="Calibri" panose="020F0502020204030204"/>
                  </a:rPr>
                  <a:t>Formatter</a:t>
                </a: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78AE4C52-E126-4101-B664-220F69651CB8}"/>
                  </a:ext>
                </a:extLst>
              </p:cNvPr>
              <p:cNvSpPr/>
              <p:nvPr/>
            </p:nvSpPr>
            <p:spPr>
              <a:xfrm>
                <a:off x="5734050" y="2663190"/>
                <a:ext cx="190500" cy="180856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61CFD8-4565-4C27-8D95-575C9C38CA5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5181600" y="2122170"/>
              <a:ext cx="129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20451F5-42D5-489D-AD96-8EC3AC80B46F}"/>
                </a:ext>
              </a:extLst>
            </p:cNvPr>
            <p:cNvSpPr/>
            <p:nvPr/>
          </p:nvSpPr>
          <p:spPr>
            <a:xfrm>
              <a:off x="4057650" y="3276600"/>
              <a:ext cx="6400800" cy="1219178"/>
            </a:xfrm>
            <a:prstGeom prst="arc">
              <a:avLst>
                <a:gd name="adj1" fmla="val 10845325"/>
                <a:gd name="adj2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9AA4D5F-61EA-4B3D-A0E6-29806965E37B}"/>
                </a:ext>
              </a:extLst>
            </p:cNvPr>
            <p:cNvCxnSpPr>
              <a:cxnSpLocks/>
              <a:stCxn id="4" idx="2"/>
              <a:endCxn id="8" idx="2"/>
            </p:cNvCxnSpPr>
            <p:nvPr/>
          </p:nvCxnSpPr>
          <p:spPr>
            <a:xfrm rot="16200000" flipH="1">
              <a:off x="4215765" y="2745105"/>
              <a:ext cx="1992630" cy="1813560"/>
            </a:xfrm>
            <a:prstGeom prst="bentConnector3">
              <a:avLst>
                <a:gd name="adj1" fmla="val 11147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6BEBB69-13D8-41C3-AFFD-91813240ED16}"/>
                </a:ext>
              </a:extLst>
            </p:cNvPr>
            <p:cNvCxnSpPr>
              <a:cxnSpLocks/>
              <a:stCxn id="4" idx="2"/>
              <a:endCxn id="9" idx="2"/>
            </p:cNvCxnSpPr>
            <p:nvPr/>
          </p:nvCxnSpPr>
          <p:spPr>
            <a:xfrm rot="16200000" flipH="1">
              <a:off x="5518785" y="1442085"/>
              <a:ext cx="1992630" cy="4419600"/>
            </a:xfrm>
            <a:prstGeom prst="bentConnector3">
              <a:avLst>
                <a:gd name="adj1" fmla="val 11147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7D3A21-7B6F-4995-A851-EC77D70D7B20}"/>
                </a:ext>
              </a:extLst>
            </p:cNvPr>
            <p:cNvSpPr txBox="1"/>
            <p:nvPr/>
          </p:nvSpPr>
          <p:spPr>
            <a:xfrm>
              <a:off x="3211344" y="4075894"/>
              <a:ext cx="1093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000000"/>
                  </a:solidFill>
                  <a:latin typeface="Calibri" panose="020F0502020204030204"/>
                </a:rPr>
                <a:t>&lt;creates&gt;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555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472A9-73AB-4346-AFD7-C93D0C00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Move and Update Concrete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E638C6-2278-484D-9EA3-B6CB3ABC5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0776" y="645106"/>
            <a:ext cx="4316827" cy="55853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A649-4E33-4624-9C2D-B757179FD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Move ConsoleOutput and ConsoleInput to a package named </a:t>
            </a:r>
            <a:r>
              <a:rPr lang="en-US" sz="2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</a:p>
          <a:p>
            <a:endParaRPr lang="en-US" sz="28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solidFill>
                  <a:srgbClr val="FFFFFF"/>
                </a:solidFill>
              </a:rPr>
              <a:t>Let them implement their respective interfaces</a:t>
            </a:r>
          </a:p>
        </p:txBody>
      </p:sp>
    </p:spTree>
    <p:extLst>
      <p:ext uri="{BB962C8B-B14F-4D97-AF65-F5344CB8AC3E}">
        <p14:creationId xmlns:p14="http://schemas.microsoft.com/office/powerpoint/2010/main" val="339935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EA1-19B9-46BC-91BD-070D0BBC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 Dice Game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BCC5F-2B60-4600-8843-DDE2C56A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3102" cy="3416300"/>
          </a:xfrm>
        </p:spPr>
        <p:txBody>
          <a:bodyPr>
            <a:normAutofit/>
          </a:bodyPr>
          <a:lstStyle/>
          <a:p>
            <a:r>
              <a:rPr lang="en-US" sz="3200"/>
              <a:t>This isn't much of an improvement</a:t>
            </a:r>
          </a:p>
          <a:p>
            <a:r>
              <a:rPr lang="en-US" sz="3200"/>
              <a:t>DiceGame is still coupled to implementations by calling their constructors</a:t>
            </a:r>
          </a:p>
          <a:p>
            <a:endParaRPr lang="en-US" sz="3200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DiceGame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GameInput in = new ConsoleInput();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GameOutput out = new ConsoleOutput();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92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36A0-B512-4BA1-B46D-FDAFD501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Spring Supply the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CE5D-CA33-4B93-95C4-2175333D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17769" cy="3416301"/>
          </a:xfrm>
        </p:spPr>
        <p:txBody>
          <a:bodyPr>
            <a:normAutofit/>
          </a:bodyPr>
          <a:lstStyle/>
          <a:p>
            <a:r>
              <a:rPr lang="en-US" sz="2800"/>
              <a:t>Review </a:t>
            </a:r>
            <a:r>
              <a:rPr lang="en-US" sz="2800">
                <a:hlinkClick r:id="rId2" action="ppaction://hlinksldjump"/>
              </a:rPr>
              <a:t>this slide</a:t>
            </a:r>
            <a:endParaRPr lang="en-US" sz="2800"/>
          </a:p>
          <a:p>
            <a:endParaRPr lang="en-US" sz="2800"/>
          </a:p>
          <a:p>
            <a:r>
              <a:rPr lang="en-US" sz="2800"/>
              <a:t>Our application needs to tell Spring to supply a GameOutput bean</a:t>
            </a:r>
          </a:p>
        </p:txBody>
      </p:sp>
      <p:pic>
        <p:nvPicPr>
          <p:cNvPr id="5" name="Content Placeholder 7" descr="Image result for spring logo">
            <a:extLst>
              <a:ext uri="{FF2B5EF4-FFF2-40B4-BE49-F238E27FC236}">
                <a16:creationId xmlns:a16="http://schemas.microsoft.com/office/drawing/2014/main" id="{E029D8D3-5EF3-4E02-AEC3-F35A7040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80" y="2603500"/>
            <a:ext cx="341487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A41A6B-FDD1-4EBE-B4FF-316048DAA402}"/>
              </a:ext>
            </a:extLst>
          </p:cNvPr>
          <p:cNvGrpSpPr/>
          <p:nvPr/>
        </p:nvGrpSpPr>
        <p:grpSpPr>
          <a:xfrm>
            <a:off x="10119311" y="5038915"/>
            <a:ext cx="1164923" cy="1097280"/>
            <a:chOff x="5151262" y="2445888"/>
            <a:chExt cx="1745894" cy="1752085"/>
          </a:xfrm>
        </p:grpSpPr>
        <p:pic>
          <p:nvPicPr>
            <p:cNvPr id="8" name="Picture 7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8FE5BF8-1400-4AC6-897F-3F5F6BB0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57C86-635D-4054-BCA5-D7152257791E}"/>
                </a:ext>
              </a:extLst>
            </p:cNvPr>
            <p:cNvSpPr txBox="1"/>
            <p:nvPr/>
          </p:nvSpPr>
          <p:spPr>
            <a:xfrm>
              <a:off x="5510448" y="2983246"/>
              <a:ext cx="1083987" cy="638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  <p:pic>
        <p:nvPicPr>
          <p:cNvPr id="17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495DC78E-A43D-40A4-B75E-BAE0893C9C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73" b="-1"/>
          <a:stretch/>
        </p:blipFill>
        <p:spPr>
          <a:xfrm>
            <a:off x="7736496" y="3682090"/>
            <a:ext cx="2019207" cy="1819630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1E87C099-63E6-4B69-8AB0-7DC36F70CF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758629" y="4221385"/>
            <a:ext cx="1067238" cy="10710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8613B-F55F-4B9D-B73B-7493A315922A}"/>
              </a:ext>
            </a:extLst>
          </p:cNvPr>
          <p:cNvSpPr txBox="1"/>
          <p:nvPr/>
        </p:nvSpPr>
        <p:spPr>
          <a:xfrm>
            <a:off x="9016563" y="448903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b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64715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DEDF-C94A-444A-A015-F283D86B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Some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5D50-131E-4E59-BDCE-B90F5791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3591" cy="3416300"/>
          </a:xfrm>
        </p:spPr>
        <p:txBody>
          <a:bodyPr>
            <a:normAutofit/>
          </a:bodyPr>
          <a:lstStyle/>
          <a:p>
            <a:r>
              <a:rPr lang="en-US" sz="2800"/>
              <a:t>ConsoleInput and ConsoleOutput need to become beans</a:t>
            </a:r>
          </a:p>
          <a:p>
            <a:r>
              <a:rPr lang="en-US" sz="2800"/>
              <a:t>Spring will create one of each</a:t>
            </a:r>
          </a:p>
          <a:p>
            <a:r>
              <a:rPr lang="en-US" sz="2800"/>
              <a:t>They go into the "puzzle piece cache"</a:t>
            </a:r>
          </a:p>
        </p:txBody>
      </p:sp>
    </p:spTree>
    <p:extLst>
      <p:ext uri="{BB962C8B-B14F-4D97-AF65-F5344CB8AC3E}">
        <p14:creationId xmlns:p14="http://schemas.microsoft.com/office/powerpoint/2010/main" val="1099024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B7F4-9164-4709-B645-5966F5C5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Annotate the Concrete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6C0D-577F-4791-B31C-D1E60C03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90388" cy="3416300"/>
          </a:xfrm>
        </p:spPr>
        <p:txBody>
          <a:bodyPr/>
          <a:lstStyle/>
          <a:p>
            <a:r>
              <a:rPr lang="en-US" sz="3200" b="1"/>
              <a:t>Do not annotate the interfaces!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ConsoleInput implements GameInput {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ConsoleOutput implements GameOutput {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03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14F-BC80-4199-9129-80B3F4A3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C1D-58C2-4175-8BF4-3A268C1E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Implicit dependency injection</a:t>
            </a:r>
          </a:p>
          <a:p>
            <a:endParaRPr lang="en-US" sz="2800"/>
          </a:p>
          <a:p>
            <a:r>
              <a:rPr lang="en-US" sz="2800"/>
              <a:t>"Spring, find a bean that can fill this field"</a:t>
            </a:r>
          </a:p>
          <a:p>
            <a:r>
              <a:rPr lang="en-US" sz="2800"/>
              <a:t>"Spring, find a bean that implements this interface"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BE2F4-375C-48DF-937F-5A0D7F7D2F47}"/>
              </a:ext>
            </a:extLst>
          </p:cNvPr>
          <p:cNvGrpSpPr/>
          <p:nvPr/>
        </p:nvGrpSpPr>
        <p:grpSpPr>
          <a:xfrm>
            <a:off x="9520031" y="4560235"/>
            <a:ext cx="1931224" cy="1819085"/>
            <a:chOff x="5151262" y="2445888"/>
            <a:chExt cx="1745894" cy="1752085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9D368307-888C-49A3-B3BA-A8211AC3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1AE1B6-46F4-46B9-A405-ADA1802F8A4B}"/>
                </a:ext>
              </a:extLst>
            </p:cNvPr>
            <p:cNvSpPr txBox="1"/>
            <p:nvPr/>
          </p:nvSpPr>
          <p:spPr>
            <a:xfrm>
              <a:off x="5567644" y="3010667"/>
              <a:ext cx="1039345" cy="622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978973-CEF3-4706-8D7D-3BD78F0BA0C4}"/>
              </a:ext>
            </a:extLst>
          </p:cNvPr>
          <p:cNvGrpSpPr/>
          <p:nvPr/>
        </p:nvGrpSpPr>
        <p:grpSpPr>
          <a:xfrm>
            <a:off x="8635390" y="2297765"/>
            <a:ext cx="1769281" cy="1775554"/>
            <a:chOff x="8635390" y="2297765"/>
            <a:chExt cx="1769281" cy="1775554"/>
          </a:xfrm>
        </p:grpSpPr>
        <p:pic>
          <p:nvPicPr>
            <p:cNvPr id="7" name="Picture 6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C40C4501-A816-4395-997F-280F3FB8B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>
              <a:off x="8635390" y="2297765"/>
              <a:ext cx="1769281" cy="177555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DE1EC2-8C7B-4618-9CCE-1003A734343F}"/>
                </a:ext>
              </a:extLst>
            </p:cNvPr>
            <p:cNvSpPr txBox="1"/>
            <p:nvPr/>
          </p:nvSpPr>
          <p:spPr>
            <a:xfrm>
              <a:off x="9034578" y="2862376"/>
              <a:ext cx="1071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67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F321-3BD1-40F0-8D94-0D303B8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Types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05F2-AD6D-47EC-8D57-746F6FF9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48923" cy="3416300"/>
          </a:xfrm>
        </p:spPr>
        <p:txBody>
          <a:bodyPr/>
          <a:lstStyle/>
          <a:p>
            <a:r>
              <a:rPr lang="en-US" sz="2800"/>
              <a:t>How does DiceGame tell Spring to supply a GameOutput object?</a:t>
            </a:r>
          </a:p>
          <a:p>
            <a:r>
              <a:rPr lang="en-US" sz="2800"/>
              <a:t>Annotation in one of three places:</a:t>
            </a:r>
            <a:endParaRPr lang="en-US"/>
          </a:p>
          <a:p>
            <a:pPr lvl="1"/>
            <a:r>
              <a:rPr lang="en-US" sz="2600"/>
              <a:t>Constructor</a:t>
            </a:r>
          </a:p>
          <a:p>
            <a:pPr lvl="1"/>
            <a:r>
              <a:rPr lang="en-US" sz="2600"/>
              <a:t>Setter</a:t>
            </a:r>
          </a:p>
          <a:p>
            <a:pPr lvl="1"/>
            <a:r>
              <a:rPr lang="en-US" sz="260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2929099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59F8-D2E2-4933-AC9F-7748AA89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0FDC-035C-4603-A5C3-BD938BA6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50" y="2603500"/>
            <a:ext cx="10807103" cy="3416300"/>
          </a:xfrm>
        </p:spPr>
        <p:txBody>
          <a:bodyPr/>
          <a:lstStyle/>
          <a:p>
            <a:r>
              <a:rPr lang="en-US" sz="2800"/>
              <a:t>Spring creates the DiceGame (it's a bean too, </a:t>
            </a:r>
            <a:r>
              <a:rPr lang="en-US" sz="2800">
                <a:hlinkClick r:id="rId2" action="ppaction://hlinksldjump"/>
              </a:rPr>
              <a:t>remember</a:t>
            </a:r>
            <a:r>
              <a:rPr lang="en-US" sz="2800"/>
              <a:t>?)</a:t>
            </a:r>
          </a:p>
          <a:p>
            <a:r>
              <a:rPr lang="en-US" sz="2800"/>
              <a:t>Spring will supply beans as arguments to the constructor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public DiceGame(GameInput in, GameOutput out)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this.in = in;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this.out = out;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4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13DE-BFD6-48A5-8D2D-A5C6D5C0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BA95-3DF7-4051-96FC-9DE50456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55376" cy="3416300"/>
          </a:xfrm>
        </p:spPr>
        <p:txBody>
          <a:bodyPr/>
          <a:lstStyle/>
          <a:p>
            <a:r>
              <a:rPr lang="en-US" sz="3200"/>
              <a:t>Spring will call the setter after it creates the bean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setGameInput(GameInput in)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this.in = in;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70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30ED-8896-4F54-8D6F-09159C62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Field/Property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E3A0-D33B-45C2-A57B-C75F7987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Spring uses reflection to set the fields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GameInput in;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GameOutput out;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0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5D87-6523-4EA7-8A16-7C942CD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Class Calls Constructor</a:t>
            </a:r>
          </a:p>
        </p:txBody>
      </p:sp>
      <p:pic>
        <p:nvPicPr>
          <p:cNvPr id="3074" name="Picture 2" descr="Image result for factory">
            <a:extLst>
              <a:ext uri="{FF2B5EF4-FFF2-40B4-BE49-F238E27FC236}">
                <a16:creationId xmlns:a16="http://schemas.microsoft.com/office/drawing/2014/main" id="{523E75F9-69E3-40BE-A4B1-B99BE3C9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340723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93ECFDD-EA0A-4904-92B3-0B949825EE60}"/>
              </a:ext>
            </a:extLst>
          </p:cNvPr>
          <p:cNvSpPr/>
          <p:nvPr/>
        </p:nvSpPr>
        <p:spPr>
          <a:xfrm>
            <a:off x="924560" y="3642851"/>
            <a:ext cx="2892184" cy="127097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One DateFormatter,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please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1B50234-44EA-4F7F-A4E6-AC9EF41A5117}"/>
              </a:ext>
            </a:extLst>
          </p:cNvPr>
          <p:cNvSpPr/>
          <p:nvPr/>
        </p:nvSpPr>
        <p:spPr>
          <a:xfrm>
            <a:off x="4319088" y="3065857"/>
            <a:ext cx="472440" cy="406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4DA6A94B-4C9B-4806-A8B0-F5E42F8B9BD3}"/>
              </a:ext>
            </a:extLst>
          </p:cNvPr>
          <p:cNvSpPr/>
          <p:nvPr/>
        </p:nvSpPr>
        <p:spPr>
          <a:xfrm>
            <a:off x="4289783" y="5143500"/>
            <a:ext cx="472440" cy="406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1E45B4-9D34-48DA-8E12-422855C775D2}"/>
              </a:ext>
            </a:extLst>
          </p:cNvPr>
          <p:cNvGrpSpPr/>
          <p:nvPr/>
        </p:nvGrpSpPr>
        <p:grpSpPr>
          <a:xfrm>
            <a:off x="5151262" y="2445888"/>
            <a:ext cx="2432745" cy="1752085"/>
            <a:chOff x="5151262" y="2445888"/>
            <a:chExt cx="2432745" cy="1752085"/>
          </a:xfrm>
        </p:grpSpPr>
        <p:pic>
          <p:nvPicPr>
            <p:cNvPr id="9" name="Picture 8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977A3581-CA8D-4694-BB2D-C9D33F43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E038E6-CC0A-4051-9F3B-5F15C82D77C2}"/>
                </a:ext>
              </a:extLst>
            </p:cNvPr>
            <p:cNvSpPr txBox="1"/>
            <p:nvPr/>
          </p:nvSpPr>
          <p:spPr>
            <a:xfrm>
              <a:off x="5745042" y="2998764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MilitaryDate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Formatter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47CFF2-2750-47C4-AE0C-B25BF784AD30}"/>
              </a:ext>
            </a:extLst>
          </p:cNvPr>
          <p:cNvGrpSpPr/>
          <p:nvPr/>
        </p:nvGrpSpPr>
        <p:grpSpPr>
          <a:xfrm>
            <a:off x="5232233" y="4470766"/>
            <a:ext cx="2432745" cy="1752085"/>
            <a:chOff x="5303662" y="2598288"/>
            <a:chExt cx="2432745" cy="1752085"/>
          </a:xfrm>
        </p:grpSpPr>
        <p:pic>
          <p:nvPicPr>
            <p:cNvPr id="14" name="Picture 13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F7146502-C0D3-48B4-A981-6E5974FDB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3662" y="2598288"/>
              <a:ext cx="1745894" cy="17520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D23E-86E2-41EC-A036-97ED39D4C21C}"/>
                </a:ext>
              </a:extLst>
            </p:cNvPr>
            <p:cNvSpPr txBox="1"/>
            <p:nvPr/>
          </p:nvSpPr>
          <p:spPr>
            <a:xfrm>
              <a:off x="5897442" y="3151164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EuropeanDate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Formatter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48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D921-EE7C-46C9-BE86-38EE51F1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Popup I/O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EB1D-4F5D-4BFD-9CA5-9AF14FA9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00853" cy="3416300"/>
          </a:xfrm>
        </p:spPr>
        <p:txBody>
          <a:bodyPr>
            <a:normAutofit/>
          </a:bodyPr>
          <a:lstStyle/>
          <a:p>
            <a:r>
              <a:rPr lang="en-US" sz="3200"/>
              <a:t>We were told to make DiceGame able to use popups or the console</a:t>
            </a:r>
          </a:p>
          <a:p>
            <a:endParaRPr lang="en-US" sz="3200"/>
          </a:p>
          <a:p>
            <a:r>
              <a:rPr lang="en-US" sz="3200"/>
              <a:t>Create two more implementations of GameInput and GameOutput</a:t>
            </a:r>
          </a:p>
        </p:txBody>
      </p:sp>
    </p:spTree>
    <p:extLst>
      <p:ext uri="{BB962C8B-B14F-4D97-AF65-F5344CB8AC3E}">
        <p14:creationId xmlns:p14="http://schemas.microsoft.com/office/powerpoint/2010/main" val="2249621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02FB-4049-45F1-B580-08805B82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PopupInput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EF3D-E44D-45DB-92B6-870F37A7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2442" cy="3416300"/>
          </a:xfrm>
        </p:spPr>
        <p:txBody>
          <a:bodyPr/>
          <a:lstStyle/>
          <a:p>
            <a:r>
              <a:rPr lang="en-US" sz="3200"/>
              <a:t>In 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3200"/>
              <a:t> package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PopupInput implements GameInput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getInput(String prompt)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{ return JOptionPane.showInputDialog(prompt);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426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02FB-4049-45F1-B580-08805B82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PopupOutput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EF3D-E44D-45DB-92B6-870F37A7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2442" cy="3416300"/>
          </a:xfrm>
        </p:spPr>
        <p:txBody>
          <a:bodyPr/>
          <a:lstStyle/>
          <a:p>
            <a:r>
              <a:rPr lang="en-US" sz="3200"/>
              <a:t>Also in 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3200"/>
              <a:t> package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PopupOutput implements GameOutput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output(String text)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{ JOptionPane.showMessageDialog(null, text);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889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07FF-ACE0-4F01-9C48-699AD194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Broke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2460-41BE-45CE-A19A-CB5700CE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81733" cy="3416300"/>
          </a:xfrm>
        </p:spPr>
        <p:txBody>
          <a:bodyPr/>
          <a:lstStyle/>
          <a:p>
            <a:r>
              <a:rPr lang="en-US" sz="3200"/>
              <a:t>DiceGame won't start!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org.springframework.beans.factory.NoUniqueBeanDefinitionException: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No qualifying bean of type 'edu.wctc.dice.iface.GameInput' available: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expected single matching bean but found 2: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consoleInput,popupInput</a:t>
            </a:r>
          </a:p>
        </p:txBody>
      </p:sp>
    </p:spTree>
    <p:extLst>
      <p:ext uri="{BB962C8B-B14F-4D97-AF65-F5344CB8AC3E}">
        <p14:creationId xmlns:p14="http://schemas.microsoft.com/office/powerpoint/2010/main" val="496724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01BB-18A3-4AF1-88E3-9A77CCD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3BFF-82B5-4510-B41A-F954F9CD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5620198" cy="3416301"/>
          </a:xfrm>
        </p:spPr>
        <p:txBody>
          <a:bodyPr>
            <a:normAutofit/>
          </a:bodyPr>
          <a:lstStyle/>
          <a:p>
            <a:r>
              <a:rPr lang="en-US" sz="3200"/>
              <a:t>Autowiring means, "Spring, find a bean that implements this interface"</a:t>
            </a:r>
          </a:p>
          <a:p>
            <a:r>
              <a:rPr lang="en-US" sz="3200"/>
              <a:t>Spring finds two</a:t>
            </a:r>
          </a:p>
          <a:p>
            <a:r>
              <a:rPr lang="en-US" sz="3200"/>
              <a:t>Need a way to disambiguate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574AD-FAF4-47B7-A5F4-C8FF77163FFA}"/>
              </a:ext>
            </a:extLst>
          </p:cNvPr>
          <p:cNvGrpSpPr/>
          <p:nvPr/>
        </p:nvGrpSpPr>
        <p:grpSpPr>
          <a:xfrm>
            <a:off x="6948665" y="4301605"/>
            <a:ext cx="1931224" cy="1819085"/>
            <a:chOff x="5151262" y="2445888"/>
            <a:chExt cx="1745894" cy="1752085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2B01C7E5-78C0-45D0-B29F-427BF8C9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2062F1-9D56-484E-B5A1-B0365A1E0360}"/>
                </a:ext>
              </a:extLst>
            </p:cNvPr>
            <p:cNvSpPr txBox="1"/>
            <p:nvPr/>
          </p:nvSpPr>
          <p:spPr>
            <a:xfrm>
              <a:off x="5567644" y="3010667"/>
              <a:ext cx="1039345" cy="622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69BA74-4327-454C-82E2-BCF12C1CE2F5}"/>
              </a:ext>
            </a:extLst>
          </p:cNvPr>
          <p:cNvGrpSpPr/>
          <p:nvPr/>
        </p:nvGrpSpPr>
        <p:grpSpPr>
          <a:xfrm>
            <a:off x="8361345" y="2485354"/>
            <a:ext cx="1769281" cy="1775554"/>
            <a:chOff x="8635390" y="2297765"/>
            <a:chExt cx="1769281" cy="1775554"/>
          </a:xfrm>
        </p:grpSpPr>
        <p:pic>
          <p:nvPicPr>
            <p:cNvPr id="9" name="Picture 8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FFFBDEC-F824-4913-BE68-4386A234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>
              <a:off x="8635390" y="2297765"/>
              <a:ext cx="1769281" cy="17755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A07E8-15C9-4C86-94CE-8A1FB847C3EE}"/>
                </a:ext>
              </a:extLst>
            </p:cNvPr>
            <p:cNvSpPr txBox="1"/>
            <p:nvPr/>
          </p:nvSpPr>
          <p:spPr>
            <a:xfrm>
              <a:off x="9034578" y="2862376"/>
              <a:ext cx="1071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7CE1D0-8862-4E9F-9B67-3C327E414D90}"/>
              </a:ext>
            </a:extLst>
          </p:cNvPr>
          <p:cNvGrpSpPr/>
          <p:nvPr/>
        </p:nvGrpSpPr>
        <p:grpSpPr>
          <a:xfrm>
            <a:off x="9619701" y="4200716"/>
            <a:ext cx="1931224" cy="1819085"/>
            <a:chOff x="5151262" y="2445888"/>
            <a:chExt cx="1745894" cy="1752085"/>
          </a:xfrm>
        </p:grpSpPr>
        <p:pic>
          <p:nvPicPr>
            <p:cNvPr id="12" name="Picture 11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990EB8B-E25B-4B4D-99B9-16E7101F6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8BBE5F-6288-4F1B-BEEB-1552AECD144C}"/>
                </a:ext>
              </a:extLst>
            </p:cNvPr>
            <p:cNvSpPr txBox="1"/>
            <p:nvPr/>
          </p:nvSpPr>
          <p:spPr>
            <a:xfrm>
              <a:off x="5629958" y="3010667"/>
              <a:ext cx="914716" cy="622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Popup</a:t>
              </a:r>
              <a:b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C22DCC9-4AFA-4E84-9B19-28CC549B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35" y="4429383"/>
            <a:ext cx="1928456" cy="14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10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B54E4-FFFB-426E-A576-374C2D62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Our Config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58616-C77A-4249-BBDC-F35A9DCE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It can tell Spring which bean to create</a:t>
            </a:r>
          </a:p>
          <a:p>
            <a:r>
              <a:rPr lang="en-US" sz="3200"/>
              <a:t>Create one method per bean/interface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GameOutput gameOutput()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// return new ConsoleOutput();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return new PopupOutput();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750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B54E4-FFFB-426E-A576-374C2D62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@Bean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58616-C77A-4249-BBDC-F35A9DCE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Name of method doesn't matter</a:t>
            </a:r>
          </a:p>
          <a:p>
            <a:r>
              <a:rPr lang="en-US" sz="3200"/>
              <a:t>Usually just the class name/bean ID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GameInput gameInput()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// return new ConsoleInput();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return new PopupInput();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759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89CC-D796-43D8-8E1F-595E19CD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BBB9-0CD1-40D2-B8FF-4278E8E1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Remove the @Component annotation from all four implementation classes</a:t>
            </a:r>
          </a:p>
          <a:p>
            <a:r>
              <a:rPr lang="en-US" sz="3200"/>
              <a:t>Don't want Spring creating them all!</a:t>
            </a:r>
          </a:p>
          <a:p>
            <a:r>
              <a:rPr lang="en-US" sz="3200"/>
              <a:t>AppConfig will create and return the desired bean</a:t>
            </a:r>
          </a:p>
        </p:txBody>
      </p:sp>
    </p:spTree>
    <p:extLst>
      <p:ext uri="{BB962C8B-B14F-4D97-AF65-F5344CB8AC3E}">
        <p14:creationId xmlns:p14="http://schemas.microsoft.com/office/powerpoint/2010/main" val="324445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D87-6100-448D-9DFC-96FFC632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br>
              <a:rPr lang="en-US"/>
            </a:br>
            <a:r>
              <a:rPr lang="en-US"/>
              <a:t>and Lifecycle</a:t>
            </a:r>
          </a:p>
        </p:txBody>
      </p:sp>
      <p:pic>
        <p:nvPicPr>
          <p:cNvPr id="4" name="Picture 4" descr="Image result for spring logo">
            <a:extLst>
              <a:ext uri="{FF2B5EF4-FFF2-40B4-BE49-F238E27FC236}">
                <a16:creationId xmlns:a16="http://schemas.microsoft.com/office/drawing/2014/main" id="{A709915C-A31B-44E0-890C-A839864B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9" y="2257588"/>
            <a:ext cx="2860937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693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F00-2E40-4A3A-B4E1-9A8EC373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4137-EA3A-4A6A-BC75-65B7C06D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36965" cy="3416300"/>
          </a:xfrm>
        </p:spPr>
        <p:txBody>
          <a:bodyPr>
            <a:noAutofit/>
          </a:bodyPr>
          <a:lstStyle/>
          <a:p>
            <a:r>
              <a:rPr lang="en-US" sz="3200" dirty="0"/>
              <a:t>Default is "singleton"</a:t>
            </a:r>
          </a:p>
          <a:p>
            <a:r>
              <a:rPr lang="en-US" sz="3200" dirty="0"/>
              <a:t>One bean </a:t>
            </a:r>
            <a:r>
              <a:rPr lang="en-US" sz="3200"/>
              <a:t>per application</a:t>
            </a:r>
          </a:p>
          <a:p>
            <a:endParaRPr lang="en-US" sz="3200"/>
          </a:p>
          <a:p>
            <a:r>
              <a:rPr lang="en-US" sz="3200"/>
              <a:t>Every time the container is asked for a bean, it returns the same object</a:t>
            </a:r>
          </a:p>
        </p:txBody>
      </p:sp>
    </p:spTree>
    <p:extLst>
      <p:ext uri="{BB962C8B-B14F-4D97-AF65-F5344CB8AC3E}">
        <p14:creationId xmlns:p14="http://schemas.microsoft.com/office/powerpoint/2010/main" val="328121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B2A-DD23-4C1C-BAC7-77D87CEA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Is Like 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75FD-61AE-4133-94E7-7F3115EF5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447645" cy="3416301"/>
          </a:xfrm>
        </p:spPr>
        <p:txBody>
          <a:bodyPr>
            <a:normAutofit/>
          </a:bodyPr>
          <a:lstStyle/>
          <a:p>
            <a:r>
              <a:rPr lang="en-US" sz="2800"/>
              <a:t>Our application no longer contains the factory</a:t>
            </a:r>
          </a:p>
          <a:p>
            <a:r>
              <a:rPr lang="en-US" sz="2800"/>
              <a:t>Spring contains our application</a:t>
            </a:r>
          </a:p>
          <a:p>
            <a:endParaRPr lang="en-US" sz="2800"/>
          </a:p>
          <a:p>
            <a:r>
              <a:rPr lang="en-US" sz="2800"/>
              <a:t>Spring is a container</a:t>
            </a:r>
          </a:p>
        </p:txBody>
      </p:sp>
      <p:pic>
        <p:nvPicPr>
          <p:cNvPr id="8" name="Content Placeholder 7" descr="Image result for spring logo">
            <a:extLst>
              <a:ext uri="{FF2B5EF4-FFF2-40B4-BE49-F238E27FC236}">
                <a16:creationId xmlns:a16="http://schemas.microsoft.com/office/drawing/2014/main" id="{8D2A39FE-668D-4227-AF73-529BF1B11C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80" y="2603500"/>
            <a:ext cx="341487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45FB737-0685-4C08-9649-3F91809F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73" b="-1"/>
          <a:stretch/>
        </p:blipFill>
        <p:spPr>
          <a:xfrm>
            <a:off x="7736496" y="3682090"/>
            <a:ext cx="2019207" cy="1819630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192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F00-2E40-4A3A-B4E1-9A8EC373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4137-EA3A-4A6A-BC75-65B7C06D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36965" cy="3416300"/>
          </a:xfrm>
        </p:spPr>
        <p:txBody>
          <a:bodyPr>
            <a:noAutofit/>
          </a:bodyPr>
          <a:lstStyle/>
          <a:p>
            <a:r>
              <a:rPr lang="en-US" sz="3200"/>
              <a:t>"</a:t>
            </a:r>
            <a:r>
              <a:rPr lang="en-US" sz="3200" dirty="0"/>
              <a:t>prototype" scope</a:t>
            </a:r>
          </a:p>
          <a:p>
            <a:r>
              <a:rPr lang="en-US" sz="3200" dirty="0"/>
              <a:t>One bean per request/reference</a:t>
            </a:r>
          </a:p>
          <a:p>
            <a:endParaRPr lang="en-US" sz="3200"/>
          </a:p>
          <a:p>
            <a:r>
              <a:rPr lang="en-US" sz="3200"/>
              <a:t>Every </a:t>
            </a:r>
            <a:r>
              <a:rPr lang="en-US" sz="3200" dirty="0"/>
              <a:t>time the container is asked for a bean, it returns a </a:t>
            </a:r>
            <a:r>
              <a:rPr lang="en-US" sz="3200"/>
              <a:t>new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032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C88-3732-4840-83D0-62D8F67A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B15-1240-4E12-93E9-15D447FD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5153792" cy="3416301"/>
          </a:xfrm>
        </p:spPr>
        <p:txBody>
          <a:bodyPr>
            <a:normAutofit/>
          </a:bodyPr>
          <a:lstStyle/>
          <a:p>
            <a:r>
              <a:rPr lang="en-US" sz="2800"/>
              <a:t>Spring manages creating and destroying beans</a:t>
            </a:r>
          </a:p>
          <a:p>
            <a:r>
              <a:rPr lang="en-US" sz="2800"/>
              <a:t>The whole process is the bean's lifecycle</a:t>
            </a:r>
          </a:p>
          <a:p>
            <a:r>
              <a:rPr lang="en-US" sz="2800"/>
              <a:t>There are hooks at certain points in the lifecycle where we can run custom code</a:t>
            </a:r>
          </a:p>
        </p:txBody>
      </p:sp>
      <p:pic>
        <p:nvPicPr>
          <p:cNvPr id="25602" name="Picture 2" descr="Spring Bean Life Cycle Management Example - Websparrow">
            <a:extLst>
              <a:ext uri="{FF2B5EF4-FFF2-40B4-BE49-F238E27FC236}">
                <a16:creationId xmlns:a16="http://schemas.microsoft.com/office/drawing/2014/main" id="{8D72A8DC-5D44-4DF6-A81C-F009671A36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45" y="2868991"/>
            <a:ext cx="4824412" cy="288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71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8701-EC83-452E-9967-0D63354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062E-9657-4606-A12A-82C87670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Container started</a:t>
            </a:r>
          </a:p>
          <a:p>
            <a:r>
              <a:rPr lang="en-US" sz="3200" dirty="0"/>
              <a:t>Bean is instantiated</a:t>
            </a:r>
          </a:p>
          <a:p>
            <a:r>
              <a:rPr lang="en-US" sz="3200" dirty="0"/>
              <a:t>Dependencies are injected</a:t>
            </a:r>
          </a:p>
          <a:p>
            <a:r>
              <a:rPr lang="en-US" sz="3200" dirty="0"/>
              <a:t>Internal Spring processing</a:t>
            </a:r>
          </a:p>
          <a:p>
            <a:r>
              <a:rPr lang="en-US" sz="3200" b="1" dirty="0"/>
              <a:t>Your custom </a:t>
            </a:r>
            <a:r>
              <a:rPr lang="en-US" sz="3200" b="1" dirty="0" err="1"/>
              <a:t>init</a:t>
            </a:r>
            <a:r>
              <a:rPr lang="en-US" sz="3200" b="1" dirty="0"/>
              <a:t> method is called</a:t>
            </a:r>
          </a:p>
          <a:p>
            <a:r>
              <a:rPr lang="en-US" sz="3200" dirty="0"/>
              <a:t>Bean is ready for use</a:t>
            </a:r>
          </a:p>
        </p:txBody>
      </p:sp>
    </p:spTree>
    <p:extLst>
      <p:ext uri="{BB962C8B-B14F-4D97-AF65-F5344CB8AC3E}">
        <p14:creationId xmlns:p14="http://schemas.microsoft.com/office/powerpoint/2010/main" val="2447568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8701-EC83-452E-9967-0D63354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Lifecycle: Shutdown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062E-9657-4606-A12A-82C87670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Container is shut down</a:t>
            </a:r>
          </a:p>
          <a:p>
            <a:r>
              <a:rPr lang="en-US" sz="3200" b="1" dirty="0"/>
              <a:t>Your custom destroy method is called</a:t>
            </a:r>
          </a:p>
          <a:p>
            <a:endParaRPr lang="en-US" sz="3200" b="1" dirty="0"/>
          </a:p>
          <a:p>
            <a:r>
              <a:rPr lang="en-US" sz="3200" dirty="0"/>
              <a:t>The destroy method is not called for </a:t>
            </a:r>
            <a:r>
              <a:rPr lang="en-US" sz="3200"/>
              <a:t>prototype-scoped beans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60536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7B4-DC27-4E60-872C-60815485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Injection Type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3A1B-4D19-4229-8D0E-F44B3467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Constructor injection</a:t>
            </a:r>
          </a:p>
          <a:p>
            <a:endParaRPr lang="en-US" sz="2800"/>
          </a:p>
          <a:p>
            <a:r>
              <a:rPr lang="en-US" sz="2800"/>
              <a:t>Pros:</a:t>
            </a:r>
          </a:p>
          <a:p>
            <a:pPr lvl="1"/>
            <a:r>
              <a:rPr lang="en-US" sz="2600"/>
              <a:t>Helps identify SRP violation (code smell)</a:t>
            </a:r>
          </a:p>
          <a:p>
            <a:pPr lvl="1"/>
            <a:r>
              <a:rPr lang="en-US" sz="2600"/>
              <a:t>Fields can be final</a:t>
            </a:r>
          </a:p>
          <a:p>
            <a:r>
              <a:rPr lang="en-US" sz="2800"/>
              <a:t>Cons:</a:t>
            </a:r>
          </a:p>
          <a:p>
            <a:pPr lvl="1"/>
            <a:r>
              <a:rPr lang="en-US" sz="2600"/>
              <a:t>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2848203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7B4-DC27-4E60-872C-60815485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Injection Type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3A1B-4D19-4229-8D0E-F44B3467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Setter injection</a:t>
            </a:r>
          </a:p>
          <a:p>
            <a:endParaRPr lang="en-US" sz="2800"/>
          </a:p>
          <a:p>
            <a:r>
              <a:rPr lang="en-US" sz="2800"/>
              <a:t>Pros:</a:t>
            </a:r>
          </a:p>
          <a:p>
            <a:pPr lvl="1"/>
            <a:r>
              <a:rPr lang="en-US" sz="2600"/>
              <a:t>Overcome circular references</a:t>
            </a:r>
          </a:p>
          <a:p>
            <a:pPr lvl="1"/>
            <a:r>
              <a:rPr lang="en-US" sz="2600"/>
              <a:t>Fields can be optional</a:t>
            </a:r>
          </a:p>
          <a:p>
            <a:r>
              <a:rPr lang="en-US" sz="2800"/>
              <a:t>Cons:</a:t>
            </a:r>
          </a:p>
          <a:p>
            <a:pPr lvl="1"/>
            <a:r>
              <a:rPr lang="en-US" sz="2600" b="1"/>
              <a:t>Lots</a:t>
            </a:r>
            <a:r>
              <a:rPr lang="en-US" sz="2600"/>
              <a:t> of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41318707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7B4-DC27-4E60-872C-60815485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Injection Type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3A1B-4D19-4229-8D0E-F44B3467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Field injection</a:t>
            </a:r>
          </a:p>
          <a:p>
            <a:endParaRPr lang="en-US" sz="2800"/>
          </a:p>
          <a:p>
            <a:r>
              <a:rPr lang="en-US" sz="2800"/>
              <a:t>Pros:</a:t>
            </a:r>
          </a:p>
          <a:p>
            <a:pPr lvl="1"/>
            <a:r>
              <a:rPr lang="en-US" sz="2600"/>
              <a:t>No boilerplate code</a:t>
            </a:r>
          </a:p>
          <a:p>
            <a:r>
              <a:rPr lang="en-US" sz="2800"/>
              <a:t>Cons:</a:t>
            </a:r>
          </a:p>
          <a:p>
            <a:pPr lvl="1"/>
            <a:r>
              <a:rPr lang="en-US" sz="2600"/>
              <a:t>Fields could be used before initialized</a:t>
            </a:r>
          </a:p>
          <a:p>
            <a:pPr lvl="1"/>
            <a:r>
              <a:rPr lang="en-US" sz="2800">
                <a:hlinkClick r:id="rId2"/>
              </a:rPr>
              <a:t>Argument against field injection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093132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92E-D0EA-4B7C-8494-BC4A278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Injection Type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D2D4-9EA9-4F76-B7BD-C205CF40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Professional recommendation is:</a:t>
            </a:r>
          </a:p>
          <a:p>
            <a:endParaRPr lang="en-US" sz="3200"/>
          </a:p>
          <a:p>
            <a:r>
              <a:rPr lang="en-US" sz="3200"/>
              <a:t>Constructor: Required fields</a:t>
            </a:r>
          </a:p>
          <a:p>
            <a:r>
              <a:rPr lang="en-US" sz="3200"/>
              <a:t>Setter: Optional fields</a:t>
            </a:r>
          </a:p>
          <a:p>
            <a:r>
              <a:rPr lang="en-US" sz="3200"/>
              <a:t>Field: Avoid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5394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92E-D0EA-4B7C-8494-BC4A278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Injection Type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D2D4-9EA9-4F76-B7BD-C205CF40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Instructor recommendation is:</a:t>
            </a:r>
          </a:p>
          <a:p>
            <a:endParaRPr lang="en-US" sz="3200"/>
          </a:p>
          <a:p>
            <a:r>
              <a:rPr lang="en-US" sz="3200"/>
              <a:t>Choose </a:t>
            </a:r>
            <a:r>
              <a:rPr lang="en-US" sz="3200" dirty="0"/>
              <a:t>a style</a:t>
            </a:r>
          </a:p>
          <a:p>
            <a:r>
              <a:rPr lang="en-US" sz="3200" dirty="0"/>
              <a:t>Stay consistent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479607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3325-C547-47A5-8212-70E7520A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Recap</a:t>
            </a:r>
          </a:p>
        </p:txBody>
      </p:sp>
      <p:pic>
        <p:nvPicPr>
          <p:cNvPr id="2050" name="Picture 2" descr="Image result for scanning">
            <a:extLst>
              <a:ext uri="{FF2B5EF4-FFF2-40B4-BE49-F238E27FC236}">
                <a16:creationId xmlns:a16="http://schemas.microsoft.com/office/drawing/2014/main" id="{5C7E9B64-E31D-457B-BCC6-AB503652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3" y="1897680"/>
            <a:ext cx="4603159" cy="3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36A0-B512-4BA1-B46D-FDAFD501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Creates Puzzle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CE5D-CA33-4B93-95C4-2175333D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17769" cy="3416301"/>
          </a:xfrm>
        </p:spPr>
        <p:txBody>
          <a:bodyPr>
            <a:normAutofit/>
          </a:bodyPr>
          <a:lstStyle/>
          <a:p>
            <a:r>
              <a:rPr lang="en-US" sz="2800"/>
              <a:t>Our application indicates what it needs</a:t>
            </a:r>
          </a:p>
          <a:p>
            <a:pPr lvl="1"/>
            <a:r>
              <a:rPr lang="en-US" sz="2600"/>
              <a:t>Declares a field of an interface type</a:t>
            </a:r>
          </a:p>
          <a:p>
            <a:r>
              <a:rPr lang="en-US" sz="2800"/>
              <a:t>Spring searches its collection of components</a:t>
            </a:r>
          </a:p>
          <a:p>
            <a:r>
              <a:rPr lang="en-US" sz="2800"/>
              <a:t>Inserts best match where required</a:t>
            </a:r>
          </a:p>
        </p:txBody>
      </p:sp>
      <p:pic>
        <p:nvPicPr>
          <p:cNvPr id="5" name="Content Placeholder 7" descr="Image result for spring logo">
            <a:extLst>
              <a:ext uri="{FF2B5EF4-FFF2-40B4-BE49-F238E27FC236}">
                <a16:creationId xmlns:a16="http://schemas.microsoft.com/office/drawing/2014/main" id="{E029D8D3-5EF3-4E02-AEC3-F35A7040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80" y="2603500"/>
            <a:ext cx="341487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A41A6B-FDD1-4EBE-B4FF-316048DAA402}"/>
              </a:ext>
            </a:extLst>
          </p:cNvPr>
          <p:cNvGrpSpPr/>
          <p:nvPr/>
        </p:nvGrpSpPr>
        <p:grpSpPr>
          <a:xfrm>
            <a:off x="9938404" y="5038915"/>
            <a:ext cx="1564408" cy="1097280"/>
            <a:chOff x="4880134" y="2445888"/>
            <a:chExt cx="2344611" cy="1752085"/>
          </a:xfrm>
        </p:grpSpPr>
        <p:pic>
          <p:nvPicPr>
            <p:cNvPr id="8" name="Picture 7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8FE5BF8-1400-4AC6-897F-3F5F6BB0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57C86-635D-4054-BCA5-D7152257791E}"/>
                </a:ext>
              </a:extLst>
            </p:cNvPr>
            <p:cNvSpPr txBox="1"/>
            <p:nvPr/>
          </p:nvSpPr>
          <p:spPr>
            <a:xfrm>
              <a:off x="4880134" y="2983246"/>
              <a:ext cx="2344611" cy="73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MilitaryDate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Formatter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AA242C-F6EC-4095-A28F-B0B56A349843}"/>
              </a:ext>
            </a:extLst>
          </p:cNvPr>
          <p:cNvGrpSpPr/>
          <p:nvPr/>
        </p:nvGrpSpPr>
        <p:grpSpPr>
          <a:xfrm>
            <a:off x="10209011" y="2200174"/>
            <a:ext cx="1023194" cy="1015999"/>
            <a:chOff x="9445920" y="2491183"/>
            <a:chExt cx="1023194" cy="10159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2EC889-3BE4-4D5E-AF54-ABC62286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445920" y="2491183"/>
              <a:ext cx="1023194" cy="10159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FFCE1-2983-47FC-8F7E-396BE1C77465}"/>
                </a:ext>
              </a:extLst>
            </p:cNvPr>
            <p:cNvSpPr txBox="1"/>
            <p:nvPr/>
          </p:nvSpPr>
          <p:spPr>
            <a:xfrm>
              <a:off x="9659794" y="2838859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Logger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AFDED6-62A3-45AC-94E4-9D6564CA9FA7}"/>
              </a:ext>
            </a:extLst>
          </p:cNvPr>
          <p:cNvGrpSpPr/>
          <p:nvPr/>
        </p:nvGrpSpPr>
        <p:grpSpPr>
          <a:xfrm>
            <a:off x="10772637" y="3463045"/>
            <a:ext cx="1023193" cy="1255621"/>
            <a:chOff x="10744200" y="2838859"/>
            <a:chExt cx="906537" cy="10836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2260FC-0CFF-470B-B841-2530A649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0744200" y="2838859"/>
              <a:ext cx="906537" cy="10836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0E9C7-001F-458F-A4FB-4AEDF94C8C0B}"/>
                </a:ext>
              </a:extLst>
            </p:cNvPr>
            <p:cNvSpPr txBox="1"/>
            <p:nvPr/>
          </p:nvSpPr>
          <p:spPr>
            <a:xfrm>
              <a:off x="10828207" y="3289566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Email</a:t>
              </a:r>
              <a:b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Sender</a:t>
              </a:r>
            </a:p>
          </p:txBody>
        </p:sp>
      </p:grpSp>
      <p:pic>
        <p:nvPicPr>
          <p:cNvPr id="17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495DC78E-A43D-40A4-B75E-BAE0893C9C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773" b="-1"/>
          <a:stretch/>
        </p:blipFill>
        <p:spPr>
          <a:xfrm>
            <a:off x="7736496" y="3682090"/>
            <a:ext cx="2019207" cy="1819630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1E87C099-63E6-4B69-8AB0-7DC36F70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8629" y="4221385"/>
            <a:ext cx="1067238" cy="10710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8613B-F55F-4B9D-B73B-7493A315922A}"/>
              </a:ext>
            </a:extLst>
          </p:cNvPr>
          <p:cNvSpPr txBox="1"/>
          <p:nvPr/>
        </p:nvSpPr>
        <p:spPr>
          <a:xfrm>
            <a:off x="8901146" y="4489035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b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42333467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19705-81D4-4FB7-A57A-67EC9203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99793-350E-4442-8FD7-B6988F35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The core of Spring</a:t>
            </a:r>
          </a:p>
          <a:p>
            <a:r>
              <a:rPr lang="en-US" sz="3200"/>
              <a:t>Also known as the </a:t>
            </a:r>
            <a:r>
              <a:rPr lang="en-US" sz="3200" i="1"/>
              <a:t>container</a:t>
            </a:r>
          </a:p>
          <a:p>
            <a:r>
              <a:rPr lang="en-US" sz="3200"/>
              <a:t>Creates and manages beans</a:t>
            </a:r>
          </a:p>
          <a:p>
            <a:r>
              <a:rPr lang="en-US" sz="3200"/>
              <a:t>Makes them available to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68485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6CC87-A8C7-44D6-9994-A2CBD7CB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Scanning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1ADCCC-24A3-4334-A3B2-9BC61772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16745" cy="3416300"/>
          </a:xfrm>
        </p:spPr>
        <p:txBody>
          <a:bodyPr>
            <a:normAutofit/>
          </a:bodyPr>
          <a:lstStyle/>
          <a:p>
            <a:r>
              <a:rPr lang="en-US" sz="3600"/>
              <a:t>Spring scans your Java classes for special annotations 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3600"/>
              <a:t>Automatically registers beans with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268192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85F-783B-480A-9233-F1218D55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Bean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4C65-FF41-4C3D-9DBB-34464BC2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1978" cy="3416300"/>
          </a:xfrm>
        </p:spPr>
        <p:txBody>
          <a:bodyPr/>
          <a:lstStyle/>
          <a:p>
            <a:pPr lvl="0">
              <a:buClr>
                <a:srgbClr val="B31166"/>
              </a:buClr>
            </a:pPr>
            <a:r>
              <a:rPr lang="en-US" sz="3200">
                <a:solidFill>
                  <a:prstClr val="black">
                    <a:lumMod val="75000"/>
                    <a:lumOff val="25000"/>
                  </a:prstClr>
                </a:solidFill>
              </a:rPr>
              <a:t>If no element provided, bean is given default ID</a:t>
            </a:r>
          </a:p>
          <a:p>
            <a:pPr lvl="0">
              <a:buClr>
                <a:srgbClr val="B31166"/>
              </a:buClr>
            </a:pPr>
            <a:r>
              <a:rPr lang="en-US" sz="3200">
                <a:solidFill>
                  <a:prstClr val="black">
                    <a:lumMod val="75000"/>
                    <a:lumOff val="25000"/>
                  </a:prstClr>
                </a:solidFill>
              </a:rPr>
              <a:t>Name of the class with first letter in lower case</a:t>
            </a:r>
          </a:p>
          <a:p>
            <a:pPr lvl="0">
              <a:buClr>
                <a:srgbClr val="B31166"/>
              </a:buClr>
            </a:pPr>
            <a:r>
              <a:rPr lang="en-US" sz="3200">
                <a:solidFill>
                  <a:prstClr val="black">
                    <a:lumMod val="75000"/>
                    <a:lumOff val="25000"/>
                  </a:prstClr>
                </a:solidFill>
              </a:rPr>
              <a:t>The bean below would have ID </a:t>
            </a:r>
            <a:r>
              <a:rPr 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tennisCoach</a:t>
            </a:r>
          </a:p>
          <a:p>
            <a:pPr lvl="0">
              <a:buClr>
                <a:srgbClr val="B31166"/>
              </a:buClr>
            </a:pPr>
            <a:endParaRPr 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B31166"/>
              </a:buClr>
              <a:buNone/>
            </a:pPr>
            <a:r>
              <a:rPr lang="en-US" sz="2800" b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Clr>
                <a:srgbClr val="B31166"/>
              </a:buClr>
              <a:buNone/>
            </a:pPr>
            <a:r>
              <a:rPr lang="en-US" sz="2800" b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TennisCoach implements Coach</a:t>
            </a:r>
            <a:br>
              <a:rPr lang="en-US" sz="2800" b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33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5174-4BA7-45AA-9CDC-CA1171F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D72E-1618-4C2E-9146-3FAF740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type of inversion of control</a:t>
            </a:r>
          </a:p>
          <a:p>
            <a:r>
              <a:rPr lang="en-US" sz="3200"/>
              <a:t>The Hollywood Principle</a:t>
            </a:r>
          </a:p>
          <a:p>
            <a:endParaRPr lang="en-US" sz="3200"/>
          </a:p>
          <a:p>
            <a:r>
              <a:rPr lang="en-US" sz="3200"/>
              <a:t>Application doesn't create helper objects</a:t>
            </a:r>
          </a:p>
          <a:p>
            <a:r>
              <a:rPr lang="en-US" sz="3200"/>
              <a:t>Instead, Spring provides them</a:t>
            </a:r>
          </a:p>
        </p:txBody>
      </p:sp>
    </p:spTree>
    <p:extLst>
      <p:ext uri="{BB962C8B-B14F-4D97-AF65-F5344CB8AC3E}">
        <p14:creationId xmlns:p14="http://schemas.microsoft.com/office/powerpoint/2010/main" val="825017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4985-E703-46D5-876B-903DA0B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EEEB-A4CB-4432-9DF6-0B5E67A1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Implicit dependency injection</a:t>
            </a:r>
          </a:p>
          <a:p>
            <a:r>
              <a:rPr lang="en-US" sz="3200"/>
              <a:t>Spring searches for a bean that implements the required interface</a:t>
            </a:r>
          </a:p>
          <a:p>
            <a:r>
              <a:rPr lang="en-US" sz="3200"/>
              <a:t>Injects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6947104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026-B2E2-4A27-89BB-5981B8C3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@Qualifier</a:t>
            </a:r>
          </a:p>
        </p:txBody>
      </p:sp>
      <p:pic>
        <p:nvPicPr>
          <p:cNvPr id="23554" name="Picture 2" descr="2019 Boston Marathon® Qualifier Acceptances Adjustments to Future ...">
            <a:extLst>
              <a:ext uri="{FF2B5EF4-FFF2-40B4-BE49-F238E27FC236}">
                <a16:creationId xmlns:a16="http://schemas.microsoft.com/office/drawing/2014/main" id="{0AD73333-90AB-41F3-8C52-BF2BCCC0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09" y="2393396"/>
            <a:ext cx="4267937" cy="28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94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3BE-1A28-4474-8F97-3F404C95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@Qualifier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D52-6EC7-4FC8-B303-1E9C72E3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6061" cy="3416300"/>
          </a:xfrm>
        </p:spPr>
        <p:txBody>
          <a:bodyPr>
            <a:noAutofit/>
          </a:bodyPr>
          <a:lstStyle/>
          <a:p>
            <a:r>
              <a:rPr lang="en-US" sz="3200"/>
              <a:t>What if there are multiple implementations of a bean interface?</a:t>
            </a:r>
          </a:p>
          <a:p>
            <a:r>
              <a:rPr lang="en-US" sz="3200"/>
              <a:t>Which will autowiring choose?</a:t>
            </a:r>
          </a:p>
          <a:p>
            <a:endParaRPr lang="en-US" sz="3200"/>
          </a:p>
          <a:p>
            <a:r>
              <a:rPr lang="en-US" sz="3200"/>
              <a:t>Springs expects a unique bean</a:t>
            </a:r>
          </a:p>
          <a:p>
            <a:r>
              <a:rPr lang="en-US" sz="3200"/>
              <a:t>Injection fails with NoUniqueBeanDefinitionError</a:t>
            </a:r>
          </a:p>
        </p:txBody>
      </p:sp>
    </p:spTree>
    <p:extLst>
      <p:ext uri="{BB962C8B-B14F-4D97-AF65-F5344CB8AC3E}">
        <p14:creationId xmlns:p14="http://schemas.microsoft.com/office/powerpoint/2010/main" val="5721545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7E56B-4D1A-4890-9E2D-9004C095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to @Bean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70573C-4F21-4344-B74E-D2750BFA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4912" cy="3416300"/>
          </a:xfrm>
        </p:spPr>
        <p:txBody>
          <a:bodyPr>
            <a:noAutofit/>
          </a:bodyPr>
          <a:lstStyle/>
          <a:p>
            <a:r>
              <a:rPr lang="en-US" sz="3200"/>
              <a:t>There are often many, </a:t>
            </a:r>
            <a:r>
              <a:rPr lang="en-US" sz="3200" b="1"/>
              <a:t>many</a:t>
            </a:r>
            <a:r>
              <a:rPr lang="en-US" sz="3200"/>
              <a:t> ways to accomplish the same goal in Spring</a:t>
            </a:r>
          </a:p>
          <a:p>
            <a:r>
              <a:rPr lang="en-US" sz="3200"/>
              <a:t>Usually I'll show you the easiest, recommended, or most common way</a:t>
            </a:r>
          </a:p>
          <a:p>
            <a:endParaRPr lang="en-US" sz="3200"/>
          </a:p>
          <a:p>
            <a:r>
              <a:rPr lang="en-US" sz="3200"/>
              <a:t>@Qualifier is another way to disambiguate between multiple beans</a:t>
            </a:r>
          </a:p>
        </p:txBody>
      </p:sp>
    </p:spTree>
    <p:extLst>
      <p:ext uri="{BB962C8B-B14F-4D97-AF65-F5344CB8AC3E}">
        <p14:creationId xmlns:p14="http://schemas.microsoft.com/office/powerpoint/2010/main" val="7448952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3BE-1A28-4474-8F97-3F404C95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@Qualifier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D52-6EC7-4FC8-B303-1E9C72E3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Use with @Autowired</a:t>
            </a:r>
          </a:p>
          <a:p>
            <a:r>
              <a:rPr lang="en-US" sz="3200"/>
              <a:t>Provide desired bean ID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@Qualifier(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"popupInput"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private GameInput in;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47320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3BE-1A28-4474-8F97-3F404C95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@Qualifier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D52-6EC7-4FC8-B303-1E9C72E3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Can use on all three injection types</a:t>
            </a:r>
          </a:p>
          <a:p>
            <a:pPr lvl="1"/>
            <a:r>
              <a:rPr lang="en-US" sz="3200"/>
              <a:t>Constructor</a:t>
            </a:r>
          </a:p>
          <a:p>
            <a:pPr lvl="1"/>
            <a:r>
              <a:rPr lang="en-US" sz="3200"/>
              <a:t>Setter</a:t>
            </a:r>
          </a:p>
          <a:p>
            <a:pPr lvl="1"/>
            <a:r>
              <a:rPr lang="en-US" sz="3200"/>
              <a:t>Field</a:t>
            </a: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215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237A-6B64-4634-8BF4-244C05C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Puzzle Pieces Are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662-2246-405F-AAE8-F3D499E05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Singletons by default</a:t>
            </a:r>
          </a:p>
          <a:p>
            <a:r>
              <a:rPr lang="en-US" sz="2800"/>
              <a:t>Spring creates one object of every class identified as a bean at startup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2973C0-0A48-4675-8B9E-744E6E41A0A4}"/>
              </a:ext>
            </a:extLst>
          </p:cNvPr>
          <p:cNvGrpSpPr/>
          <p:nvPr/>
        </p:nvGrpSpPr>
        <p:grpSpPr>
          <a:xfrm>
            <a:off x="9326799" y="4631705"/>
            <a:ext cx="1564408" cy="1097280"/>
            <a:chOff x="4880134" y="2445888"/>
            <a:chExt cx="2344611" cy="1752085"/>
          </a:xfrm>
        </p:grpSpPr>
        <p:pic>
          <p:nvPicPr>
            <p:cNvPr id="7" name="Picture 6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9A5CA2C4-97E9-4008-81FE-4686C89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262" y="2445888"/>
              <a:ext cx="1745894" cy="17520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C9ED16-1338-48D3-A0FA-F10E27FFB8F1}"/>
                </a:ext>
              </a:extLst>
            </p:cNvPr>
            <p:cNvSpPr txBox="1"/>
            <p:nvPr/>
          </p:nvSpPr>
          <p:spPr>
            <a:xfrm>
              <a:off x="4880134" y="2983246"/>
              <a:ext cx="2344611" cy="73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MilitaryDate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Formatter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449AB-25FC-4FA1-8096-09FCCEDD6C3C}"/>
              </a:ext>
            </a:extLst>
          </p:cNvPr>
          <p:cNvGrpSpPr/>
          <p:nvPr/>
        </p:nvGrpSpPr>
        <p:grpSpPr>
          <a:xfrm>
            <a:off x="9326799" y="2648169"/>
            <a:ext cx="1023194" cy="1015999"/>
            <a:chOff x="9445920" y="2491183"/>
            <a:chExt cx="1023194" cy="1015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B279BB-E30D-4C34-9EA9-7B33F01F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445920" y="2491183"/>
              <a:ext cx="1023194" cy="10159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7A5E3-8CCE-48C3-906C-FB4F437C18CD}"/>
                </a:ext>
              </a:extLst>
            </p:cNvPr>
            <p:cNvSpPr txBox="1"/>
            <p:nvPr/>
          </p:nvSpPr>
          <p:spPr>
            <a:xfrm>
              <a:off x="9659794" y="2838859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b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latin typeface="Courier New" panose="02070309020205020404" pitchFamily="49" charset="0"/>
                  <a:cs typeface="Courier New" panose="02070309020205020404" pitchFamily="49" charset="0"/>
                </a:rPr>
                <a:t>Logger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36009D-251E-4C36-AF24-4D6FA8E62DAE}"/>
              </a:ext>
            </a:extLst>
          </p:cNvPr>
          <p:cNvGrpSpPr/>
          <p:nvPr/>
        </p:nvGrpSpPr>
        <p:grpSpPr>
          <a:xfrm>
            <a:off x="7642812" y="3579647"/>
            <a:ext cx="1023193" cy="1255621"/>
            <a:chOff x="10744200" y="2838859"/>
            <a:chExt cx="906537" cy="10836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F9B0E4-2665-492A-81ED-0E698928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744200" y="2838859"/>
              <a:ext cx="906537" cy="108360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AE0016-01DD-43C7-B42B-036F85CB6C75}"/>
                </a:ext>
              </a:extLst>
            </p:cNvPr>
            <p:cNvSpPr txBox="1"/>
            <p:nvPr/>
          </p:nvSpPr>
          <p:spPr>
            <a:xfrm>
              <a:off x="10828207" y="3289566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Email</a:t>
              </a:r>
              <a:b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318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7688-C4F0-4208-A73E-0382B078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@Qualifier with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A48C-ECDA-47C5-AF73-539B94B5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6061" cy="3416300"/>
          </a:xfrm>
        </p:spPr>
        <p:txBody>
          <a:bodyPr/>
          <a:lstStyle/>
          <a:p>
            <a:r>
              <a:rPr lang="en-US" sz="3200"/>
              <a:t>Annotation goes with the injected parameter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GameInput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(@Qualifier(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"popupInput"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GameInput in)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this.in = in;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34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2325</Words>
  <Application>Microsoft Office PowerPoint</Application>
  <PresentationFormat>Widescreen</PresentationFormat>
  <Paragraphs>511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Century Gothic</vt:lpstr>
      <vt:lpstr>Consolas</vt:lpstr>
      <vt:lpstr>Courier New</vt:lpstr>
      <vt:lpstr>Wingdings 3</vt:lpstr>
      <vt:lpstr>Ion Boardroom</vt:lpstr>
      <vt:lpstr>Introduction to Spring</vt:lpstr>
      <vt:lpstr>Our Application</vt:lpstr>
      <vt:lpstr>Why Not Just Create It?</vt:lpstr>
      <vt:lpstr>Interfaces Create Boundaries</vt:lpstr>
      <vt:lpstr>Who Creates Concrete Classes?</vt:lpstr>
      <vt:lpstr>Factory Class Calls Constructor</vt:lpstr>
      <vt:lpstr>Spring Is Like a Factory</vt:lpstr>
      <vt:lpstr>Spring Creates Puzzle Pieces</vt:lpstr>
      <vt:lpstr>Puzzle Pieces Are Beans</vt:lpstr>
      <vt:lpstr>Dependency Injection</vt:lpstr>
      <vt:lpstr>Agenda</vt:lpstr>
      <vt:lpstr>What is Spring?</vt:lpstr>
      <vt:lpstr>J2EE</vt:lpstr>
      <vt:lpstr>J2EE Without EJB</vt:lpstr>
      <vt:lpstr>Spring Container</vt:lpstr>
      <vt:lpstr>PowerPoint Presentation</vt:lpstr>
      <vt:lpstr>Goals of Spring</vt:lpstr>
      <vt:lpstr>Core Spring</vt:lpstr>
      <vt:lpstr>Core Container</vt:lpstr>
      <vt:lpstr>Spring Projects</vt:lpstr>
      <vt:lpstr>Java Spring Jobs</vt:lpstr>
      <vt:lpstr>Inversion of Control</vt:lpstr>
      <vt:lpstr>Inversion of Control Principle</vt:lpstr>
      <vt:lpstr>IoC Examples</vt:lpstr>
      <vt:lpstr>Dependency Injection</vt:lpstr>
      <vt:lpstr>Dependency Injection</vt:lpstr>
      <vt:lpstr>Spring App Demo</vt:lpstr>
      <vt:lpstr>Create IntelliJ Maven Project</vt:lpstr>
      <vt:lpstr>Dice Wager Game</vt:lpstr>
      <vt:lpstr>Create Player Class</vt:lpstr>
      <vt:lpstr>Create DiceGame Class</vt:lpstr>
      <vt:lpstr>Prove It!</vt:lpstr>
      <vt:lpstr>Create AppConfig Class</vt:lpstr>
      <vt:lpstr>Component Scanning</vt:lpstr>
      <vt:lpstr>Finish Main Method</vt:lpstr>
      <vt:lpstr>Configure the Context</vt:lpstr>
      <vt:lpstr>Add Constructor to DiceGame</vt:lpstr>
      <vt:lpstr>DiceGame Input and Output</vt:lpstr>
      <vt:lpstr>Class to Handle Input</vt:lpstr>
      <vt:lpstr>Class to Handle Output</vt:lpstr>
      <vt:lpstr>DiceGame Logic Pseudocode</vt:lpstr>
      <vt:lpstr>Add Fields to DiceGame</vt:lpstr>
      <vt:lpstr>Create Methods</vt:lpstr>
      <vt:lpstr>Bean IDs</vt:lpstr>
      <vt:lpstr>Bean IDs</vt:lpstr>
      <vt:lpstr>Cast to DiceGame</vt:lpstr>
      <vt:lpstr>Oh No! Requirements Change!</vt:lpstr>
      <vt:lpstr>How Do We Uncouple?</vt:lpstr>
      <vt:lpstr>Create an Interface!</vt:lpstr>
      <vt:lpstr>Move and Update Concrete Classes</vt:lpstr>
      <vt:lpstr>Refactor Dice Game</vt:lpstr>
      <vt:lpstr>Have Spring Supply the Pieces</vt:lpstr>
      <vt:lpstr>Make Some Beans</vt:lpstr>
      <vt:lpstr>Annotate the Concrete Classes</vt:lpstr>
      <vt:lpstr>Autowiring</vt:lpstr>
      <vt:lpstr>Three Types of Injection</vt:lpstr>
      <vt:lpstr>Constructor Injection</vt:lpstr>
      <vt:lpstr>Setter Injection</vt:lpstr>
      <vt:lpstr>Field/Property Injection</vt:lpstr>
      <vt:lpstr>Create Popup I/O Implementations</vt:lpstr>
      <vt:lpstr>PopupInput Class</vt:lpstr>
      <vt:lpstr>PopupOutput Class</vt:lpstr>
      <vt:lpstr>We Broke It</vt:lpstr>
      <vt:lpstr>Too Many Matches</vt:lpstr>
      <vt:lpstr>Remember Our Config Class?</vt:lpstr>
      <vt:lpstr>@Bean Methods</vt:lpstr>
      <vt:lpstr>Remove @Component</vt:lpstr>
      <vt:lpstr>Bean Scope and Lifecycle</vt:lpstr>
      <vt:lpstr>Bean Scope</vt:lpstr>
      <vt:lpstr>Bean Scope</vt:lpstr>
      <vt:lpstr>Bean Lifecycle</vt:lpstr>
      <vt:lpstr>Bean Lifecycle: Startup</vt:lpstr>
      <vt:lpstr>Bean Lifecycle: Shutdown</vt:lpstr>
      <vt:lpstr>Which Injection Type to Use?</vt:lpstr>
      <vt:lpstr>Which Injection Type to Use?</vt:lpstr>
      <vt:lpstr>Which Injection Type to Use?</vt:lpstr>
      <vt:lpstr>What Injection Type to Use?</vt:lpstr>
      <vt:lpstr>What Injection Type to Use?</vt:lpstr>
      <vt:lpstr>Concept Recap</vt:lpstr>
      <vt:lpstr>Application Context</vt:lpstr>
      <vt:lpstr>Component Scanning</vt:lpstr>
      <vt:lpstr>Default Bean ID</vt:lpstr>
      <vt:lpstr>Dependency Injection</vt:lpstr>
      <vt:lpstr>Autowiring</vt:lpstr>
      <vt:lpstr>@Qualifier</vt:lpstr>
      <vt:lpstr>@Qualifier Annotation</vt:lpstr>
      <vt:lpstr>Alternative to @Bean Methods</vt:lpstr>
      <vt:lpstr>@Qualifier Annotation</vt:lpstr>
      <vt:lpstr>@Qualifier Annotation</vt:lpstr>
      <vt:lpstr>@Qualifier with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</dc:title>
  <dc:creator>Stacy Read</dc:creator>
  <cp:lastModifiedBy>Stacy Read</cp:lastModifiedBy>
  <cp:revision>28</cp:revision>
  <dcterms:created xsi:type="dcterms:W3CDTF">2020-08-14T20:01:06Z</dcterms:created>
  <dcterms:modified xsi:type="dcterms:W3CDTF">2020-08-15T16:57:50Z</dcterms:modified>
</cp:coreProperties>
</file>