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4" r:id="rId1"/>
  </p:sldMasterIdLst>
  <p:sldIdLst>
    <p:sldId id="256" r:id="rId2"/>
    <p:sldId id="281" r:id="rId3"/>
    <p:sldId id="282" r:id="rId4"/>
    <p:sldId id="284" r:id="rId5"/>
    <p:sldId id="283" r:id="rId6"/>
    <p:sldId id="285" r:id="rId7"/>
    <p:sldId id="257" r:id="rId8"/>
    <p:sldId id="258" r:id="rId9"/>
    <p:sldId id="259" r:id="rId10"/>
    <p:sldId id="260" r:id="rId11"/>
    <p:sldId id="261" r:id="rId12"/>
    <p:sldId id="271" r:id="rId13"/>
    <p:sldId id="262" r:id="rId14"/>
    <p:sldId id="263" r:id="rId15"/>
    <p:sldId id="270" r:id="rId16"/>
    <p:sldId id="264" r:id="rId17"/>
    <p:sldId id="265" r:id="rId18"/>
    <p:sldId id="266" r:id="rId19"/>
    <p:sldId id="267" r:id="rId20"/>
    <p:sldId id="269" r:id="rId21"/>
    <p:sldId id="272" r:id="rId22"/>
    <p:sldId id="273" r:id="rId23"/>
    <p:sldId id="274" r:id="rId24"/>
    <p:sldId id="268" r:id="rId25"/>
    <p:sldId id="286" r:id="rId26"/>
    <p:sldId id="287" r:id="rId27"/>
    <p:sldId id="288" r:id="rId28"/>
    <p:sldId id="306" r:id="rId29"/>
    <p:sldId id="289" r:id="rId30"/>
    <p:sldId id="290" r:id="rId31"/>
    <p:sldId id="291" r:id="rId32"/>
    <p:sldId id="292" r:id="rId33"/>
    <p:sldId id="293" r:id="rId34"/>
    <p:sldId id="295" r:id="rId35"/>
    <p:sldId id="294" r:id="rId36"/>
    <p:sldId id="304" r:id="rId37"/>
    <p:sldId id="308" r:id="rId38"/>
    <p:sldId id="275" r:id="rId39"/>
    <p:sldId id="276" r:id="rId40"/>
    <p:sldId id="277" r:id="rId41"/>
    <p:sldId id="278" r:id="rId42"/>
    <p:sldId id="279" r:id="rId43"/>
    <p:sldId id="280" r:id="rId44"/>
    <p:sldId id="307" r:id="rId4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A7DFC83-891C-46F8-A1D7-ADF998AAA07B}">
          <p14:sldIdLst>
            <p14:sldId id="256"/>
            <p14:sldId id="281"/>
            <p14:sldId id="282"/>
            <p14:sldId id="284"/>
            <p14:sldId id="283"/>
            <p14:sldId id="285"/>
          </p14:sldIdLst>
        </p14:section>
        <p14:section name="Arrays" id="{B92E703E-77A6-4655-8401-B006ED3BFEA0}">
          <p14:sldIdLst>
            <p14:sldId id="257"/>
            <p14:sldId id="258"/>
            <p14:sldId id="259"/>
            <p14:sldId id="260"/>
            <p14:sldId id="261"/>
            <p14:sldId id="271"/>
            <p14:sldId id="262"/>
            <p14:sldId id="263"/>
            <p14:sldId id="270"/>
            <p14:sldId id="264"/>
            <p14:sldId id="265"/>
            <p14:sldId id="266"/>
            <p14:sldId id="267"/>
            <p14:sldId id="269"/>
            <p14:sldId id="272"/>
            <p14:sldId id="273"/>
            <p14:sldId id="274"/>
          </p14:sldIdLst>
        </p14:section>
        <p14:section name="Add and Remove Elements" id="{C1E272A1-3021-4FCF-AE42-D1767ADADE15}">
          <p14:sldIdLst>
            <p14:sldId id="268"/>
            <p14:sldId id="286"/>
            <p14:sldId id="287"/>
            <p14:sldId id="288"/>
            <p14:sldId id="306"/>
          </p14:sldIdLst>
        </p14:section>
        <p14:section name="Strings and Arrays" id="{C7F1C93D-56B3-40E5-A23C-A1A86E1D2C98}">
          <p14:sldIdLst>
            <p14:sldId id="289"/>
            <p14:sldId id="290"/>
            <p14:sldId id="291"/>
            <p14:sldId id="292"/>
            <p14:sldId id="293"/>
            <p14:sldId id="295"/>
            <p14:sldId id="294"/>
            <p14:sldId id="304"/>
            <p14:sldId id="308"/>
          </p14:sldIdLst>
        </p14:section>
        <p14:section name="Looping Over Arrays" id="{3AB1DC8D-A6EE-4722-90F8-150AB5FBF11F}">
          <p14:sldIdLst>
            <p14:sldId id="275"/>
            <p14:sldId id="276"/>
            <p14:sldId id="277"/>
            <p14:sldId id="278"/>
            <p14:sldId id="279"/>
            <p14:sldId id="280"/>
            <p14:sldId id="30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6" d="100"/>
          <a:sy n="96" d="100"/>
        </p:scale>
        <p:origin x="42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smtClean="0"/>
              <a:pPr/>
              <a:t>11/22/2020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075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smtClean="0"/>
              <a:t>11/22/2020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251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smtClean="0"/>
              <a:t>11/22/2020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9011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smtClean="0"/>
              <a:t>11/22/2020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5058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smtClean="0"/>
              <a:t>11/22/2020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7819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smtClean="0"/>
              <a:t>11/22/2020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9136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smtClean="0"/>
              <a:t>11/22/2020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43941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smtClean="0"/>
              <a:t>11/22/2020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8145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smtClean="0"/>
              <a:t>11/22/2020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547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10418884" cy="3416300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11/22/2020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889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11/22/2020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255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11/22/2020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417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11/22/2020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638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11/22/2020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511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11/22/2020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498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11/22/2020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012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11/22/2020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355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11/22/2020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061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3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pythontutor.com/javascript.html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sref/jsref_obj_string.asp" TargetMode="External"/><Relationship Id="rId2" Type="http://schemas.openxmlformats.org/officeDocument/2006/relationships/hyperlink" Target="https://www.w3schools.com/jsref/jsref_obj_array.asp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ACB8D-C826-40BD-876D-5E1BD80745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JavaScript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17F036-5AD0-49CA-A604-257486B836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152-168 Class 11</a:t>
            </a:r>
          </a:p>
        </p:txBody>
      </p:sp>
    </p:spTree>
    <p:extLst>
      <p:ext uri="{BB962C8B-B14F-4D97-AF65-F5344CB8AC3E}">
        <p14:creationId xmlns:p14="http://schemas.microsoft.com/office/powerpoint/2010/main" val="19006188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A9D38-74DB-4EC0-AC94-027BCF80E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Literals or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B06996-8686-4F99-9FDE-0F82BD9E9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If you have values stored in variables, you can use the variable names</a:t>
            </a:r>
          </a:p>
          <a:p>
            <a:endParaRPr lang="en-US"/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var finalExam = </a:t>
            </a:r>
            <a:r>
              <a:rPr lang="en-US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99.4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var myGrades = </a:t>
            </a: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          [</a:t>
            </a:r>
            <a:r>
              <a:rPr lang="en-US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88.4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95.0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91.7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, finalExam];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2896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33D7B-D207-4B31-8A76-F86BD0E68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Heterogeneous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6C3AD-5113-4147-A600-25D4E11AD2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In JavaScript, you can mix and match data types in the same array</a:t>
            </a:r>
          </a:p>
          <a:p>
            <a:endParaRPr lang="en-US"/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var quarterback = [</a:t>
            </a:r>
            <a:r>
              <a:rPr lang="en-US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"Rodgers"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0" indent="0">
              <a:buNone/>
            </a:pPr>
            <a:endParaRPr lang="en-US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var dinner = [</a:t>
            </a:r>
            <a:r>
              <a:rPr lang="en-US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"Olive Garden"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49.57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</p:txBody>
      </p:sp>
    </p:spTree>
    <p:extLst>
      <p:ext uri="{BB962C8B-B14F-4D97-AF65-F5344CB8AC3E}">
        <p14:creationId xmlns:p14="http://schemas.microsoft.com/office/powerpoint/2010/main" val="39560917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33D7B-D207-4B31-8A76-F86BD0E68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Array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6C3AD-5113-4147-A600-25D4E11AD2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The values in the array are also called </a:t>
            </a:r>
            <a:r>
              <a:rPr lang="en-US" altLang="en-US" i="1"/>
              <a:t>elements</a:t>
            </a:r>
            <a:endParaRPr lang="en-US" altLang="en-US"/>
          </a:p>
          <a:p>
            <a:r>
              <a:rPr lang="en-US"/>
              <a:t>These arrays have two elements each</a:t>
            </a:r>
          </a:p>
          <a:p>
            <a:endParaRPr lang="en-US"/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var quarterback = [</a:t>
            </a:r>
            <a:r>
              <a:rPr lang="en-US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"Rodgers"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var dinner = [</a:t>
            </a:r>
            <a:r>
              <a:rPr lang="en-US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"Olive Garden"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49.57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</p:txBody>
      </p:sp>
    </p:spTree>
    <p:extLst>
      <p:ext uri="{BB962C8B-B14F-4D97-AF65-F5344CB8AC3E}">
        <p14:creationId xmlns:p14="http://schemas.microsoft.com/office/powerpoint/2010/main" val="8274165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C2CB5-5539-4999-8C06-D02FF0A45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Array Elements Have Indexes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08A77-C292-4113-BF4E-1B8DB99BF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Just like characters in a string, elements in an array have an index</a:t>
            </a:r>
          </a:p>
          <a:p>
            <a:r>
              <a:rPr lang="en-US"/>
              <a:t>Starting with index 0</a:t>
            </a:r>
          </a:p>
          <a:p>
            <a:endParaRPr lang="en-US"/>
          </a:p>
          <a:p>
            <a:pPr marL="0" indent="0" algn="ctr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"cat"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"dog"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"bird"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"cow"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"horse"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b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0      1       2      3       4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5314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C2CB5-5539-4999-8C06-D02FF0A45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Accessing Values in an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08A77-C292-4113-BF4E-1B8DB99BF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Combine variable name and index number</a:t>
            </a:r>
          </a:p>
          <a:p>
            <a:pPr marL="0" indent="0" algn="ctr">
              <a:buNone/>
            </a:pPr>
            <a:endParaRPr lang="en-US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var animals = [</a:t>
            </a:r>
            <a:r>
              <a:rPr lang="en-US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"cat"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"dog"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"bird"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0" indent="0">
              <a:buNone/>
            </a:pPr>
            <a:endParaRPr lang="en-US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var oneAnimal = animals[</a:t>
            </a:r>
            <a:r>
              <a:rPr lang="en-US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</p:txBody>
      </p:sp>
    </p:spTree>
    <p:extLst>
      <p:ext uri="{BB962C8B-B14F-4D97-AF65-F5344CB8AC3E}">
        <p14:creationId xmlns:p14="http://schemas.microsoft.com/office/powerpoint/2010/main" val="10185509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C2CB5-5539-4999-8C06-D02FF0A45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Subscript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08A77-C292-4113-BF4E-1B8DB99BF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index is also called a </a:t>
            </a:r>
            <a:r>
              <a:rPr lang="en-US" i="1"/>
              <a:t>subscript</a:t>
            </a:r>
            <a:endParaRPr lang="en-US"/>
          </a:p>
          <a:p>
            <a:r>
              <a:rPr lang="en-US"/>
              <a:t>When spoken, abbreviated as "sub"</a:t>
            </a:r>
          </a:p>
          <a:p>
            <a:r>
              <a:rPr lang="en-US"/>
              <a:t>"animals sub one"</a:t>
            </a:r>
          </a:p>
          <a:p>
            <a:pPr marL="0" indent="0" algn="ctr">
              <a:buNone/>
            </a:pPr>
            <a:endParaRPr lang="en-US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var oneAnimal = animals[</a:t>
            </a:r>
            <a:r>
              <a:rPr lang="en-US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</p:txBody>
      </p:sp>
    </p:spTree>
    <p:extLst>
      <p:ext uri="{BB962C8B-B14F-4D97-AF65-F5344CB8AC3E}">
        <p14:creationId xmlns:p14="http://schemas.microsoft.com/office/powerpoint/2010/main" val="18362247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FE97C-2D5C-4B47-9C16-78149CA8B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Try It 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C4B88-918D-4AF4-82BF-D62EF63B44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At </a:t>
            </a:r>
            <a:r>
              <a:rPr lang="en-US">
                <a:hlinkClick r:id="rId2"/>
              </a:rPr>
              <a:t>PythonTutor</a:t>
            </a:r>
            <a:r>
              <a:rPr lang="en-US"/>
              <a:t>, declare a variable named </a:t>
            </a:r>
            <a:r>
              <a:rPr lang="en-US" sz="3600">
                <a:latin typeface="Courier New" panose="02070309020205020404" pitchFamily="49" charset="0"/>
                <a:cs typeface="Courier New" panose="02070309020205020404" pitchFamily="49" charset="0"/>
              </a:rPr>
              <a:t>me</a:t>
            </a: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/>
              <a:t>Initialize it with an array that contains your first name and age</a:t>
            </a:r>
          </a:p>
          <a:p>
            <a:r>
              <a:rPr lang="en-US"/>
              <a:t>Write a console.log statement that will use the array values to print "</a:t>
            </a:r>
            <a:r>
              <a:rPr lang="en-US" i="1"/>
              <a:t>Name</a:t>
            </a:r>
            <a:r>
              <a:rPr lang="en-US"/>
              <a:t> is </a:t>
            </a:r>
            <a:r>
              <a:rPr lang="en-US" i="1"/>
              <a:t>age</a:t>
            </a:r>
            <a:r>
              <a:rPr lang="en-US"/>
              <a:t> years old"</a:t>
            </a:r>
          </a:p>
          <a:p>
            <a:r>
              <a:rPr lang="en-US"/>
              <a:t>Don't exit the page -- we'll use this again!</a:t>
            </a:r>
          </a:p>
        </p:txBody>
      </p:sp>
    </p:spTree>
    <p:extLst>
      <p:ext uri="{BB962C8B-B14F-4D97-AF65-F5344CB8AC3E}">
        <p14:creationId xmlns:p14="http://schemas.microsoft.com/office/powerpoint/2010/main" val="33224488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C3789-B28E-4D4B-B153-CF469C415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If...?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04088-D604-4A87-BDEA-A1E298DF0C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Ask for an index bigger than the array?</a:t>
            </a: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  animals[</a:t>
            </a:r>
            <a:r>
              <a:rPr lang="en-US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99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r>
              <a:rPr lang="en-US"/>
              <a:t>Ask for a negative index?</a:t>
            </a: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  animals[</a:t>
            </a:r>
            <a:r>
              <a:rPr lang="en-US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-5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r>
              <a:rPr lang="en-US"/>
              <a:t>Ask for a non-numeric index?</a:t>
            </a: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  animals[</a:t>
            </a:r>
            <a:r>
              <a:rPr lang="en-US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"abc"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</p:txBody>
      </p:sp>
    </p:spTree>
    <p:extLst>
      <p:ext uri="{BB962C8B-B14F-4D97-AF65-F5344CB8AC3E}">
        <p14:creationId xmlns:p14="http://schemas.microsoft.com/office/powerpoint/2010/main" val="23628652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AD9ED-2F05-4CAA-AD0C-053A7D3AF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Updating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9199F-EFF5-4B5A-92C0-2DB8CE67E3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Use the same syntax (</a:t>
            </a:r>
            <a:r>
              <a:rPr lang="en-US" i="1"/>
              <a:t>subscript notation</a:t>
            </a:r>
            <a:r>
              <a:rPr lang="en-US"/>
              <a:t>) to update the value at an index</a:t>
            </a:r>
          </a:p>
          <a:p>
            <a:endParaRPr lang="en-US"/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animals[</a:t>
            </a:r>
            <a:r>
              <a:rPr lang="en-US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"turtle"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animals[</a:t>
            </a:r>
            <a:r>
              <a:rPr lang="en-US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"hamster"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US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20153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E11B6-C931-4E02-8635-6D0E26E76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Try It 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5A7CDF-6FA0-4683-A5C5-33DE21401B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Add code to your existing PythonTutor:</a:t>
            </a:r>
          </a:p>
          <a:p>
            <a:r>
              <a:rPr lang="en-US"/>
              <a:t>Update index 0 to be your last name</a:t>
            </a:r>
          </a:p>
          <a:p>
            <a:r>
              <a:rPr lang="en-US"/>
              <a:t>Update index 1 to be the number of pets you have</a:t>
            </a:r>
          </a:p>
          <a:p>
            <a:r>
              <a:rPr lang="en-US"/>
              <a:t>Write a console.log statement to print "The </a:t>
            </a:r>
            <a:r>
              <a:rPr lang="en-US" i="1"/>
              <a:t>Name</a:t>
            </a:r>
            <a:r>
              <a:rPr lang="en-US"/>
              <a:t> family has </a:t>
            </a:r>
            <a:r>
              <a:rPr lang="en-US" i="1"/>
              <a:t>X</a:t>
            </a:r>
            <a:r>
              <a:rPr lang="en-US"/>
              <a:t> pets"</a:t>
            </a:r>
          </a:p>
        </p:txBody>
      </p:sp>
    </p:spTree>
    <p:extLst>
      <p:ext uri="{BB962C8B-B14F-4D97-AF65-F5344CB8AC3E}">
        <p14:creationId xmlns:p14="http://schemas.microsoft.com/office/powerpoint/2010/main" val="1779360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61322-89AD-4BF5-9059-11E6649C7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Oops!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F33E05-F75B-46C7-B1FD-66F8E0A09C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Let's talk about ending a loop early</a:t>
            </a:r>
          </a:p>
        </p:txBody>
      </p:sp>
    </p:spTree>
    <p:extLst>
      <p:ext uri="{BB962C8B-B14F-4D97-AF65-F5344CB8AC3E}">
        <p14:creationId xmlns:p14="http://schemas.microsoft.com/office/powerpoint/2010/main" val="607802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88BB6-2893-40BB-B6EF-1DAD3EAA1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Don't Forget the Index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6F30D-3139-4AC6-90B8-8F14415502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Without the </a:t>
            </a:r>
            <a:r>
              <a:rPr lang="en-US" sz="3600">
                <a:latin typeface="Courier New" panose="02070309020205020404" pitchFamily="49" charset="0"/>
                <a:cs typeface="Courier New" panose="02070309020205020404" pitchFamily="49" charset="0"/>
              </a:rPr>
              <a:t>[X]</a:t>
            </a:r>
            <a:r>
              <a:rPr lang="en-US"/>
              <a:t>, you would replace the array with a string!</a:t>
            </a:r>
          </a:p>
          <a:p>
            <a:endParaRPr lang="en-US"/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var animals = [</a:t>
            </a:r>
            <a:r>
              <a:rPr lang="en-US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"cat"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"dog"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"bird"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0" indent="0">
              <a:buNone/>
            </a:pPr>
            <a:endParaRPr lang="en-US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animals[</a:t>
            </a:r>
            <a:r>
              <a:rPr lang="en-US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"fish"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0552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BF8F9-62A6-4A59-A181-2930CCE00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Sparse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3CA3F-04CF-423B-AD9E-A6DE06501F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 </a:t>
            </a:r>
            <a:r>
              <a:rPr lang="en-US" i="1"/>
              <a:t>sparse array</a:t>
            </a:r>
            <a:r>
              <a:rPr lang="en-US"/>
              <a:t> has "holes" in it</a:t>
            </a:r>
          </a:p>
          <a:p>
            <a:r>
              <a:rPr lang="en-US"/>
              <a:t>"Empty" elements with a value of undefined</a:t>
            </a:r>
          </a:p>
          <a:p>
            <a:endParaRPr lang="en-US"/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var dailySales = [</a:t>
            </a:r>
            <a:r>
              <a:rPr lang="en-US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, undefined, </a:t>
            </a:r>
            <a:r>
              <a:rPr lang="en-US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</p:txBody>
      </p:sp>
    </p:spTree>
    <p:extLst>
      <p:ext uri="{BB962C8B-B14F-4D97-AF65-F5344CB8AC3E}">
        <p14:creationId xmlns:p14="http://schemas.microsoft.com/office/powerpoint/2010/main" val="36493545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D19B0-D004-495F-A178-005FB5D5F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Many Elements?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A0101-13E1-4264-A5C9-C75B32D5B7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Just like strings, arrays have a </a:t>
            </a:r>
            <a:r>
              <a:rPr lang="en-US" sz="3600">
                <a:latin typeface="Courier New" panose="02070309020205020404" pitchFamily="49" charset="0"/>
                <a:cs typeface="Courier New" panose="02070309020205020404" pitchFamily="49" charset="0"/>
              </a:rPr>
              <a:t>.length</a:t>
            </a:r>
            <a:r>
              <a:rPr lang="en-US"/>
              <a:t> property</a:t>
            </a:r>
          </a:p>
          <a:p>
            <a:r>
              <a:rPr lang="en-US"/>
              <a:t>This array has a length of 3</a:t>
            </a:r>
          </a:p>
          <a:p>
            <a:endParaRPr lang="en-US"/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var animals = [</a:t>
            </a:r>
            <a:r>
              <a:rPr lang="en-US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"cat"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"dog"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"bird"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var numThings = animals.length;</a:t>
            </a:r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6980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BF8F9-62A6-4A59-A181-2930CCE00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Length of Sparse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3CA3F-04CF-423B-AD9E-A6DE06501F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length of an array includes any "holes"</a:t>
            </a:r>
          </a:p>
          <a:p>
            <a:r>
              <a:rPr lang="en-US"/>
              <a:t>It tells you how many indexes there are, not how many elements</a:t>
            </a:r>
          </a:p>
          <a:p>
            <a:r>
              <a:rPr lang="en-US"/>
              <a:t>This array has a length of 4</a:t>
            </a:r>
          </a:p>
          <a:p>
            <a:endParaRPr lang="en-US"/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var dailySales = [</a:t>
            </a:r>
            <a:r>
              <a:rPr lang="en-US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, undefined, </a:t>
            </a:r>
            <a:r>
              <a:rPr lang="en-US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</p:txBody>
      </p:sp>
    </p:spTree>
    <p:extLst>
      <p:ext uri="{BB962C8B-B14F-4D97-AF65-F5344CB8AC3E}">
        <p14:creationId xmlns:p14="http://schemas.microsoft.com/office/powerpoint/2010/main" val="11004076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88BB6-2893-40BB-B6EF-1DAD3EAA1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Adding Values to the 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6F30D-3139-4AC6-90B8-8F14415502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>
                <a:latin typeface="Courier New" panose="02070309020205020404" pitchFamily="49" charset="0"/>
                <a:cs typeface="Courier New" panose="02070309020205020404" pitchFamily="49" charset="0"/>
              </a:rPr>
              <a:t>.push</a:t>
            </a:r>
            <a:r>
              <a:rPr lang="en-US"/>
              <a:t> will add new values to the end of the array</a:t>
            </a:r>
          </a:p>
          <a:p>
            <a:endParaRPr lang="en-US"/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var animals = [</a:t>
            </a:r>
            <a:r>
              <a:rPr lang="en-US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"cat"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"dog"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"bird"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animals.push(</a:t>
            </a:r>
            <a:r>
              <a:rPr lang="en-US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"fish"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animals.push(</a:t>
            </a:r>
            <a:r>
              <a:rPr lang="en-US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"rabbit"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6942601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36A9F-D625-477F-86FE-8DBCBAA9C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Adding Values to the Beginning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24E2A-54E4-4298-BE1A-1115E028EA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>
                <a:latin typeface="Courier New" panose="02070309020205020404" pitchFamily="49" charset="0"/>
                <a:cs typeface="Courier New" panose="02070309020205020404" pitchFamily="49" charset="0"/>
              </a:rPr>
              <a:t>.unshift</a:t>
            </a:r>
            <a:r>
              <a:rPr lang="en-US"/>
              <a:t> will add new values to the beginning of the array</a:t>
            </a:r>
          </a:p>
          <a:p>
            <a:endParaRPr lang="en-US"/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var animals = [</a:t>
            </a:r>
            <a:r>
              <a:rPr lang="en-US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"cat"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"dog"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"bird"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animals.unshift(</a:t>
            </a:r>
            <a:r>
              <a:rPr lang="en-US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"fish"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animals.unshift(</a:t>
            </a:r>
            <a:r>
              <a:rPr lang="en-US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"rabbit"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8486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77CCA-63B3-4960-9FA9-C1E09D8FE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Removing Values from the 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C81FAE-9CD1-4334-AC41-1A680B0370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>
                <a:latin typeface="Courier New" panose="02070309020205020404" pitchFamily="49" charset="0"/>
                <a:cs typeface="Courier New" panose="02070309020205020404" pitchFamily="49" charset="0"/>
              </a:rPr>
              <a:t>.pop</a:t>
            </a:r>
            <a:r>
              <a:rPr lang="en-US"/>
              <a:t> will remove values from the end of the array</a:t>
            </a:r>
          </a:p>
          <a:p>
            <a:endParaRPr lang="en-US"/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var animals = [</a:t>
            </a:r>
            <a:r>
              <a:rPr lang="en-US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"cat"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"dog"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"bird"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var a1 = animals.pop();</a:t>
            </a: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var a2 = animals.pop();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3208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77CCA-63B3-4960-9FA9-C1E09D8FE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Removing Values from the Beginning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C81FAE-9CD1-4334-AC41-1A680B0370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>
                <a:latin typeface="Courier New" panose="02070309020205020404" pitchFamily="49" charset="0"/>
                <a:cs typeface="Courier New" panose="02070309020205020404" pitchFamily="49" charset="0"/>
              </a:rPr>
              <a:t>.shift</a:t>
            </a:r>
            <a:r>
              <a:rPr lang="en-US"/>
              <a:t> will remove values from the beginning of the array</a:t>
            </a:r>
          </a:p>
          <a:p>
            <a:endParaRPr lang="en-US"/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var animals = [</a:t>
            </a:r>
            <a:r>
              <a:rPr lang="en-US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"cat"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"dog"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"bird"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var a1 = animals.shift();</a:t>
            </a: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var a2 = animals.shift();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0647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7957A-1E96-45C3-B975-3A09A7DFB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Summary: Add and Remove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05F742-7894-45C2-8667-8E6245F855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502" y="2755686"/>
            <a:ext cx="9960915" cy="3013529"/>
          </a:xfrm>
        </p:spPr>
        <p:txBody>
          <a:bodyPr/>
          <a:lstStyle/>
          <a:p>
            <a:pPr marL="0" indent="0" algn="ctr">
              <a:buNone/>
            </a:pPr>
            <a:endParaRPr lang="en-US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endParaRPr lang="en-US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"car"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"truck"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"bicycle"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3C9D46F4-36D0-4EC7-9D6A-CA7089F892D1}"/>
              </a:ext>
            </a:extLst>
          </p:cNvPr>
          <p:cNvSpPr/>
          <p:nvPr/>
        </p:nvSpPr>
        <p:spPr>
          <a:xfrm>
            <a:off x="980832" y="2982291"/>
            <a:ext cx="1554480" cy="12801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unshift</a:t>
            </a:r>
          </a:p>
        </p:txBody>
      </p:sp>
      <p:sp>
        <p:nvSpPr>
          <p:cNvPr id="5" name="Arrow: Left 4">
            <a:extLst>
              <a:ext uri="{FF2B5EF4-FFF2-40B4-BE49-F238E27FC236}">
                <a16:creationId xmlns:a16="http://schemas.microsoft.com/office/drawing/2014/main" id="{714592DD-87CB-4430-928C-FB749A9E5C0B}"/>
              </a:ext>
            </a:extLst>
          </p:cNvPr>
          <p:cNvSpPr/>
          <p:nvPr/>
        </p:nvSpPr>
        <p:spPr>
          <a:xfrm>
            <a:off x="719528" y="4501044"/>
            <a:ext cx="1554480" cy="128016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shift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FBF3D388-A4C2-4A07-9BFD-D3F0AD108E7C}"/>
              </a:ext>
            </a:extLst>
          </p:cNvPr>
          <p:cNvSpPr/>
          <p:nvPr/>
        </p:nvSpPr>
        <p:spPr>
          <a:xfrm>
            <a:off x="9898385" y="4501045"/>
            <a:ext cx="1554480" cy="12801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pop</a:t>
            </a:r>
          </a:p>
        </p:txBody>
      </p:sp>
      <p:sp>
        <p:nvSpPr>
          <p:cNvPr id="7" name="Arrow: Left 6">
            <a:extLst>
              <a:ext uri="{FF2B5EF4-FFF2-40B4-BE49-F238E27FC236}">
                <a16:creationId xmlns:a16="http://schemas.microsoft.com/office/drawing/2014/main" id="{C0A22DD7-1AD5-4E63-AA47-044F26BA387D}"/>
              </a:ext>
            </a:extLst>
          </p:cNvPr>
          <p:cNvSpPr/>
          <p:nvPr/>
        </p:nvSpPr>
        <p:spPr>
          <a:xfrm>
            <a:off x="9698607" y="2982291"/>
            <a:ext cx="1554480" cy="128016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push</a:t>
            </a:r>
          </a:p>
        </p:txBody>
      </p:sp>
    </p:spTree>
    <p:extLst>
      <p:ext uri="{BB962C8B-B14F-4D97-AF65-F5344CB8AC3E}">
        <p14:creationId xmlns:p14="http://schemas.microsoft.com/office/powerpoint/2010/main" val="32282932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24EC2-142D-4D63-B730-3648FA289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15D2C-4BEF-451B-A184-6F4121543E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Arrays and strings have a lot in common!</a:t>
            </a:r>
          </a:p>
          <a:p>
            <a:endParaRPr lang="en-US"/>
          </a:p>
          <a:p>
            <a:r>
              <a:rPr lang="en-US"/>
              <a:t>Can you find the methods they both have?</a:t>
            </a:r>
          </a:p>
          <a:p>
            <a:r>
              <a:rPr lang="en-US">
                <a:hlinkClick r:id="rId2"/>
              </a:rPr>
              <a:t>W3Schools Array Reference</a:t>
            </a:r>
            <a:endParaRPr lang="en-US"/>
          </a:p>
          <a:p>
            <a:r>
              <a:rPr lang="en-US">
                <a:hlinkClick r:id="rId3"/>
              </a:rPr>
              <a:t>W3Schools String Reference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64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522C8-AFC5-4785-B046-B79EB6F28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Quit Looping Early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02DBE-33F5-41D2-AC06-0B0397305D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 loop will naturally end when its condition evaluates to false</a:t>
            </a:r>
          </a:p>
          <a:p>
            <a:r>
              <a:rPr lang="en-US"/>
              <a:t>But you can </a:t>
            </a:r>
            <a:r>
              <a:rPr lang="en-US" i="1"/>
              <a:t>break</a:t>
            </a:r>
            <a:r>
              <a:rPr lang="en-US"/>
              <a:t> out of it early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5194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A4189-EA6B-43C0-8D82-EE34A709A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Create a String from an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A377F-CE09-4CD8-9323-85FD0B3F15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Sometimes it's helpful to smash the contents of an array together into a string</a:t>
            </a:r>
          </a:p>
          <a:p>
            <a:endParaRPr lang="en-US"/>
          </a:p>
          <a:p>
            <a:pPr marL="0" indent="0">
              <a:buNone/>
            </a:pPr>
            <a:r>
              <a:rPr lang="en-US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would like "apple,pear,cherry"</a:t>
            </a: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var fruits = [</a:t>
            </a:r>
            <a:r>
              <a:rPr lang="en-US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"apple"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"pear"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"cherry"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1991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9FC05-70F5-4701-9BDC-57159344B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Join the Elements Together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912FF-A091-4401-AE0A-F276F7E863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.join</a:t>
            </a:r>
            <a:r>
              <a:rPr lang="en-US"/>
              <a:t> creates one string from the contents of the array</a:t>
            </a:r>
          </a:p>
          <a:p>
            <a:r>
              <a:rPr lang="en-US"/>
              <a:t>Elements separated by commas by default</a:t>
            </a:r>
          </a:p>
          <a:p>
            <a:endParaRPr lang="en-US"/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var fruits = [</a:t>
            </a:r>
            <a:r>
              <a:rPr lang="en-US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"apple"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"pear"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"cherry"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var str = fruits.join();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148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9FC05-70F5-4701-9BDC-57159344B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Specify Join Delimiter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912FF-A091-4401-AE0A-F276F7E863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Can pass a string to use instead of commas</a:t>
            </a:r>
          </a:p>
          <a:p>
            <a:endParaRPr lang="en-US"/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var str = fruits.join(</a:t>
            </a:r>
            <a:r>
              <a:rPr lang="en-US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-- "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endParaRPr lang="en-US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"apple -- pear -- cherry"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5011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4175A-0394-4122-A985-7E5E582EB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Create an Array from a 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21C5C-9FCF-46AD-AA12-32ECF7BA4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.split</a:t>
            </a:r>
            <a:r>
              <a:rPr lang="en-US"/>
              <a:t> creates an array of smaller strings from one string</a:t>
            </a:r>
          </a:p>
          <a:p>
            <a:r>
              <a:rPr lang="en-US"/>
              <a:t>Specify the delimiter</a:t>
            </a:r>
          </a:p>
          <a:p>
            <a:endParaRPr lang="en-US"/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var sentence = </a:t>
            </a:r>
            <a:r>
              <a:rPr lang="en-US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"The spice must flow"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var words = sentence.split(</a:t>
            </a:r>
            <a:r>
              <a:rPr lang="en-US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"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7984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4175A-0394-4122-A985-7E5E582EB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Create an Array from a 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21C5C-9FCF-46AD-AA12-32ECF7BA4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cs typeface="Courier New" panose="02070309020205020404" pitchFamily="49" charset="0"/>
              </a:rPr>
              <a:t>The delimiter characters are not retained</a:t>
            </a:r>
            <a:endParaRPr lang="en-US"/>
          </a:p>
          <a:p>
            <a:endParaRPr lang="en-US"/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var sentence = </a:t>
            </a:r>
            <a:r>
              <a:rPr lang="en-US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"The spice must flow"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var words = sentence.split(</a:t>
            </a:r>
            <a:r>
              <a:rPr lang="en-US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"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["The", "spice", "must", "flow"]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6285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4D23B-2DB6-46D2-952C-AADBBE4F0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Create an Array of Characters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3E1E0E-438B-4B3E-A949-50C3F98167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Using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.split</a:t>
            </a:r>
            <a:r>
              <a:rPr lang="en-US"/>
              <a:t> with empty string delimiter breaks a string into an array of its characters</a:t>
            </a:r>
          </a:p>
          <a:p>
            <a:endParaRPr lang="en-US"/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var sentence = </a:t>
            </a:r>
            <a:r>
              <a:rPr lang="en-US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"The spice must flow"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var chars = sentence.split(</a:t>
            </a:r>
            <a:r>
              <a:rPr lang="en-US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""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9121406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51CBB-ED17-4B38-AB5E-9F1CF3D76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Reversing an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B56E93-90F3-4A8E-B998-63340572F2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.reverse() will reorder the elements in the array</a:t>
            </a:r>
          </a:p>
          <a:p>
            <a:r>
              <a:rPr lang="en-US"/>
              <a:t>Last element becomes first</a:t>
            </a:r>
          </a:p>
          <a:p>
            <a:r>
              <a:rPr lang="en-US"/>
              <a:t>Changes the original array!</a:t>
            </a:r>
          </a:p>
          <a:p>
            <a:endParaRPr lang="en-US"/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var words = [</a:t>
            </a:r>
            <a:r>
              <a:rPr lang="en-US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"one"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"two"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"three"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words.reverse();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0097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F37BD-AF75-410C-934D-61DD4653C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7DE88-0366-4AF6-B1F2-2E69CDDD16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See Canvas for the Slice and Splice lab</a:t>
            </a:r>
          </a:p>
        </p:txBody>
      </p:sp>
    </p:spTree>
    <p:extLst>
      <p:ext uri="{BB962C8B-B14F-4D97-AF65-F5344CB8AC3E}">
        <p14:creationId xmlns:p14="http://schemas.microsoft.com/office/powerpoint/2010/main" val="391307342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87275-D8EF-4658-8F16-6C1A0D72F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Looping Over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B039EC-36B1-4EDE-946B-F302663AA3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Option 1: Use a for loop</a:t>
            </a:r>
          </a:p>
          <a:p>
            <a:endParaRPr lang="en-US"/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var animals = [</a:t>
            </a:r>
            <a:r>
              <a:rPr lang="en-US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"cat"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"dog"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"bird"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for (var i = </a:t>
            </a:r>
            <a:r>
              <a:rPr lang="en-US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; i &lt; animals.length; i++)</a:t>
            </a: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 console.log(</a:t>
            </a:r>
            <a:r>
              <a:rPr lang="en-US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`Index ${i} contains </a:t>
            </a:r>
            <a:br>
              <a:rPr lang="en-US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${animals[i]}`</a:t>
            </a:r>
            <a:r>
              <a:rPr lang="en-US" b="1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7991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772C6-0407-4FB2-8C89-9D73ABC58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Pros and Cons of Using a For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473AA-627F-485B-B224-F8395D718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Good:</a:t>
            </a:r>
          </a:p>
          <a:p>
            <a:r>
              <a:rPr lang="en-US"/>
              <a:t>You have access to the index number </a:t>
            </a:r>
            <a:r>
              <a:rPr lang="en-US" sz="360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</a:p>
          <a:p>
            <a:r>
              <a:rPr lang="en-US">
                <a:cs typeface="Courier New" panose="02070309020205020404" pitchFamily="49" charset="0"/>
              </a:rPr>
              <a:t>Can go backwards, increment by twos, etc.</a:t>
            </a:r>
          </a:p>
          <a:p>
            <a:endParaRPr lang="en-US"/>
          </a:p>
          <a:p>
            <a:pPr marL="0" indent="0">
              <a:buNone/>
            </a:pPr>
            <a:r>
              <a:rPr lang="en-US"/>
              <a:t>Bad:</a:t>
            </a:r>
          </a:p>
          <a:p>
            <a:r>
              <a:rPr lang="en-US"/>
              <a:t>More typing, harder to read</a:t>
            </a:r>
          </a:p>
        </p:txBody>
      </p:sp>
    </p:spTree>
    <p:extLst>
      <p:ext uri="{BB962C8B-B14F-4D97-AF65-F5344CB8AC3E}">
        <p14:creationId xmlns:p14="http://schemas.microsoft.com/office/powerpoint/2010/main" val="471925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522C8-AFC5-4785-B046-B79EB6F28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Quit Looping Early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02DBE-33F5-41D2-AC06-0B0397305D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var word = </a:t>
            </a:r>
            <a:r>
              <a:rPr lang="en-US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"abcQxyz"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for (var letter of word) {</a:t>
            </a: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  if (letter === </a:t>
            </a:r>
            <a:r>
              <a:rPr lang="en-US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"Q"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b="1" u="sng"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  console.log(letter);</a:t>
            </a: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6262560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38995-B335-46BB-B46B-E7D92D2AD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Looping Over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9D191-7D75-462B-86F4-A70059E871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Option 2: Use a for-of loop</a:t>
            </a:r>
          </a:p>
          <a:p>
            <a:endParaRPr lang="en-US"/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var animals = [</a:t>
            </a:r>
            <a:r>
              <a:rPr lang="en-US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"cat"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"dog"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"bird"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for (var pet of animals)</a:t>
            </a: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 console.log(</a:t>
            </a:r>
            <a:r>
              <a:rPr lang="en-US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`${pet} is in the array`</a:t>
            </a:r>
            <a:r>
              <a:rPr lang="en-US" b="1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91424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772C6-0407-4FB2-8C89-9D73ABC58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Pros and Cons of Using a For-Of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473AA-627F-485B-B224-F8395D718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Good:</a:t>
            </a:r>
          </a:p>
          <a:p>
            <a:r>
              <a:rPr lang="en-US"/>
              <a:t>Easier to read</a:t>
            </a:r>
          </a:p>
          <a:p>
            <a:r>
              <a:rPr lang="en-US"/>
              <a:t>Elements automatically stored in a variable</a:t>
            </a: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Bad:</a:t>
            </a:r>
          </a:p>
          <a:p>
            <a:r>
              <a:rPr lang="en-US"/>
              <a:t>No way to know what index you're on (no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0257722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A1E1C-8762-49A2-857E-D1BEBBD41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Looping Over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8F5AA-5CB6-46DD-95C8-951342DAD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Option 3: Use the forEach method</a:t>
            </a:r>
          </a:p>
          <a:p>
            <a:endParaRPr lang="en-US"/>
          </a:p>
          <a:p>
            <a:pPr marL="0" indent="0">
              <a:buNone/>
            </a:pP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var fruits = [</a:t>
            </a:r>
            <a:r>
              <a:rPr lang="en-US" sz="28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"apple"</a:t>
            </a: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"banana"</a:t>
            </a: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"cherry"</a:t>
            </a: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fruits.forEach(function(item, index) {  </a:t>
            </a:r>
            <a:b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     console.log(</a:t>
            </a:r>
            <a:r>
              <a:rPr lang="en-US" sz="28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`Index ${index} contains         </a:t>
            </a:r>
            <a:br>
              <a:rPr lang="en-US" sz="28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${item}`</a:t>
            </a: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418873776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13E9A-4055-41EC-8A2A-3A7DE80B2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Pros and Cons of Using forEach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AADC4-F608-4912-895C-F3D289C489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Good:</a:t>
            </a:r>
          </a:p>
          <a:p>
            <a:r>
              <a:rPr lang="en-US"/>
              <a:t>Very JavaScript-y, impresses your friends</a:t>
            </a:r>
          </a:p>
          <a:p>
            <a:r>
              <a:rPr lang="en-US"/>
              <a:t>Access to element and index number</a:t>
            </a:r>
          </a:p>
          <a:p>
            <a:endParaRPr lang="en-US"/>
          </a:p>
          <a:p>
            <a:pPr marL="0" indent="0">
              <a:buNone/>
            </a:pPr>
            <a:r>
              <a:rPr lang="en-US"/>
              <a:t>Bad:</a:t>
            </a:r>
          </a:p>
          <a:p>
            <a:r>
              <a:rPr lang="en-US"/>
              <a:t>Can't break out of the loop early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75463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C0C08-8815-4AFE-BF27-46E2A0E36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505FFC-FBD0-4D7C-91C3-9D022DE942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See Canvas for the Array Hunt lab</a:t>
            </a:r>
          </a:p>
        </p:txBody>
      </p:sp>
    </p:spTree>
    <p:extLst>
      <p:ext uri="{BB962C8B-B14F-4D97-AF65-F5344CB8AC3E}">
        <p14:creationId xmlns:p14="http://schemas.microsoft.com/office/powerpoint/2010/main" val="1147918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A8BA7-458E-44CE-9584-96E704C71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Cancel the Current Iteration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BE388-19FE-4B91-A37D-5B81D2E591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You can also skip the rest of the current iteration</a:t>
            </a:r>
          </a:p>
          <a:p>
            <a:r>
              <a:rPr lang="en-US"/>
              <a:t>The loop will </a:t>
            </a:r>
            <a:r>
              <a:rPr lang="en-US" i="1"/>
              <a:t>continue</a:t>
            </a:r>
            <a:r>
              <a:rPr lang="en-US"/>
              <a:t> with the next iteration</a:t>
            </a:r>
          </a:p>
        </p:txBody>
      </p:sp>
    </p:spTree>
    <p:extLst>
      <p:ext uri="{BB962C8B-B14F-4D97-AF65-F5344CB8AC3E}">
        <p14:creationId xmlns:p14="http://schemas.microsoft.com/office/powerpoint/2010/main" val="2823092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522C8-AFC5-4785-B046-B79EB6F28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Cancel the Current Iteration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02DBE-33F5-41D2-AC06-0B0397305D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var word = </a:t>
            </a:r>
            <a:r>
              <a:rPr lang="en-US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"abcQxyz"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for (var letter of word) {</a:t>
            </a: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  if (letter === </a:t>
            </a:r>
            <a:r>
              <a:rPr lang="en-US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"Q"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b="1" u="sng">
                <a:latin typeface="Courier New" panose="02070309020205020404" pitchFamily="49" charset="0"/>
                <a:cs typeface="Courier New" panose="02070309020205020404" pitchFamily="49" charset="0"/>
              </a:rPr>
              <a:t>continue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  console.log(letter);</a:t>
            </a: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54486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6509A-6FC8-4B4D-91C6-0F3C5C2DE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an Array?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2EB09D-A75E-4850-B921-0F2E9F7002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 </a:t>
            </a:r>
            <a:r>
              <a:rPr lang="en-US" altLang="en-US" i="1"/>
              <a:t>complex data type</a:t>
            </a:r>
          </a:p>
          <a:p>
            <a:r>
              <a:rPr lang="en-US" altLang="en-US"/>
              <a:t>Versus simple or "primitive" data types like numbers or strings</a:t>
            </a:r>
          </a:p>
          <a:p>
            <a:r>
              <a:rPr lang="en-US" altLang="en-US"/>
              <a:t>An </a:t>
            </a:r>
            <a:r>
              <a:rPr lang="en-US" altLang="en-US" i="1"/>
              <a:t>object</a:t>
            </a:r>
            <a:r>
              <a:rPr lang="en-US" altLang="en-US"/>
              <a:t>: has properties and methods</a:t>
            </a:r>
          </a:p>
          <a:p>
            <a:pPr eaLnBrk="1" hangingPunct="1"/>
            <a:r>
              <a:rPr lang="en-US" altLang="en-US"/>
              <a:t>Stores multiple values as a list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208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659D7-1259-4D86-AD4B-4DE5090AF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Creating an Empty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F5E67-02E6-45AE-9903-A4FDF49817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Declare a variable like normal</a:t>
            </a:r>
          </a:p>
          <a:p>
            <a:r>
              <a:rPr lang="en-US"/>
              <a:t>After the assignment operator, place opening and closing square brackets</a:t>
            </a:r>
          </a:p>
          <a:p>
            <a:endParaRPr lang="en-US"/>
          </a:p>
          <a:p>
            <a:pPr marL="0" indent="0" algn="ctr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var myArray = [];</a:t>
            </a:r>
          </a:p>
        </p:txBody>
      </p:sp>
    </p:spTree>
    <p:extLst>
      <p:ext uri="{BB962C8B-B14F-4D97-AF65-F5344CB8AC3E}">
        <p14:creationId xmlns:p14="http://schemas.microsoft.com/office/powerpoint/2010/main" val="10591883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CCAC7-587D-43C8-9AF6-5F147B413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Creating an Array with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82BE03-5E21-48A2-9AF2-9DAB206E02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Place one or more values between the square brackets, separated with commas</a:t>
            </a:r>
          </a:p>
          <a:p>
            <a:endParaRPr lang="en-US"/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var myClasses </a:t>
            </a:r>
            <a:b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       = [</a:t>
            </a:r>
            <a:r>
              <a:rPr lang="en-US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"JavaScript"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"Intro to SQL"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var myGrades = [</a:t>
            </a:r>
            <a:r>
              <a:rPr lang="en-US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88.4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95.0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91.7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</p:txBody>
      </p:sp>
    </p:spTree>
    <p:extLst>
      <p:ext uri="{BB962C8B-B14F-4D97-AF65-F5344CB8AC3E}">
        <p14:creationId xmlns:p14="http://schemas.microsoft.com/office/powerpoint/2010/main" val="19366993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7112BA83-C4EE-4E9B-AA2B-2798F0A01268}" vid="{B2044496-E66F-4048-A0B6-1B4441C812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Purple</Template>
  <TotalTime>993</TotalTime>
  <Words>1497</Words>
  <Application>Microsoft Office PowerPoint</Application>
  <PresentationFormat>Widescreen</PresentationFormat>
  <Paragraphs>241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9" baseType="lpstr">
      <vt:lpstr>Arial</vt:lpstr>
      <vt:lpstr>Century Gothic</vt:lpstr>
      <vt:lpstr>Courier New</vt:lpstr>
      <vt:lpstr>Wingdings 3</vt:lpstr>
      <vt:lpstr>Ion Boardroom</vt:lpstr>
      <vt:lpstr>JavaScript</vt:lpstr>
      <vt:lpstr>Oops!</vt:lpstr>
      <vt:lpstr>Quit Looping Early</vt:lpstr>
      <vt:lpstr>Quit Looping Early</vt:lpstr>
      <vt:lpstr>Cancel the Current Iteration</vt:lpstr>
      <vt:lpstr>Cancel the Current Iteration</vt:lpstr>
      <vt:lpstr>What is an Array?</vt:lpstr>
      <vt:lpstr>Creating an Empty Array</vt:lpstr>
      <vt:lpstr>Creating an Array with Values</vt:lpstr>
      <vt:lpstr>Literals or Variables</vt:lpstr>
      <vt:lpstr>Heterogeneous Arrays</vt:lpstr>
      <vt:lpstr>Array Elements</vt:lpstr>
      <vt:lpstr>Array Elements Have Indexes</vt:lpstr>
      <vt:lpstr>Accessing Values in an Array</vt:lpstr>
      <vt:lpstr>Subscript</vt:lpstr>
      <vt:lpstr>Try It Out</vt:lpstr>
      <vt:lpstr>What If...?</vt:lpstr>
      <vt:lpstr>Updating Values</vt:lpstr>
      <vt:lpstr>Try It Out</vt:lpstr>
      <vt:lpstr>Don't Forget the Index</vt:lpstr>
      <vt:lpstr>Sparse Arrays</vt:lpstr>
      <vt:lpstr>How Many Elements?</vt:lpstr>
      <vt:lpstr>Length of Sparse Arrays</vt:lpstr>
      <vt:lpstr>Adding Values to the End</vt:lpstr>
      <vt:lpstr>Adding Values to the Beginning</vt:lpstr>
      <vt:lpstr>Removing Values from the End</vt:lpstr>
      <vt:lpstr>Removing Values from the Beginning</vt:lpstr>
      <vt:lpstr>Summary: Add and Remove Elements</vt:lpstr>
      <vt:lpstr>Lab</vt:lpstr>
      <vt:lpstr>Create a String from an Array</vt:lpstr>
      <vt:lpstr>Join the Elements Together</vt:lpstr>
      <vt:lpstr>Specify Join Delimiter</vt:lpstr>
      <vt:lpstr>Create an Array from a String</vt:lpstr>
      <vt:lpstr>Create an Array from a String</vt:lpstr>
      <vt:lpstr>Create an Array of Characters</vt:lpstr>
      <vt:lpstr>Reversing an Array</vt:lpstr>
      <vt:lpstr>Lab</vt:lpstr>
      <vt:lpstr>Looping Over Arrays</vt:lpstr>
      <vt:lpstr>Pros and Cons of Using a For Loop</vt:lpstr>
      <vt:lpstr>Looping Over Arrays</vt:lpstr>
      <vt:lpstr>Pros and Cons of Using a For-Of Loop</vt:lpstr>
      <vt:lpstr>Looping Over Arrays</vt:lpstr>
      <vt:lpstr>Pros and Cons of Using forEach</vt:lpstr>
      <vt:lpstr>Lab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Stacy Read</dc:creator>
  <cp:lastModifiedBy>Stacy Read</cp:lastModifiedBy>
  <cp:revision>82</cp:revision>
  <dcterms:created xsi:type="dcterms:W3CDTF">2020-11-18T22:22:39Z</dcterms:created>
  <dcterms:modified xsi:type="dcterms:W3CDTF">2020-11-23T05:19:18Z</dcterms:modified>
</cp:coreProperties>
</file>