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  <p:sldId id="271" r:id="rId13"/>
    <p:sldId id="267" r:id="rId14"/>
    <p:sldId id="268" r:id="rId15"/>
    <p:sldId id="270" r:id="rId16"/>
    <p:sldId id="269" r:id="rId17"/>
    <p:sldId id="272" r:id="rId18"/>
    <p:sldId id="299" r:id="rId19"/>
    <p:sldId id="300" r:id="rId20"/>
    <p:sldId id="301" r:id="rId21"/>
    <p:sldId id="302" r:id="rId22"/>
    <p:sldId id="305" r:id="rId23"/>
    <p:sldId id="273" r:id="rId24"/>
    <p:sldId id="274" r:id="rId25"/>
    <p:sldId id="280" r:id="rId26"/>
    <p:sldId id="281" r:id="rId27"/>
    <p:sldId id="282" r:id="rId28"/>
    <p:sldId id="285" r:id="rId29"/>
    <p:sldId id="303" r:id="rId30"/>
    <p:sldId id="304" r:id="rId31"/>
    <p:sldId id="275" r:id="rId32"/>
    <p:sldId id="276" r:id="rId33"/>
    <p:sldId id="289" r:id="rId34"/>
    <p:sldId id="290" r:id="rId35"/>
    <p:sldId id="306" r:id="rId36"/>
    <p:sldId id="294" r:id="rId37"/>
    <p:sldId id="295" r:id="rId38"/>
    <p:sldId id="296" r:id="rId39"/>
    <p:sldId id="291" r:id="rId40"/>
    <p:sldId id="292" r:id="rId41"/>
    <p:sldId id="293" r:id="rId42"/>
    <p:sldId id="277" r:id="rId43"/>
    <p:sldId id="278" r:id="rId44"/>
    <p:sldId id="279" r:id="rId45"/>
    <p:sldId id="297" r:id="rId46"/>
    <p:sldId id="298" r:id="rId47"/>
    <p:sldId id="321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20" r:id="rId56"/>
    <p:sldId id="314" r:id="rId57"/>
    <p:sldId id="315" r:id="rId58"/>
    <p:sldId id="316" r:id="rId59"/>
    <p:sldId id="317" r:id="rId60"/>
    <p:sldId id="318" r:id="rId61"/>
    <p:sldId id="319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016C30-2947-4DB3-A7B3-10569AA09211}">
          <p14:sldIdLst>
            <p14:sldId id="256"/>
            <p14:sldId id="257"/>
            <p14:sldId id="258"/>
          </p14:sldIdLst>
        </p14:section>
        <p14:section name="Query String" id="{8801CF99-C6C7-4F0A-8402-1939580A9AF9}">
          <p14:sldIdLst>
            <p14:sldId id="259"/>
            <p14:sldId id="260"/>
            <p14:sldId id="261"/>
            <p14:sldId id="263"/>
            <p14:sldId id="262"/>
            <p14:sldId id="266"/>
            <p14:sldId id="264"/>
            <p14:sldId id="265"/>
            <p14:sldId id="271"/>
            <p14:sldId id="267"/>
            <p14:sldId id="268"/>
            <p14:sldId id="270"/>
            <p14:sldId id="269"/>
            <p14:sldId id="272"/>
            <p14:sldId id="299"/>
            <p14:sldId id="300"/>
            <p14:sldId id="301"/>
            <p14:sldId id="302"/>
            <p14:sldId id="305"/>
          </p14:sldIdLst>
        </p14:section>
        <p14:section name="Cookies" id="{AB8C1B06-DEEC-4101-9AA3-E0F3CA4A6FFD}">
          <p14:sldIdLst>
            <p14:sldId id="273"/>
            <p14:sldId id="274"/>
            <p14:sldId id="280"/>
            <p14:sldId id="281"/>
            <p14:sldId id="282"/>
            <p14:sldId id="285"/>
            <p14:sldId id="303"/>
            <p14:sldId id="304"/>
            <p14:sldId id="275"/>
            <p14:sldId id="276"/>
            <p14:sldId id="289"/>
            <p14:sldId id="290"/>
            <p14:sldId id="306"/>
            <p14:sldId id="294"/>
            <p14:sldId id="295"/>
            <p14:sldId id="296"/>
            <p14:sldId id="291"/>
            <p14:sldId id="292"/>
            <p14:sldId id="293"/>
            <p14:sldId id="277"/>
            <p14:sldId id="278"/>
            <p14:sldId id="279"/>
            <p14:sldId id="297"/>
            <p14:sldId id="298"/>
            <p14:sldId id="321"/>
          </p14:sldIdLst>
        </p14:section>
        <p14:section name="Web Storage" id="{03946EC6-A0EB-40DD-8518-D8BD28C36B4E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20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8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8884" cy="341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URLSearchParam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avapuppy.com/javascript/cookies/click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Date/toUTCSt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imetemperature.com/tzus/gmt_united_states.shtml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evexpress.com/AspNet/11912/common-concepts/cookies-support/cookie-limitations#cookie-limitation-standard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?k=javascript" TargetMode="External"/><Relationship Id="rId2" Type="http://schemas.openxmlformats.org/officeDocument/2006/relationships/hyperlink" Target="https://www.google.com/search?q=javascript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CB8D-C826-40BD-876D-5E1BD807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036-5AD0-49CA-A604-257486B83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152-168 Class 15</a:t>
            </a:r>
          </a:p>
        </p:txBody>
      </p:sp>
    </p:spTree>
    <p:extLst>
      <p:ext uri="{BB962C8B-B14F-4D97-AF65-F5344CB8AC3E}">
        <p14:creationId xmlns:p14="http://schemas.microsoft.com/office/powerpoint/2010/main" val="190061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5520-B014-4CA9-A343-E2EF52350F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3722" y="325866"/>
            <a:ext cx="8761413" cy="708025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A Simple Order Form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13CF6E-22A2-4E75-8F5F-DC6BD2392B0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023144" y="1392778"/>
            <a:ext cx="10145712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="cart.html"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="get"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&lt;label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="size"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&lt;/label&gt;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&lt;select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="size"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="size"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&lt;option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Small (Age 6-7)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&lt;/option&gt;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&lt;option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="M"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Medium (Age 8-9)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&lt;/option&gt;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&lt;option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="L"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Large (Age 10-11)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&lt;/option&gt;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&lt;/select&gt;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&lt;label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="qty"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Quantity (Limit 5)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&lt;/label&gt;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&lt;input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="number"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="qty"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="qty"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&lt;input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="radio"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="style-short"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="style"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="Short"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&lt;label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="style-short"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Short Sleeves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&lt;/label&gt;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&lt;input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="radio"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="style-long"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="style"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="Long"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&lt;label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="style-long"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Sleeves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&lt;/label&gt;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 To Cart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&lt;/form&gt;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2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6750-7E2C-4708-965F-BB45EC24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Submitting the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2DDA-9244-4269-BD53-F9482F7A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You've been taken to cart.html</a:t>
            </a:r>
          </a:p>
          <a:p>
            <a:endParaRPr lang="en-US"/>
          </a:p>
          <a:p>
            <a:r>
              <a:rPr lang="en-US"/>
              <a:t>The URL includes data from the form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cart.html?size=M&amp;qty=3&amp;style=Short</a:t>
            </a:r>
          </a:p>
        </p:txBody>
      </p:sp>
    </p:spTree>
    <p:extLst>
      <p:ext uri="{BB962C8B-B14F-4D97-AF65-F5344CB8AC3E}">
        <p14:creationId xmlns:p14="http://schemas.microsoft.com/office/powerpoint/2010/main" val="58140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6750-7E2C-4708-965F-BB45EC24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 = Action + 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2DDA-9244-4269-BD53-F9482F7A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base URL is the form's action attribute</a:t>
            </a:r>
          </a:p>
          <a:p>
            <a:endParaRPr lang="en-US"/>
          </a:p>
          <a:p>
            <a:r>
              <a:rPr lang="en-US"/>
              <a:t>The query string contains the form data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cart.html?size=M&amp;qty=3&amp;style=Short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8A98CA5-8C39-4F47-BB85-A41B3B65764A}"/>
              </a:ext>
            </a:extLst>
          </p:cNvPr>
          <p:cNvSpPr/>
          <p:nvPr/>
        </p:nvSpPr>
        <p:spPr>
          <a:xfrm rot="16200000">
            <a:off x="3068976" y="4772239"/>
            <a:ext cx="403261" cy="2090791"/>
          </a:xfrm>
          <a:prstGeom prst="leftBrace">
            <a:avLst>
              <a:gd name="adj1" fmla="val 59116"/>
              <a:gd name="adj2" fmla="val 49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848904C-B4D3-4ED0-9DC6-48F316B73651}"/>
              </a:ext>
            </a:extLst>
          </p:cNvPr>
          <p:cNvSpPr/>
          <p:nvPr/>
        </p:nvSpPr>
        <p:spPr>
          <a:xfrm rot="16200000">
            <a:off x="7296926" y="2786834"/>
            <a:ext cx="403261" cy="6062663"/>
          </a:xfrm>
          <a:prstGeom prst="leftBrace">
            <a:avLst>
              <a:gd name="adj1" fmla="val 122890"/>
              <a:gd name="adj2" fmla="val 49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43F03-1089-44C0-8970-FCDD112D1A04}"/>
              </a:ext>
            </a:extLst>
          </p:cNvPr>
          <p:cNvSpPr txBox="1"/>
          <p:nvPr/>
        </p:nvSpPr>
        <p:spPr>
          <a:xfrm>
            <a:off x="2530660" y="601926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 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88025-298F-41EF-AD0C-DA40E89F739F}"/>
              </a:ext>
            </a:extLst>
          </p:cNvPr>
          <p:cNvSpPr txBox="1"/>
          <p:nvPr/>
        </p:nvSpPr>
        <p:spPr>
          <a:xfrm>
            <a:off x="6120860" y="6019798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query string (form data)</a:t>
            </a:r>
          </a:p>
        </p:txBody>
      </p:sp>
    </p:spTree>
    <p:extLst>
      <p:ext uri="{BB962C8B-B14F-4D97-AF65-F5344CB8AC3E}">
        <p14:creationId xmlns:p14="http://schemas.microsoft.com/office/powerpoint/2010/main" val="235604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9C8C-977D-438E-BAFF-BDA8D1AB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90EF-DF5D-4CB0-92CE-641F0F51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Forms submit the names and values of their controls</a:t>
            </a:r>
          </a:p>
          <a:p>
            <a:r>
              <a:rPr lang="en-US"/>
              <a:t>For &lt;select&gt;, the value is part of each &lt;option&gt;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&lt;select id=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&lt;option </a:t>
            </a:r>
            <a:r>
              <a:rPr lang="en-US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&gt;Small (Age 6-7)&lt;/option&gt;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&lt;option </a:t>
            </a:r>
            <a:r>
              <a:rPr lang="en-US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&gt;Medium (Age 8-9)&lt;/option&gt;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&lt;option </a:t>
            </a:r>
            <a:r>
              <a:rPr lang="en-US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&gt;Large (Age 10-11)&lt;/option&gt;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5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9C8C-977D-438E-BAFF-BDA8D1AB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90EF-DF5D-4CB0-92CE-641F0F51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text &lt;input&gt; controls, the value is whatever the user typed in the box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&lt;label for=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"qty"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&gt;Quantity (Limit 5)&lt;/label&gt;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"qty"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"qty"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788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9C8C-977D-438E-BAFF-BDA8D1AB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Names, Not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90EF-DF5D-4CB0-92CE-641F0F51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name attribute matters, not the ID!</a:t>
            </a:r>
          </a:p>
          <a:p>
            <a:r>
              <a:rPr lang="en-US"/>
              <a:t>ID ties the &lt;label&gt; to the &lt;input&gt; but is not part of submitted data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&lt;label for=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"qty"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&gt;Quantity (Limit 5)&lt;/label&gt;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strike="sngStrike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2800" b="1" strike="sngStrike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"qty"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"qty"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9326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E12F-DCC2-40E3-88CB-E3D3B19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Radio Buttons and Checkboxes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7514-3DE6-416E-9422-A801D3D0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Having the same name makes radio buttons and checkboxes part of the same button group</a:t>
            </a:r>
          </a:p>
          <a:p>
            <a:endParaRPr lang="en-US"/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type="radio" id="style-short" </a:t>
            </a:r>
            <a:r>
              <a:rPr lang="en-US" sz="2000" b="1" u="sng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="style" </a:t>
            </a:r>
            <a:r>
              <a:rPr lang="en-US" sz="2000" b="1" u="sng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="Short"&gt;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&lt;label for="style-short"&gt;Short Sleeves&lt;/label&gt;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type="radio" id="style-long" </a:t>
            </a:r>
            <a:r>
              <a:rPr lang="en-US" sz="2000" b="1" u="sng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="style" </a:t>
            </a:r>
            <a:r>
              <a:rPr lang="en-US" sz="2000" b="1" u="sng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="Long"&gt;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&lt;label for="style-long"&gt;Long Sleeves&lt;/label&gt;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71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56FE-F388-4E54-98B6-E49B5654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Form Values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4C710F-E3FF-40BA-9F58-1A349735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JavaScript within the </a:t>
            </a:r>
            <a:r>
              <a:rPr lang="en-US" b="1"/>
              <a:t>destination page</a:t>
            </a:r>
            <a:r>
              <a:rPr lang="en-US"/>
              <a:t> (the form’s </a:t>
            </a:r>
            <a:r>
              <a:rPr lang="en-US" i="1"/>
              <a:t>action</a:t>
            </a:r>
            <a:r>
              <a:rPr lang="en-US"/>
              <a:t> page) to read the query string</a:t>
            </a:r>
          </a:p>
          <a:p>
            <a:endParaRPr lang="en-US"/>
          </a:p>
        </p:txBody>
      </p:sp>
      <p:sp>
        <p:nvSpPr>
          <p:cNvPr id="5" name="Folded Corner 3">
            <a:extLst>
              <a:ext uri="{FF2B5EF4-FFF2-40B4-BE49-F238E27FC236}">
                <a16:creationId xmlns:a16="http://schemas.microsoft.com/office/drawing/2014/main" id="{6B7C0C70-A530-4418-AD02-3722BB38F139}"/>
              </a:ext>
            </a:extLst>
          </p:cNvPr>
          <p:cNvSpPr/>
          <p:nvPr/>
        </p:nvSpPr>
        <p:spPr>
          <a:xfrm>
            <a:off x="1068989" y="4313291"/>
            <a:ext cx="2722652" cy="21824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order.</a:t>
            </a:r>
            <a:r>
              <a:rPr lang="en-US" dirty="0"/>
              <a:t>html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07377F90-90F9-4AF9-95C4-2E782E4C8422}"/>
              </a:ext>
            </a:extLst>
          </p:cNvPr>
          <p:cNvSpPr/>
          <p:nvPr/>
        </p:nvSpPr>
        <p:spPr>
          <a:xfrm>
            <a:off x="4084405" y="4929857"/>
            <a:ext cx="4023190" cy="533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cart.html?size=M&amp;qty=3&amp;style=Short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514E7-1EF7-45F8-8931-DDF59AF51A3F}"/>
              </a:ext>
            </a:extLst>
          </p:cNvPr>
          <p:cNvSpPr txBox="1"/>
          <p:nvPr/>
        </p:nvSpPr>
        <p:spPr>
          <a:xfrm>
            <a:off x="1397204" y="4863093"/>
            <a:ext cx="204414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method="get"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action="cart.html"&gt;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form here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--&gt;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Folded Corner 3">
            <a:extLst>
              <a:ext uri="{FF2B5EF4-FFF2-40B4-BE49-F238E27FC236}">
                <a16:creationId xmlns:a16="http://schemas.microsoft.com/office/drawing/2014/main" id="{9598C71D-5E58-40EA-B6B0-B7E78BE2F545}"/>
              </a:ext>
            </a:extLst>
          </p:cNvPr>
          <p:cNvSpPr/>
          <p:nvPr/>
        </p:nvSpPr>
        <p:spPr>
          <a:xfrm>
            <a:off x="8364908" y="4285462"/>
            <a:ext cx="2722652" cy="21824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cart.</a:t>
            </a:r>
            <a:r>
              <a:rPr lang="en-US" dirty="0"/>
              <a:t>html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F71FE-2635-47FC-84A3-772DB7DF83DB}"/>
              </a:ext>
            </a:extLst>
          </p:cNvPr>
          <p:cNvSpPr txBox="1"/>
          <p:nvPr/>
        </p:nvSpPr>
        <p:spPr>
          <a:xfrm>
            <a:off x="8657672" y="4781060"/>
            <a:ext cx="213712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read form values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1F37-8EF4-46AA-BB5F-3297FDD9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URLSearchParams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7880-B2F0-4899-9226-B2E655C2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</a:t>
            </a:r>
            <a:r>
              <a:rPr lang="en-US">
                <a:hlinkClick r:id="rId2"/>
              </a:rPr>
              <a:t>URLSearchParams</a:t>
            </a:r>
            <a:r>
              <a:rPr lang="en-US"/>
              <a:t> object that contains the query string data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params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new URLSearchParams(window.location.search);</a:t>
            </a:r>
          </a:p>
        </p:txBody>
      </p:sp>
    </p:spTree>
    <p:extLst>
      <p:ext uri="{BB962C8B-B14F-4D97-AF65-F5344CB8AC3E}">
        <p14:creationId xmlns:p14="http://schemas.microsoft.com/office/powerpoint/2010/main" val="113879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4ACE-22F9-480B-B6F1-FD3814BC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4143-42BC-446C-B764-ADFF542A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Provide the name as a string</a:t>
            </a:r>
          </a:p>
          <a:p>
            <a:r>
              <a:rPr lang="en-US"/>
              <a:t>If the name is not found, returns null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userSize = params.get(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284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9174-DE14-40FB-9157-F8B5F8A4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Stateless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0C3C-AA56-419D-891F-A52BDBE9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web is stateless</a:t>
            </a:r>
          </a:p>
          <a:p>
            <a:r>
              <a:rPr lang="en-US"/>
              <a:t>No memory of who you are, what you did on previous pages</a:t>
            </a:r>
          </a:p>
          <a:p>
            <a:r>
              <a:rPr lang="en-US"/>
              <a:t>Hangman retained some state using global variables -- until page reloads</a:t>
            </a:r>
          </a:p>
        </p:txBody>
      </p:sp>
    </p:spTree>
    <p:extLst>
      <p:ext uri="{BB962C8B-B14F-4D97-AF65-F5344CB8AC3E}">
        <p14:creationId xmlns:p14="http://schemas.microsoft.com/office/powerpoint/2010/main" val="1981691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59C2-EC4A-46E7-BA6F-1D64FECF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E67E-2A65-465D-91FC-9EA56FF9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Checkboxes can have multiple values for the same name</a:t>
            </a:r>
          </a:p>
          <a:p>
            <a:r>
              <a:rPr lang="en-US"/>
              <a:t>Think of the pizza toppings in your order form</a:t>
            </a:r>
          </a:p>
          <a:p>
            <a:endParaRPr lang="en-US"/>
          </a:p>
          <a:p>
            <a:pPr marL="0" indent="0">
              <a:buNone/>
            </a:pPr>
            <a:r>
              <a:rPr lang="nn-NO" b="1">
                <a:latin typeface="Courier New" panose="02070309020205020404" pitchFamily="49" charset="0"/>
                <a:cs typeface="Courier New" panose="02070309020205020404" pitchFamily="49" charset="0"/>
              </a:rPr>
              <a:t>veg=onion&amp;veg=tomato&amp;veg=mushroom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D0F57-4C2D-409C-A233-2E33E719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305" y="4574194"/>
            <a:ext cx="23717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9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7B0E-E9C3-4B81-A4BC-6DDC87E4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All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AA66-D3E9-4F84-BD45-7EB7F90C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getAll returns an array of values</a:t>
            </a:r>
          </a:p>
          <a:p>
            <a:r>
              <a:rPr lang="en-US"/>
              <a:t>Returns an empty array if the name is not found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veggies = params.getAll(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["onion", "tomato", "mushroom"]</a:t>
            </a:r>
          </a:p>
        </p:txBody>
      </p:sp>
    </p:spTree>
    <p:extLst>
      <p:ext uri="{BB962C8B-B14F-4D97-AF65-F5344CB8AC3E}">
        <p14:creationId xmlns:p14="http://schemas.microsoft.com/office/powerpoint/2010/main" val="3086437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0EF5-DCB2-4344-A639-9EF05433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C5C6-74CB-49D6-8CCF-5799ABE8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URLSearchParams is not supported in IE</a:t>
            </a:r>
          </a:p>
          <a:p>
            <a:endParaRPr lang="en-US"/>
          </a:p>
          <a:p>
            <a:r>
              <a:rPr lang="en-US"/>
              <a:t>See GitHub for an alternative if you need to support IE</a:t>
            </a:r>
          </a:p>
        </p:txBody>
      </p:sp>
    </p:spTree>
    <p:extLst>
      <p:ext uri="{BB962C8B-B14F-4D97-AF65-F5344CB8AC3E}">
        <p14:creationId xmlns:p14="http://schemas.microsoft.com/office/powerpoint/2010/main" val="411445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8CBE-DF10-47EB-8C2A-3BDA8066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2481-02D5-4184-961F-E521FE51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Also a name-value pair, stored in browser memory</a:t>
            </a:r>
          </a:p>
          <a:p>
            <a:r>
              <a:rPr lang="en-US"/>
              <a:t>For </a:t>
            </a:r>
            <a:r>
              <a:rPr lang="en-US">
                <a:hlinkClick r:id="rId2"/>
              </a:rPr>
              <a:t>this page</a:t>
            </a:r>
            <a:r>
              <a:rPr lang="en-US"/>
              <a:t>, cookies look like this: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9F3D2-26E5-42D0-B2FA-A580F21E9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072" y="4150840"/>
            <a:ext cx="5492180" cy="218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216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4963-C465-464D-8703-E71DA4DD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A6A9-B7CC-4DE8-AF93-C80EC526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be created and read by client OR server</a:t>
            </a:r>
          </a:p>
          <a:p>
            <a:r>
              <a:rPr lang="en-US"/>
              <a:t>Frequently used to store a session ID when user logs in</a:t>
            </a:r>
          </a:p>
          <a:p>
            <a:r>
              <a:rPr lang="en-US"/>
              <a:t>Or stores username when you check "Remember Me" box</a:t>
            </a:r>
          </a:p>
          <a:p>
            <a:r>
              <a:rPr lang="en-US"/>
              <a:t>Sent in the HTTP header</a:t>
            </a:r>
          </a:p>
        </p:txBody>
      </p:sp>
    </p:spTree>
    <p:extLst>
      <p:ext uri="{BB962C8B-B14F-4D97-AF65-F5344CB8AC3E}">
        <p14:creationId xmlns:p14="http://schemas.microsoft.com/office/powerpoint/2010/main" val="213452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AC1-D33B-493A-A91A-B0F9AED5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D986-BE3B-4829-87F6-D4D3A021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a regular string like "name=value"</a:t>
            </a:r>
          </a:p>
          <a:p>
            <a:r>
              <a:rPr lang="en-US"/>
              <a:t>Assign the string to document.cookie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document.cookie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"username=sread"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document.cookie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"school=WCTC"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3390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9621-99CA-4FBB-A5A3-5A1B6927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Cookies?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8523-812B-4DD9-8E8F-FFABDD1C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you print document.cookie, it looks like this</a:t>
            </a:r>
          </a:p>
          <a:p>
            <a:r>
              <a:rPr lang="en-US"/>
              <a:t>One string with all name/value pairs, separated with semicolons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console.log(document.cookie);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"username=sread; school=WCTC"</a:t>
            </a:r>
          </a:p>
        </p:txBody>
      </p:sp>
    </p:spTree>
    <p:extLst>
      <p:ext uri="{BB962C8B-B14F-4D97-AF65-F5344CB8AC3E}">
        <p14:creationId xmlns:p14="http://schemas.microsoft.com/office/powerpoint/2010/main" val="814576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2D3D-FB01-4A53-8B2B-665D445B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a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4D15-61EB-42CC-92CE-D3E966F0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Update a cookie's value by writing the new value with the same name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document.cookie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"school=UWM"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console.log(document.cookie);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"username=sread; school=UWM"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11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56B4-8DA9-4593-AC9F-7511E203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One Cookie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9F6D-303E-481C-A23B-D548694C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could we retrieve the value of the school cookie ("WCTC")?</a:t>
            </a:r>
          </a:p>
          <a:p>
            <a:r>
              <a:rPr lang="en-US"/>
              <a:t>Remember: It's one big string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console.log(document.cookie);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"username=sread; school=WCTC"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19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7F26-6B55-4329-A136-5499201C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7757-8667-4996-B130-63B32FF1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index of "school="</a:t>
            </a:r>
          </a:p>
          <a:p>
            <a:r>
              <a:rPr lang="en-US"/>
              <a:t>Find index of semicolon after "school="</a:t>
            </a:r>
          </a:p>
          <a:p>
            <a:pPr lvl="1"/>
            <a:r>
              <a:rPr lang="en-US"/>
              <a:t>Or end of string if no semicolon found after "school="</a:t>
            </a:r>
          </a:p>
          <a:p>
            <a:r>
              <a:rPr lang="en-US"/>
              <a:t>Slice string between first and last indexes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"username=sread; school=WCTC"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9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639D-4942-4AAB-8D90-D9A63CFD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2CA3-4F96-4D9C-A7CC-659D834C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Query string (URL-encoded information)</a:t>
            </a:r>
          </a:p>
          <a:p>
            <a:r>
              <a:rPr lang="en-US"/>
              <a:t>Cookies (client-side storage)</a:t>
            </a:r>
          </a:p>
          <a:p>
            <a:r>
              <a:rPr lang="en-US"/>
              <a:t>Web storage (HTML5 client-side storage)</a:t>
            </a:r>
          </a:p>
        </p:txBody>
      </p:sp>
    </p:spTree>
    <p:extLst>
      <p:ext uri="{BB962C8B-B14F-4D97-AF65-F5344CB8AC3E}">
        <p14:creationId xmlns:p14="http://schemas.microsoft.com/office/powerpoint/2010/main" val="3159100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7F26-6B55-4329-A136-5499201C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7757-8667-4996-B130-63B32FF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25738"/>
            <a:ext cx="10418884" cy="2994061"/>
          </a:xfrm>
        </p:spPr>
        <p:txBody>
          <a:bodyPr/>
          <a:lstStyle/>
          <a:p>
            <a:pPr marL="0" indent="0" algn="ctr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"username=sread; school=WCTC"</a:t>
            </a:r>
          </a:p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96E9CE-23EA-42A8-AE72-3403F0F2CBBE}"/>
              </a:ext>
            </a:extLst>
          </p:cNvPr>
          <p:cNvGrpSpPr/>
          <p:nvPr/>
        </p:nvGrpSpPr>
        <p:grpSpPr>
          <a:xfrm>
            <a:off x="1510301" y="3666228"/>
            <a:ext cx="8059149" cy="2769969"/>
            <a:chOff x="1510301" y="3116567"/>
            <a:chExt cx="8059149" cy="27699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B7C42D-EAAB-486F-B8E3-B2850CC11B5D}"/>
                </a:ext>
              </a:extLst>
            </p:cNvPr>
            <p:cNvSpPr txBox="1"/>
            <p:nvPr/>
          </p:nvSpPr>
          <p:spPr>
            <a:xfrm>
              <a:off x="4268912" y="3626778"/>
              <a:ext cx="2154757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/>
                <a:t>index of "school="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7E2452-2737-4F6B-A006-E839EFEFD1F1}"/>
                </a:ext>
              </a:extLst>
            </p:cNvPr>
            <p:cNvSpPr txBox="1"/>
            <p:nvPr/>
          </p:nvSpPr>
          <p:spPr>
            <a:xfrm>
              <a:off x="1630369" y="4575375"/>
              <a:ext cx="4815981" cy="3625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/>
                <a:t>index of "school=" plus length of "school="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F9A4F7-2B5F-4EE9-8E5A-9DD4E57DAA32}"/>
                </a:ext>
              </a:extLst>
            </p:cNvPr>
            <p:cNvSpPr txBox="1"/>
            <p:nvPr/>
          </p:nvSpPr>
          <p:spPr>
            <a:xfrm>
              <a:off x="1510301" y="5517204"/>
              <a:ext cx="4936491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/>
                <a:t>index of ";" after "school=" (or end of string)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DA98734D-6406-4EC2-B248-5A6087C3D72F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6446350" y="3139440"/>
              <a:ext cx="2364275" cy="1617216"/>
            </a:xfrm>
            <a:prstGeom prst="bentConnector3">
              <a:avLst>
                <a:gd name="adj1" fmla="val 1002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45B036F-9422-415E-BC51-D80790878F25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6423669" y="3116567"/>
              <a:ext cx="647056" cy="6948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5575F2D3-D5B7-432C-8C3D-0FCA387F703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6446792" y="3175000"/>
              <a:ext cx="3122658" cy="2526870"/>
            </a:xfrm>
            <a:prstGeom prst="bentConnector3">
              <a:avLst>
                <a:gd name="adj1" fmla="val 1000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CB1D6DB6-566D-418A-A2CF-02139A0FE98B}"/>
              </a:ext>
            </a:extLst>
          </p:cNvPr>
          <p:cNvSpPr/>
          <p:nvPr/>
        </p:nvSpPr>
        <p:spPr>
          <a:xfrm rot="16200000">
            <a:off x="9093994" y="2552263"/>
            <a:ext cx="158750" cy="97631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AABFB5-8703-4FDF-B140-639657BFF280}"/>
              </a:ext>
            </a:extLst>
          </p:cNvPr>
          <p:cNvSpPr txBox="1"/>
          <p:nvPr/>
        </p:nvSpPr>
        <p:spPr>
          <a:xfrm>
            <a:off x="8877300" y="263383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1576021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4963-C465-464D-8703-E71DA4DD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A6A9-B7CC-4DE8-AF93-C80EC526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Domain: Site associated with the cookie</a:t>
            </a:r>
          </a:p>
          <a:p>
            <a:r>
              <a:rPr lang="en-US"/>
              <a:t>Path: Path associated with cookie relative to domain</a:t>
            </a:r>
          </a:p>
          <a:p>
            <a:r>
              <a:rPr lang="en-US"/>
              <a:t>Expires: When the browser should delete the cookie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219FA-C314-4827-928C-2F96802EA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90" t="21844" b="46431"/>
          <a:stretch/>
        </p:blipFill>
        <p:spPr>
          <a:xfrm>
            <a:off x="3667874" y="5473365"/>
            <a:ext cx="4639424" cy="821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967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3AC1-1F3B-4817-820E-FFF4DE21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Domain and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71C6-5391-4E45-B312-194441F0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cookie can only be read if its domain/path matches the current domain/path</a:t>
            </a:r>
          </a:p>
          <a:p>
            <a:r>
              <a:rPr lang="en-US"/>
              <a:t>A path of / matches anything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http://javapuppy.com/javascript/cookies/count.html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22BD3-81B8-4FA7-AB6C-28DB73A98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90" t="21844" b="46431"/>
          <a:stretch/>
        </p:blipFill>
        <p:spPr>
          <a:xfrm>
            <a:off x="3683285" y="5725082"/>
            <a:ext cx="4639424" cy="821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E61653C-6CEF-4169-BE5E-03C4391B20FE}"/>
              </a:ext>
            </a:extLst>
          </p:cNvPr>
          <p:cNvSpPr/>
          <p:nvPr/>
        </p:nvSpPr>
        <p:spPr>
          <a:xfrm rot="5400000">
            <a:off x="4195115" y="3680027"/>
            <a:ext cx="173280" cy="2296274"/>
          </a:xfrm>
          <a:prstGeom prst="leftBrace">
            <a:avLst>
              <a:gd name="adj1" fmla="val 8333"/>
              <a:gd name="adj2" fmla="val 502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3F4B599-837F-40B0-B513-DFDF526B650B}"/>
              </a:ext>
            </a:extLst>
          </p:cNvPr>
          <p:cNvSpPr/>
          <p:nvPr/>
        </p:nvSpPr>
        <p:spPr>
          <a:xfrm rot="5400000">
            <a:off x="7182355" y="3098254"/>
            <a:ext cx="169855" cy="3463245"/>
          </a:xfrm>
          <a:prstGeom prst="leftBrace">
            <a:avLst>
              <a:gd name="adj1" fmla="val 8333"/>
              <a:gd name="adj2" fmla="val 502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67D61-8FEE-4481-B454-75668F39BB03}"/>
              </a:ext>
            </a:extLst>
          </p:cNvPr>
          <p:cNvSpPr txBox="1"/>
          <p:nvPr/>
        </p:nvSpPr>
        <p:spPr>
          <a:xfrm>
            <a:off x="3754206" y="437219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7B88D-2075-4C6E-A5A7-6C7FCABD181D}"/>
              </a:ext>
            </a:extLst>
          </p:cNvPr>
          <p:cNvSpPr txBox="1"/>
          <p:nvPr/>
        </p:nvSpPr>
        <p:spPr>
          <a:xfrm>
            <a:off x="6941908" y="437219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553307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E6B2-06B4-4EA4-8925-FE567500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Domain and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1191-0706-4041-85E6-F993BF4E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don't specify a domain when creating a cookie, it defaults to the current domain</a:t>
            </a:r>
          </a:p>
          <a:p>
            <a:r>
              <a:rPr lang="en-US"/>
              <a:t>For example: "wctc.edu" or "javapuppy.com"</a:t>
            </a:r>
          </a:p>
          <a:p>
            <a:endParaRPr lang="en-US"/>
          </a:p>
          <a:p>
            <a:r>
              <a:rPr lang="en-US"/>
              <a:t>If you don't specify a path, default is current path</a:t>
            </a:r>
          </a:p>
        </p:txBody>
      </p:sp>
    </p:spTree>
    <p:extLst>
      <p:ext uri="{BB962C8B-B14F-4D97-AF65-F5344CB8AC3E}">
        <p14:creationId xmlns:p14="http://schemas.microsoft.com/office/powerpoint/2010/main" val="3641781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F980-1E56-49ED-B831-E85D6FD0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6BB01-EAD8-4E55-8786-9C7E099C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 cookie expires, the browser automatically deletes it</a:t>
            </a:r>
          </a:p>
          <a:p>
            <a:endParaRPr lang="en-US"/>
          </a:p>
          <a:p>
            <a:r>
              <a:rPr lang="en-US"/>
              <a:t>If no expiration specified, it is a </a:t>
            </a:r>
            <a:r>
              <a:rPr lang="en-US" i="1"/>
              <a:t>session cookie</a:t>
            </a:r>
          </a:p>
          <a:p>
            <a:r>
              <a:rPr lang="en-US"/>
              <a:t>Deleted when the browser is closed</a:t>
            </a:r>
          </a:p>
        </p:txBody>
      </p:sp>
    </p:spTree>
    <p:extLst>
      <p:ext uri="{BB962C8B-B14F-4D97-AF65-F5344CB8AC3E}">
        <p14:creationId xmlns:p14="http://schemas.microsoft.com/office/powerpoint/2010/main" val="1680719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9F4C-9333-4F6B-B7AD-72D36DCF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Persistent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29C6-E44B-4DF2-903E-131D37BF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set an expiration, the cookie will be </a:t>
            </a:r>
            <a:r>
              <a:rPr lang="en-US" i="1"/>
              <a:t>persistent</a:t>
            </a:r>
            <a:endParaRPr lang="en-US"/>
          </a:p>
          <a:p>
            <a:r>
              <a:rPr lang="en-US"/>
              <a:t>Can specify age of cookie in seconds (newer way) or expiration date (older way)</a:t>
            </a:r>
          </a:p>
        </p:txBody>
      </p:sp>
    </p:spTree>
    <p:extLst>
      <p:ext uri="{BB962C8B-B14F-4D97-AF65-F5344CB8AC3E}">
        <p14:creationId xmlns:p14="http://schemas.microsoft.com/office/powerpoint/2010/main" val="875646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BEC6-A358-4D18-858D-66111534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Maximum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A7BC-3795-4CAF-8D8C-89AAAE26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set the maximum age (max-age) of a cookie in seconds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twoDays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document.cookie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"username=sread;max-age="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+ twoDays;</a:t>
            </a:r>
          </a:p>
        </p:txBody>
      </p:sp>
    </p:spTree>
    <p:extLst>
      <p:ext uri="{BB962C8B-B14F-4D97-AF65-F5344CB8AC3E}">
        <p14:creationId xmlns:p14="http://schemas.microsoft.com/office/powerpoint/2010/main" val="808552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5BA1-C548-4CBB-A041-4185389D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5FEE-6D67-437B-9501-1531D8DA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Delete a cookie by setting its max-age to zero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document.cookie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"username=x;max-age=0"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7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837D-782F-4B2C-B2D4-EF4F9278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7C68-297B-4788-8001-E6202F8C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browsers can use max-age, except Internet Explorer</a:t>
            </a:r>
          </a:p>
          <a:p>
            <a:r>
              <a:rPr lang="en-US"/>
              <a:t>IE only uses the older "expires" syntax, which takes a date</a:t>
            </a:r>
          </a:p>
          <a:p>
            <a:r>
              <a:rPr lang="en-US"/>
              <a:t>If you set both "expires" and "max-age", browsers will prefer "max-age"</a:t>
            </a:r>
          </a:p>
        </p:txBody>
      </p:sp>
    </p:spTree>
    <p:extLst>
      <p:ext uri="{BB962C8B-B14F-4D97-AF65-F5344CB8AC3E}">
        <p14:creationId xmlns:p14="http://schemas.microsoft.com/office/powerpoint/2010/main" val="1201698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17F1-0DF7-496D-BFB1-A6A2468F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Expires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0D8E-2CE6-478D-9746-037C7EC9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Specify an expiration date in GMTString format</a:t>
            </a:r>
          </a:p>
          <a:p>
            <a:r>
              <a:rPr lang="en-US"/>
              <a:t>See </a:t>
            </a:r>
            <a:r>
              <a:rPr lang="en-US">
                <a:hlinkClick r:id="rId2"/>
              </a:rPr>
              <a:t>Date.toUTCString</a:t>
            </a:r>
            <a:r>
              <a:rPr lang="en-US"/>
              <a:t> for proper formatting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newYearsDay = new Date(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 Jan 2025"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console.log(newYearsDay.toUTCString());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&gt; Wed, 01 Jan 2025 06:00:00 GMT</a:t>
            </a:r>
          </a:p>
        </p:txBody>
      </p:sp>
    </p:spTree>
    <p:extLst>
      <p:ext uri="{BB962C8B-B14F-4D97-AF65-F5344CB8AC3E}">
        <p14:creationId xmlns:p14="http://schemas.microsoft.com/office/powerpoint/2010/main" val="187086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EC11-8EA5-42D8-B082-F2D4540F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AA2C-E3AC-49B6-99CF-789ED3EC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Common solution for pagination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Information is made part of the link</a:t>
            </a:r>
          </a:p>
          <a:p>
            <a:r>
              <a:rPr lang="en-US"/>
              <a:t>Server reads the parameter and modifies the return page accordingly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3BC04-0745-419D-A07E-63D1F0C9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95" y="3523180"/>
            <a:ext cx="7515174" cy="5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53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021-5280-4C0A-A834-59E8733B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GMT?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F6245-59AC-41EF-B629-D05D97839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014677" cy="3416301"/>
          </a:xfrm>
        </p:spPr>
        <p:txBody>
          <a:bodyPr>
            <a:normAutofit/>
          </a:bodyPr>
          <a:lstStyle/>
          <a:p>
            <a:r>
              <a:rPr lang="en-US" sz="3200"/>
              <a:t>GMT stands for Greenwich Mean Time</a:t>
            </a:r>
          </a:p>
          <a:p>
            <a:r>
              <a:rPr lang="en-US" sz="3200"/>
              <a:t>No time zone offset</a:t>
            </a:r>
          </a:p>
          <a:p>
            <a:r>
              <a:rPr lang="en-US" sz="3200"/>
              <a:t>Also known as UTC 0 (</a:t>
            </a:r>
            <a:r>
              <a:rPr lang="en-US" sz="3200">
                <a:hlinkClick r:id="rId2"/>
              </a:rPr>
              <a:t>Coordinated Universal Time</a:t>
            </a:r>
            <a:r>
              <a:rPr lang="en-US" sz="3200"/>
              <a:t>)</a:t>
            </a:r>
          </a:p>
          <a:p>
            <a:endParaRPr lang="en-US" sz="3200"/>
          </a:p>
        </p:txBody>
      </p:sp>
      <p:pic>
        <p:nvPicPr>
          <p:cNvPr id="6" name="Picture 4" descr="Image result for time zone map utc">
            <a:extLst>
              <a:ext uri="{FF2B5EF4-FFF2-40B4-BE49-F238E27FC236}">
                <a16:creationId xmlns:a16="http://schemas.microsoft.com/office/drawing/2014/main" id="{4491E0EC-9EB9-412D-B915-733C45C349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96" y="2929657"/>
            <a:ext cx="4824412" cy="2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31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7A92BF-A5CF-4E50-9429-ECEF8242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 Expires to Cookie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A2883-B711-4477-B327-3C54C549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the expires date to the cookie when you create it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document.cookie =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"username=sread;expires="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+ 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newYearsDay.toUTCString();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229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8AD1-CDCB-4101-A6EE-EB66D4BD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Client-Server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EA5C-671F-4891-B058-24645BBA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All</a:t>
            </a:r>
            <a:r>
              <a:rPr lang="en-US"/>
              <a:t> cookies for the current domain and path are sent to the server with </a:t>
            </a:r>
            <a:r>
              <a:rPr lang="en-US" b="1"/>
              <a:t>every</a:t>
            </a:r>
            <a:r>
              <a:rPr lang="en-US"/>
              <a:t> request</a:t>
            </a:r>
          </a:p>
          <a:p>
            <a:r>
              <a:rPr lang="en-US"/>
              <a:t>You can’t pick and choose which ones to send</a:t>
            </a:r>
          </a:p>
          <a:p>
            <a:r>
              <a:rPr lang="en-US"/>
              <a:t>Can increase transit time if too many cookies</a:t>
            </a:r>
          </a:p>
        </p:txBody>
      </p:sp>
    </p:spTree>
    <p:extLst>
      <p:ext uri="{BB962C8B-B14F-4D97-AF65-F5344CB8AC3E}">
        <p14:creationId xmlns:p14="http://schemas.microsoft.com/office/powerpoint/2010/main" val="1509217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C805-8DDD-45F8-9B37-9FA21921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Cookies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06B2-2896-4C88-9C17-559E46A9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Cookies are easily modifiable and not secure</a:t>
            </a:r>
          </a:p>
          <a:p>
            <a:r>
              <a:rPr lang="en-US"/>
              <a:t>Improper use of cookies exposes users to attacks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 cross-site request forgery (CSRF)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 cross-site scripting (XSS)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 cross-site tracing (XST)</a:t>
            </a:r>
          </a:p>
        </p:txBody>
      </p:sp>
    </p:spTree>
    <p:extLst>
      <p:ext uri="{BB962C8B-B14F-4D97-AF65-F5344CB8AC3E}">
        <p14:creationId xmlns:p14="http://schemas.microsoft.com/office/powerpoint/2010/main" val="3387124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6350-A6EE-44AF-BD55-C9DCC965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57EA-09DD-43FA-A552-9E223B5D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Amount of data a cookie can store varies by browser</a:t>
            </a:r>
          </a:p>
          <a:p>
            <a:r>
              <a:rPr lang="en-US"/>
              <a:t>Around 4000 characters of data</a:t>
            </a:r>
          </a:p>
          <a:p>
            <a:r>
              <a:rPr lang="en-US"/>
              <a:t>Around 50 cookies per domain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A2791-19EC-412E-AB79-9A776DEAD406}"/>
              </a:ext>
            </a:extLst>
          </p:cNvPr>
          <p:cNvSpPr txBox="1"/>
          <p:nvPr/>
        </p:nvSpPr>
        <p:spPr>
          <a:xfrm>
            <a:off x="2835668" y="6339155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IETF Cookie Standards and Browser Limitations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1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ED75-2564-4767-9BBD-3D8F7D94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URI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9828-C925-45DD-AF4E-32675B88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Cookie values cannot contain spaces, commas, or semicolons</a:t>
            </a:r>
          </a:p>
          <a:p>
            <a:r>
              <a:rPr lang="en-US"/>
              <a:t>To avoid forbidden characters, encode and decode the value using JavaScript utility functions</a:t>
            </a:r>
          </a:p>
        </p:txBody>
      </p:sp>
    </p:spTree>
    <p:extLst>
      <p:ext uri="{BB962C8B-B14F-4D97-AF65-F5344CB8AC3E}">
        <p14:creationId xmlns:p14="http://schemas.microsoft.com/office/powerpoint/2010/main" val="1845395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443F-E1FF-46FC-8F68-FB667104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 and 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6A25-B404-4E95-946D-960AC7C7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Encode the value when creating a cookie</a:t>
            </a:r>
          </a:p>
          <a:p>
            <a:pPr marL="0" indent="0">
              <a:buNone/>
            </a:pP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rawValue =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"Oops, some bad chars; sorry."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encoded = encodeURIComponent(rawValue);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document.cookie =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"test="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+ encoded;</a:t>
            </a:r>
          </a:p>
          <a:p>
            <a:pPr marL="0" indent="0">
              <a:buNone/>
            </a:pP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12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443F-E1FF-46FC-8F68-FB667104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 and 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6A25-B404-4E95-946D-960AC7C7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Decode the value when reading a cookie</a:t>
            </a:r>
          </a:p>
          <a:p>
            <a:pPr marL="0" indent="0">
              <a:buNone/>
            </a:pP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value = decodeURIComponent(encoded);</a:t>
            </a:r>
          </a:p>
        </p:txBody>
      </p:sp>
    </p:spTree>
    <p:extLst>
      <p:ext uri="{BB962C8B-B14F-4D97-AF65-F5344CB8AC3E}">
        <p14:creationId xmlns:p14="http://schemas.microsoft.com/office/powerpoint/2010/main" val="1866498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B68D-4A8F-4C02-83BE-713E172A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8ECE-3F90-41B9-ADE5-1843C98F0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more space than cookies allow?</a:t>
            </a:r>
          </a:p>
          <a:p>
            <a:r>
              <a:rPr lang="en-US"/>
              <a:t>Need to store complex data?</a:t>
            </a:r>
          </a:p>
          <a:p>
            <a:r>
              <a:rPr lang="en-US"/>
              <a:t>Is your data only used on the client/browser side?</a:t>
            </a:r>
          </a:p>
          <a:p>
            <a:endParaRPr lang="en-US"/>
          </a:p>
          <a:p>
            <a:r>
              <a:rPr lang="en-US"/>
              <a:t>Try web storage!</a:t>
            </a:r>
          </a:p>
        </p:txBody>
      </p:sp>
    </p:spTree>
    <p:extLst>
      <p:ext uri="{BB962C8B-B14F-4D97-AF65-F5344CB8AC3E}">
        <p14:creationId xmlns:p14="http://schemas.microsoft.com/office/powerpoint/2010/main" val="2521470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08E0-5ED4-41B2-9197-02AAC5A6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to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351C-A1C7-4E87-B58F-08CD2AC3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 key/value pairs</a:t>
            </a:r>
          </a:p>
          <a:p>
            <a:endParaRPr lang="en-US"/>
          </a:p>
          <a:p>
            <a:r>
              <a:rPr lang="en-US"/>
              <a:t>Values are stored as a strings</a:t>
            </a:r>
          </a:p>
          <a:p>
            <a:endParaRPr lang="en-US"/>
          </a:p>
          <a:p>
            <a:r>
              <a:rPr lang="en-US"/>
              <a:t>Storage is domain-specific</a:t>
            </a:r>
          </a:p>
        </p:txBody>
      </p:sp>
    </p:spTree>
    <p:extLst>
      <p:ext uri="{BB962C8B-B14F-4D97-AF65-F5344CB8AC3E}">
        <p14:creationId xmlns:p14="http://schemas.microsoft.com/office/powerpoint/2010/main" val="405261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93AD-ECF8-4A3C-84DE-DBE2CA6D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34D4-38A1-4E5A-9984-3CACDB41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be easily modified, typed directly</a:t>
            </a:r>
          </a:p>
          <a:p>
            <a:r>
              <a:rPr lang="en-US"/>
              <a:t>Can be bookmarked or hyperlinked: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https://www.google.com/search?q=javascript</a:t>
            </a:r>
            <a:endParaRPr lang="en-US"/>
          </a:p>
          <a:p>
            <a:pPr marL="0" indent="0">
              <a:buNone/>
            </a:pPr>
            <a:r>
              <a:rPr lang="en-US">
                <a:hlinkClick r:id="rId3"/>
              </a:rPr>
              <a:t>https://www.amazon.com/s?k=javascript</a:t>
            </a:r>
            <a:endParaRPr lang="en-US"/>
          </a:p>
          <a:p>
            <a:endParaRPr lang="en-US"/>
          </a:p>
          <a:p>
            <a:r>
              <a:rPr lang="en-US"/>
              <a:t>Length limitations vary by browser/server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1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5518-00C5-4C3E-8EE7-AE276655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 vs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FC75-F0BE-49D3-A6AB-6F8F82F9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in web storage is never sent to the server</a:t>
            </a:r>
          </a:p>
          <a:p>
            <a:endParaRPr lang="en-US"/>
          </a:p>
          <a:p>
            <a:r>
              <a:rPr lang="en-US"/>
              <a:t>Size varies by browser, but ~5 MB</a:t>
            </a:r>
          </a:p>
          <a:p>
            <a:endParaRPr lang="en-US"/>
          </a:p>
          <a:p>
            <a:r>
              <a:rPr lang="en-US"/>
              <a:t>Fires an "onstorage" event</a:t>
            </a:r>
          </a:p>
        </p:txBody>
      </p:sp>
    </p:spTree>
    <p:extLst>
      <p:ext uri="{BB962C8B-B14F-4D97-AF65-F5344CB8AC3E}">
        <p14:creationId xmlns:p14="http://schemas.microsoft.com/office/powerpoint/2010/main" val="4122060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5E21-A029-4FC2-B12B-2ECB0318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vs Persistent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592B-E48D-49A2-8FF6-3F4A5DAF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storage can be persistent (stored indefinitely, even after browser closed)</a:t>
            </a:r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window.localStorage</a:t>
            </a:r>
          </a:p>
          <a:p>
            <a:endParaRPr lang="en-US"/>
          </a:p>
          <a:p>
            <a:r>
              <a:rPr lang="en-US"/>
              <a:t>Session storage cleared when browser closed</a:t>
            </a:r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window.sessionStorage</a:t>
            </a:r>
          </a:p>
        </p:txBody>
      </p:sp>
    </p:spTree>
    <p:extLst>
      <p:ext uri="{BB962C8B-B14F-4D97-AF65-F5344CB8AC3E}">
        <p14:creationId xmlns:p14="http://schemas.microsoft.com/office/powerpoint/2010/main" val="2467521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E88D-7A40-428E-A93C-98E94735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Web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CC59-0F80-47DF-BC11-0DBCA004F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Browsers allow you to view/modify stored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207D0-9BC5-49C1-97B9-50F26C018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40" y="3334998"/>
            <a:ext cx="6669640" cy="26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73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6737-F71F-441F-ABA7-D57C1EB9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89CE-821D-4EB9-8A9F-44697E5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60" y="2603500"/>
            <a:ext cx="10623478" cy="3416300"/>
          </a:xfrm>
        </p:spPr>
        <p:txBody>
          <a:bodyPr/>
          <a:lstStyle/>
          <a:p>
            <a:r>
              <a:rPr lang="en-US"/>
              <a:t>Use setItem to store the name and the value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localStorage.setItem(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"sread"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localStorage.setItem(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"visits"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647380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887B-B291-4F48-98B9-D151E155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AEC7-6545-47A4-9BAA-FCF73729F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609" y="2603500"/>
            <a:ext cx="10464229" cy="3416300"/>
          </a:xfrm>
        </p:spPr>
        <p:txBody>
          <a:bodyPr/>
          <a:lstStyle/>
          <a:p>
            <a:r>
              <a:rPr lang="en-US"/>
              <a:t>To update a value, use setItem again to overwrite the old value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localStorage.setItem(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"gread"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localStorage.setItem(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"visits"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44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BE84-2E6C-4007-9A53-5C212F97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3960-42AF-40C3-9200-1DB63A6C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getItem to retrieve data from storage</a:t>
            </a:r>
          </a:p>
          <a:p>
            <a:r>
              <a:rPr lang="en-US"/>
              <a:t>Will always be a string, so may need to parse it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visitCount = parseInt(localStorage.getItem(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"visits"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138786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6380-DC8B-4736-8F36-827C7E98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EF3D-DDB8-4B9F-817A-8C97B2C8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Remove a single item with removeItem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localStorage.removeItem(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"visits"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localStorage.removeItem(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03877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283D-5E6D-4E0A-BA2D-80F7B33E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Clearing Web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2F4C-ACA3-4FDB-B6C9-8B29756F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Removes all stored data for the domain</a:t>
            </a:r>
          </a:p>
          <a:p>
            <a:r>
              <a:rPr lang="en-US"/>
              <a:t>Users can also clear storage using browser tools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localStorage.clear();</a:t>
            </a:r>
          </a:p>
        </p:txBody>
      </p:sp>
    </p:spTree>
    <p:extLst>
      <p:ext uri="{BB962C8B-B14F-4D97-AF65-F5344CB8AC3E}">
        <p14:creationId xmlns:p14="http://schemas.microsoft.com/office/powerpoint/2010/main" val="2035363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03E2-A436-4202-B495-DB8C0A7D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F268-363D-4AEB-B7F1-BE8553FD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can be cumbersome to store individual pieces of data</a:t>
            </a:r>
          </a:p>
          <a:p>
            <a:r>
              <a:rPr lang="en-US"/>
              <a:t>Use JSON to store entire arrays or objects as strings</a:t>
            </a:r>
          </a:p>
        </p:txBody>
      </p:sp>
    </p:spTree>
    <p:extLst>
      <p:ext uri="{BB962C8B-B14F-4D97-AF65-F5344CB8AC3E}">
        <p14:creationId xmlns:p14="http://schemas.microsoft.com/office/powerpoint/2010/main" val="34693554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7672-72BE-4BF3-906F-C3C7592E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Stringify Objects to Store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1CF8-13DA-405B-A843-CA5FE5C8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toppings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"Onions"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"Tomatoes"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"Mushrooms"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localStorage.setItem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JSON.stringify(toppings));</a:t>
            </a:r>
          </a:p>
        </p:txBody>
      </p:sp>
    </p:spTree>
    <p:extLst>
      <p:ext uri="{BB962C8B-B14F-4D97-AF65-F5344CB8AC3E}">
        <p14:creationId xmlns:p14="http://schemas.microsoft.com/office/powerpoint/2010/main" val="179490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C143-CB71-4BCE-8DAA-86395E25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with GET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BBEC-D8C3-409A-AE6E-6ABC4ADB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&lt;form&gt; tag takes two attributes we haven’t been using</a:t>
            </a:r>
          </a:p>
          <a:p>
            <a:r>
              <a:rPr lang="en-US"/>
              <a:t>We've been preventing form submission with event.preventDefault()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"confirm.html"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"get"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0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E5CE-B60F-4FB1-8BC9-A03A4D7A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in LocalStorage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869EC-55AA-45D7-A8C5-12E329144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383" y="2603500"/>
            <a:ext cx="9729396" cy="3416300"/>
          </a:xfrm>
        </p:spPr>
      </p:pic>
    </p:spTree>
    <p:extLst>
      <p:ext uri="{BB962C8B-B14F-4D97-AF65-F5344CB8AC3E}">
        <p14:creationId xmlns:p14="http://schemas.microsoft.com/office/powerpoint/2010/main" val="3402988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92ED-62E1-4D6D-A487-765133E6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Objects to Retrieve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319A-CBCE-4FE0-BC0B-52618328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array =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JSON.parse(localStorage.getItem(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for(var topping of array)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console.log(topping);</a:t>
            </a:r>
          </a:p>
        </p:txBody>
      </p:sp>
    </p:spTree>
    <p:extLst>
      <p:ext uri="{BB962C8B-B14F-4D97-AF65-F5344CB8AC3E}">
        <p14:creationId xmlns:p14="http://schemas.microsoft.com/office/powerpoint/2010/main" val="400506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C143-CB71-4BCE-8DAA-86395E25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Action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BBEC-D8C3-409A-AE6E-6ABC4ADB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Action</a:t>
            </a:r>
            <a:r>
              <a:rPr lang="en-US"/>
              <a:t> is the destination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Loads after the form is submitted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Default action is the current page</a:t>
            </a:r>
          </a:p>
          <a:p>
            <a:pPr lvl="1"/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"confirm.html"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"get"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7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C143-CB71-4BCE-8DAA-86395E25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Method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BBEC-D8C3-409A-AE6E-6ABC4ADB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Method</a:t>
            </a:r>
            <a:r>
              <a:rPr lang="en-US"/>
              <a:t> is how to send the data in the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post</a:t>
            </a:r>
            <a:r>
              <a:rPr lang="en-US"/>
              <a:t>: Send form data in message body (securable)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get</a:t>
            </a:r>
            <a:r>
              <a:rPr lang="en-US"/>
              <a:t>: Send form data in query string (default)</a:t>
            </a:r>
          </a:p>
          <a:p>
            <a:pPr marL="0" indent="0" algn="ctr">
              <a:buNone/>
            </a:pPr>
            <a:endParaRPr lang="en-US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"confirm.html"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"get"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DED7-971C-454D-BA32-DF28D8B6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Order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83271-186B-4A06-9BCF-80B3D5FD5C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For simplicity, Bootstrap markup has been removed from the HTML on the following slide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5B97C1-C5A3-4E44-B340-63403E4155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661761" y="2606675"/>
            <a:ext cx="3918314" cy="3409950"/>
          </a:xfrm>
        </p:spPr>
      </p:pic>
    </p:spTree>
    <p:extLst>
      <p:ext uri="{BB962C8B-B14F-4D97-AF65-F5344CB8AC3E}">
        <p14:creationId xmlns:p14="http://schemas.microsoft.com/office/powerpoint/2010/main" val="3492042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112BA83-C4EE-4E9B-AA2B-2798F0A01268}" vid="{B2044496-E66F-4048-A0B6-1B4441C812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</Template>
  <TotalTime>997</TotalTime>
  <Words>2243</Words>
  <Application>Microsoft Office PowerPoint</Application>
  <PresentationFormat>Widescreen</PresentationFormat>
  <Paragraphs>318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Century Gothic</vt:lpstr>
      <vt:lpstr>Consolas</vt:lpstr>
      <vt:lpstr>Courier New</vt:lpstr>
      <vt:lpstr>Wingdings 3</vt:lpstr>
      <vt:lpstr>Ion Boardroom</vt:lpstr>
      <vt:lpstr>JavaScript</vt:lpstr>
      <vt:lpstr>The Stateless Problem</vt:lpstr>
      <vt:lpstr>Solutions</vt:lpstr>
      <vt:lpstr>Query String</vt:lpstr>
      <vt:lpstr>Query String</vt:lpstr>
      <vt:lpstr>Forms with GET Method</vt:lpstr>
      <vt:lpstr>Form Action Attribute</vt:lpstr>
      <vt:lpstr>Form Method Attribute</vt:lpstr>
      <vt:lpstr>A Simple Order Form</vt:lpstr>
      <vt:lpstr>A Simple Order Form</vt:lpstr>
      <vt:lpstr>After Submitting the Form</vt:lpstr>
      <vt:lpstr>URL = Action + Query String</vt:lpstr>
      <vt:lpstr>Names and Values</vt:lpstr>
      <vt:lpstr>Names and Values</vt:lpstr>
      <vt:lpstr>Names, Not IDs</vt:lpstr>
      <vt:lpstr>Radio Buttons and Checkboxes</vt:lpstr>
      <vt:lpstr>Reading Form Values</vt:lpstr>
      <vt:lpstr>URLSearchParams</vt:lpstr>
      <vt:lpstr>Get a Value</vt:lpstr>
      <vt:lpstr>Multiple Values</vt:lpstr>
      <vt:lpstr>Get All Values</vt:lpstr>
      <vt:lpstr>Internet Explorer</vt:lpstr>
      <vt:lpstr>Cookies</vt:lpstr>
      <vt:lpstr>Cookies</vt:lpstr>
      <vt:lpstr>Creating a Cookie</vt:lpstr>
      <vt:lpstr>Two Cookies?</vt:lpstr>
      <vt:lpstr>Update a Cookie</vt:lpstr>
      <vt:lpstr>Reading One Cookie Value</vt:lpstr>
      <vt:lpstr>Cookie Search Algorithm</vt:lpstr>
      <vt:lpstr>Cookie Search Algorithm</vt:lpstr>
      <vt:lpstr>Extra Information</vt:lpstr>
      <vt:lpstr>Rules for Domain and Path</vt:lpstr>
      <vt:lpstr>Default Domain and Path</vt:lpstr>
      <vt:lpstr>Expiration</vt:lpstr>
      <vt:lpstr>Persistent Cookies</vt:lpstr>
      <vt:lpstr>Set Maximum Age</vt:lpstr>
      <vt:lpstr>Deleting a Cookie</vt:lpstr>
      <vt:lpstr>Internet Explorer</vt:lpstr>
      <vt:lpstr>Expires Date</vt:lpstr>
      <vt:lpstr>What is GMT?</vt:lpstr>
      <vt:lpstr>Append Expires to Cookie</vt:lpstr>
      <vt:lpstr>Client-Server Cookies</vt:lpstr>
      <vt:lpstr>Cookies and Security</vt:lpstr>
      <vt:lpstr>Size Restrictions</vt:lpstr>
      <vt:lpstr>URI Encoding</vt:lpstr>
      <vt:lpstr>Encode and Decode</vt:lpstr>
      <vt:lpstr>Encode and Decode</vt:lpstr>
      <vt:lpstr>Web Storage</vt:lpstr>
      <vt:lpstr>Similarities to Cookies</vt:lpstr>
      <vt:lpstr>Differences vs Cookies</vt:lpstr>
      <vt:lpstr>Session vs Persistent</vt:lpstr>
      <vt:lpstr>Viewing Web Storage</vt:lpstr>
      <vt:lpstr>Storing Data</vt:lpstr>
      <vt:lpstr>Updating Data</vt:lpstr>
      <vt:lpstr>Retrieving Data</vt:lpstr>
      <vt:lpstr>Deleting Data</vt:lpstr>
      <vt:lpstr>Clearing Web Storage</vt:lpstr>
      <vt:lpstr>Storing Objects</vt:lpstr>
      <vt:lpstr>Stringify Objects to Store Them</vt:lpstr>
      <vt:lpstr>Objects in LocalStorage</vt:lpstr>
      <vt:lpstr>Parse Objects to Retrieve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Stacy Read</dc:creator>
  <cp:lastModifiedBy>Stacy Read</cp:lastModifiedBy>
  <cp:revision>108</cp:revision>
  <dcterms:created xsi:type="dcterms:W3CDTF">2020-12-05T18:29:30Z</dcterms:created>
  <dcterms:modified xsi:type="dcterms:W3CDTF">2020-12-07T01:05:31Z</dcterms:modified>
</cp:coreProperties>
</file>