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4" r:id="rId1"/>
  </p:sldMasterIdLst>
  <p:sldIdLst>
    <p:sldId id="256" r:id="rId2"/>
    <p:sldId id="359" r:id="rId3"/>
    <p:sldId id="360" r:id="rId4"/>
    <p:sldId id="361" r:id="rId5"/>
    <p:sldId id="362" r:id="rId6"/>
    <p:sldId id="363" r:id="rId7"/>
    <p:sldId id="365" r:id="rId8"/>
    <p:sldId id="393" r:id="rId9"/>
    <p:sldId id="396" r:id="rId10"/>
    <p:sldId id="394" r:id="rId11"/>
    <p:sldId id="398" r:id="rId12"/>
    <p:sldId id="399" r:id="rId13"/>
    <p:sldId id="402" r:id="rId14"/>
    <p:sldId id="400" r:id="rId15"/>
    <p:sldId id="401" r:id="rId16"/>
    <p:sldId id="257" r:id="rId17"/>
    <p:sldId id="258" r:id="rId18"/>
    <p:sldId id="259" r:id="rId19"/>
    <p:sldId id="260" r:id="rId20"/>
    <p:sldId id="261" r:id="rId21"/>
    <p:sldId id="262" r:id="rId22"/>
    <p:sldId id="265" r:id="rId23"/>
    <p:sldId id="266" r:id="rId24"/>
    <p:sldId id="267" r:id="rId25"/>
    <p:sldId id="268" r:id="rId26"/>
    <p:sldId id="269" r:id="rId27"/>
    <p:sldId id="270" r:id="rId28"/>
    <p:sldId id="263" r:id="rId29"/>
    <p:sldId id="264" r:id="rId30"/>
    <p:sldId id="271" r:id="rId31"/>
    <p:sldId id="272" r:id="rId32"/>
    <p:sldId id="273" r:id="rId33"/>
    <p:sldId id="403" r:id="rId34"/>
    <p:sldId id="404" r:id="rId35"/>
    <p:sldId id="405" r:id="rId36"/>
    <p:sldId id="406" r:id="rId37"/>
    <p:sldId id="407" r:id="rId38"/>
    <p:sldId id="408" r:id="rId3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843B852-58DA-4388-A88C-C17C326FB415}">
          <p14:sldIdLst>
            <p14:sldId id="256"/>
            <p14:sldId id="359"/>
            <p14:sldId id="360"/>
            <p14:sldId id="361"/>
            <p14:sldId id="362"/>
            <p14:sldId id="363"/>
            <p14:sldId id="365"/>
          </p14:sldIdLst>
        </p14:section>
        <p14:section name="Local and Global Variables" id="{4DAB2FFE-F24D-413B-B8E1-8F2BA00782E2}">
          <p14:sldIdLst>
            <p14:sldId id="393"/>
            <p14:sldId id="396"/>
            <p14:sldId id="394"/>
            <p14:sldId id="398"/>
            <p14:sldId id="399"/>
            <p14:sldId id="402"/>
            <p14:sldId id="400"/>
            <p14:sldId id="401"/>
          </p14:sldIdLst>
        </p14:section>
        <p14:section name="User Input" id="{915A7FE3-9C54-44C5-9054-41E61FF34A18}">
          <p14:sldIdLst>
            <p14:sldId id="257"/>
            <p14:sldId id="258"/>
            <p14:sldId id="259"/>
            <p14:sldId id="260"/>
            <p14:sldId id="261"/>
          </p14:sldIdLst>
        </p14:section>
        <p14:section name="IPO and Pseudocode" id="{45A4DDD9-2976-492D-993C-2DD0281488A2}">
          <p14:sldIdLst>
            <p14:sldId id="262"/>
            <p14:sldId id="265"/>
            <p14:sldId id="266"/>
            <p14:sldId id="267"/>
            <p14:sldId id="268"/>
            <p14:sldId id="269"/>
            <p14:sldId id="270"/>
            <p14:sldId id="263"/>
            <p14:sldId id="264"/>
            <p14:sldId id="271"/>
            <p14:sldId id="272"/>
            <p14:sldId id="273"/>
          </p14:sldIdLst>
        </p14:section>
        <p14:section name="Template Literals" id="{67F44CDC-69F1-4C43-9083-A0BAEDE9BA7F}">
          <p14:sldIdLst>
            <p14:sldId id="403"/>
            <p14:sldId id="404"/>
            <p14:sldId id="405"/>
            <p14:sldId id="406"/>
            <p14:sldId id="407"/>
            <p14:sldId id="40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6" autoAdjust="0"/>
    <p:restoredTop sz="94660"/>
  </p:normalViewPr>
  <p:slideViewPr>
    <p:cSldViewPr snapToGrid="0">
      <p:cViewPr varScale="1">
        <p:scale>
          <a:sx n="67" d="100"/>
          <a:sy n="67" d="100"/>
        </p:scale>
        <p:origin x="5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smtClean="0"/>
              <a:pPr/>
              <a:t>10/25/2020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075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smtClean="0"/>
              <a:t>10/25/2020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251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smtClean="0"/>
              <a:t>10/25/2020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9011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smtClean="0"/>
              <a:t>10/25/2020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5058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smtClean="0"/>
              <a:t>10/25/2020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7819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smtClean="0"/>
              <a:t>10/25/2020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9136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smtClean="0"/>
              <a:t>10/25/2020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43941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smtClean="0"/>
              <a:t>10/25/2020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8145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smtClean="0"/>
              <a:t>10/25/2020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547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10418884" cy="3416300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10/25/2020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889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10/25/2020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255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10/25/2020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417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10/25/2020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638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10/25/2020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511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10/25/2020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498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10/25/2020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012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10/25/2020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355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10/25/2020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061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3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ZedyT6mZmFs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ACB8D-C826-40BD-876D-5E1BD80745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JavaScript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17F036-5AD0-49CA-A604-257486B836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152-168 Class 3</a:t>
            </a:r>
          </a:p>
        </p:txBody>
      </p:sp>
    </p:spTree>
    <p:extLst>
      <p:ext uri="{BB962C8B-B14F-4D97-AF65-F5344CB8AC3E}">
        <p14:creationId xmlns:p14="http://schemas.microsoft.com/office/powerpoint/2010/main" val="19006188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F2A9C-DB5C-40F2-804E-DE65DB2BB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Global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40E03-2498-43C5-B997-4AF71597827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3200"/>
              <a:t>What if you need to access a variable everywhere?</a:t>
            </a:r>
          </a:p>
          <a:p>
            <a:endParaRPr lang="en-US" sz="3200"/>
          </a:p>
          <a:p>
            <a:r>
              <a:rPr lang="en-US" sz="3200"/>
              <a:t>What if you need it to "live forever"?</a:t>
            </a:r>
          </a:p>
        </p:txBody>
      </p:sp>
      <p:pic>
        <p:nvPicPr>
          <p:cNvPr id="12290" name="Picture 2" descr="A “Snapshot” of the Global Rise of Collective Investor Actions | The D&amp;O  Diary">
            <a:extLst>
              <a:ext uri="{FF2B5EF4-FFF2-40B4-BE49-F238E27FC236}">
                <a16:creationId xmlns:a16="http://schemas.microsoft.com/office/drawing/2014/main" id="{EC4D3EA7-463C-4D0C-BBBE-5A104937E592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772" y="2741844"/>
            <a:ext cx="3614358" cy="3190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1995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9A4E9-8D6A-4EC2-B0D8-AB9DAC34E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Inside vs. Outside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AF464C-3D64-4622-AAE2-FA0CA3D39D3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Local variables are declared inside functions</a:t>
            </a:r>
          </a:p>
          <a:p>
            <a:endParaRPr lang="en-US" dirty="0"/>
          </a:p>
          <a:p>
            <a:pPr marL="0" indent="0"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function calculate() {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var local = 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8A9544-99DD-463D-BD9F-3265C85BDAD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en-US"/>
              <a:t>Global variables are declared outside functions</a:t>
            </a:r>
          </a:p>
          <a:p>
            <a:endParaRPr lang="en-US"/>
          </a:p>
          <a:p>
            <a:pPr marL="0" indent="0">
              <a:buNone/>
            </a:pP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var global = </a:t>
            </a:r>
            <a:r>
              <a:rPr lang="en-US" sz="24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function calculate() {</a:t>
            </a:r>
          </a:p>
          <a:p>
            <a:pPr marL="0" indent="0">
              <a:buNone/>
            </a:pP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  var local = </a:t>
            </a:r>
            <a:r>
              <a:rPr lang="en-US" sz="24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5693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A4178-391B-4922-91DE-00769851D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Access Everywhere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54ED1F-180A-4AA5-BC00-8E3AE9D2740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var global = </a:t>
            </a:r>
            <a:r>
              <a:rPr lang="en-US" sz="24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function addFive() {</a:t>
            </a:r>
          </a:p>
          <a:p>
            <a:pPr marL="0" indent="0">
              <a:buNone/>
            </a:pP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  global += </a:t>
            </a:r>
            <a:r>
              <a:rPr lang="en-US" sz="24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function addOne() {</a:t>
            </a:r>
          </a:p>
          <a:p>
            <a:pPr marL="0" indent="0">
              <a:buNone/>
            </a:pP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  global++;</a:t>
            </a:r>
          </a:p>
          <a:p>
            <a:pPr marL="0" indent="0">
              <a:buNone/>
            </a:pP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5B7543-386E-4D43-9538-EC35C66B04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08304" y="2603500"/>
            <a:ext cx="4225567" cy="3416300"/>
          </a:xfrm>
        </p:spPr>
        <p:txBody>
          <a:bodyPr/>
          <a:lstStyle/>
          <a:p>
            <a:pPr marL="0" indent="0">
              <a:buNone/>
            </a:pPr>
            <a:r>
              <a:rPr lang="en-US" sz="2800">
                <a:cs typeface="Courier New" panose="02070309020205020404" pitchFamily="49" charset="0"/>
              </a:rPr>
              <a:t>What is the value of </a:t>
            </a:r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global</a:t>
            </a:r>
            <a:r>
              <a:rPr lang="en-US" sz="2800">
                <a:cs typeface="Courier New" panose="02070309020205020404" pitchFamily="49" charset="0"/>
              </a:rPr>
              <a:t> after the code below runs?</a:t>
            </a:r>
          </a:p>
          <a:p>
            <a:pPr marL="0" indent="0">
              <a:buNone/>
            </a:pPr>
            <a:endParaRPr lang="en-US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addOne();</a:t>
            </a:r>
            <a:endParaRPr lang="en-US" sz="28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addFive();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7109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A4178-391B-4922-91DE-00769851D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Access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54ED1F-180A-4AA5-BC00-8E3AE9D2740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addFive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var local = 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local += 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addOne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var local = 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local++;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5B7543-386E-4D43-9538-EC35C66B04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08304" y="2603500"/>
            <a:ext cx="4225567" cy="341630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cs typeface="Courier New" panose="02070309020205020404" pitchFamily="49" charset="0"/>
              </a:rPr>
              <a:t>What is the value of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local</a:t>
            </a:r>
            <a:r>
              <a:rPr lang="en-US" sz="2800" dirty="0">
                <a:cs typeface="Courier New" panose="02070309020205020404" pitchFamily="49" charset="0"/>
              </a:rPr>
              <a:t> after the code below runs?</a:t>
            </a:r>
          </a:p>
          <a:p>
            <a:pPr marL="0" indent="0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addOne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addFive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2699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57391-B4B4-4E1F-B9A9-75C747BD3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Life and Death of a Variable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E8875B8-1D4E-49F8-8C67-C6FDF0B744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i="1"/>
              <a:t>Scope</a:t>
            </a:r>
            <a:r>
              <a:rPr lang="en-US"/>
              <a:t> refers to:</a:t>
            </a:r>
          </a:p>
          <a:p>
            <a:pPr marL="457200" lvl="1" indent="0">
              <a:buNone/>
            </a:pPr>
            <a:r>
              <a:rPr lang="en-US"/>
              <a:t>Where a variable can be accessed</a:t>
            </a:r>
          </a:p>
          <a:p>
            <a:pPr marL="457200" lvl="1" indent="0">
              <a:buNone/>
            </a:pPr>
            <a:r>
              <a:rPr lang="en-US"/>
              <a:t>How long it exists</a:t>
            </a:r>
          </a:p>
          <a:p>
            <a:pPr lvl="1"/>
            <a:endParaRPr lang="en-US"/>
          </a:p>
          <a:p>
            <a:r>
              <a:rPr lang="en-US"/>
              <a:t>Local variables are only </a:t>
            </a:r>
            <a:r>
              <a:rPr lang="en-US" i="1"/>
              <a:t>in scope</a:t>
            </a:r>
            <a:r>
              <a:rPr lang="en-US"/>
              <a:t> in their method</a:t>
            </a:r>
          </a:p>
          <a:p>
            <a:r>
              <a:rPr lang="en-US"/>
              <a:t>Global variables are </a:t>
            </a:r>
            <a:r>
              <a:rPr lang="en-US" i="1"/>
              <a:t>in scope</a:t>
            </a:r>
            <a:r>
              <a:rPr lang="en-US"/>
              <a:t> everywhere</a:t>
            </a:r>
          </a:p>
        </p:txBody>
      </p:sp>
    </p:spTree>
    <p:extLst>
      <p:ext uri="{BB962C8B-B14F-4D97-AF65-F5344CB8AC3E}">
        <p14:creationId xmlns:p14="http://schemas.microsoft.com/office/powerpoint/2010/main" val="7006660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70B56-E9E1-4963-B5E8-266B4D5FE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9A3AC-05DD-43F9-BA49-2E3919A3C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See Canvas for the Click Tracker lab</a:t>
            </a:r>
          </a:p>
        </p:txBody>
      </p:sp>
    </p:spTree>
    <p:extLst>
      <p:ext uri="{BB962C8B-B14F-4D97-AF65-F5344CB8AC3E}">
        <p14:creationId xmlns:p14="http://schemas.microsoft.com/office/powerpoint/2010/main" val="5966882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F6403-0045-459C-90EB-1BB165290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User 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E4984-0769-47D6-98F4-6246240FF5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has another built-in popup</a:t>
            </a:r>
          </a:p>
          <a:p>
            <a:r>
              <a:rPr lang="en-US" dirty="0"/>
              <a:t>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prompt()</a:t>
            </a:r>
            <a:r>
              <a:rPr lang="en-US" dirty="0"/>
              <a:t> allows the user to type in it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4A43E0-F89F-4F66-9FD6-7FD28B386FE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770562" y="4246270"/>
            <a:ext cx="4352925" cy="1746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5230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EF540-3888-4601-BE7A-E6149FD70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Get Input 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EBCD88-EAC2-4E93-BA58-FEAD3F8620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When the user clicks "OK", the value in the box can be stored in a variable</a:t>
            </a:r>
          </a:p>
          <a:p>
            <a:endParaRPr lang="en-US"/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var response = </a:t>
            </a:r>
            <a:b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 prompt(</a:t>
            </a:r>
            <a:r>
              <a:rPr lang="en-US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"How many pizzas do you want?"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83A0D8-B16E-4FB9-8700-255225834EE0}"/>
              </a:ext>
            </a:extLst>
          </p:cNvPr>
          <p:cNvSpPr txBox="1"/>
          <p:nvPr/>
        </p:nvSpPr>
        <p:spPr>
          <a:xfrm>
            <a:off x="2907586" y="6447034"/>
            <a:ext cx="5897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hlinkClick r:id="rId2"/>
              </a:rPr>
              <a:t>https://www.youtube.com/watch?v=ZedyT6mZmFs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9291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6CFBA-19CA-4411-8C3D-04544785B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If...?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C21C58-D3B9-4565-9874-B624395D613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US" sz="3200"/>
              <a:t>The user clicks "Cancel"?</a:t>
            </a:r>
          </a:p>
          <a:p>
            <a:r>
              <a:rPr lang="en-US" sz="3200"/>
              <a:t>The user presses the Escape key?</a:t>
            </a:r>
          </a:p>
          <a:p>
            <a:r>
              <a:rPr lang="en-US" sz="3200"/>
              <a:t>The user types nothing then clicks "OK"?</a:t>
            </a:r>
          </a:p>
          <a:p>
            <a:endParaRPr lang="en-US" sz="320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49FD74D-3F9B-4A4F-A6BE-F7CA20B5247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rcRect/>
          <a:stretch/>
        </p:blipFill>
        <p:spPr>
          <a:xfrm>
            <a:off x="6425681" y="3430697"/>
            <a:ext cx="4390476" cy="17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2270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FACBB-3FCD-4733-B72F-33DD71F89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And the Answer Is....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0B8C81-3588-4945-9AC6-90F641B30D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typeof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response;</a:t>
            </a:r>
          </a:p>
          <a:p>
            <a:endParaRPr lang="en-US" sz="3200" dirty="0"/>
          </a:p>
          <a:p>
            <a:r>
              <a:rPr lang="en-US" sz="3200" dirty="0"/>
              <a:t>If the user clicks "OK", the response is always a string</a:t>
            </a:r>
          </a:p>
          <a:p>
            <a:r>
              <a:rPr lang="en-US" dirty="0"/>
              <a:t>Even numbers will be strings like "4" or "9.5"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26518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60AEA-CBB4-4496-8819-F1E0C8E9D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Three Development Approaches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110071-1606-4B11-8F5C-1DBDE66E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Pretend non-JavaScript clients don't exist</a:t>
            </a:r>
          </a:p>
          <a:p>
            <a:endParaRPr lang="en-US"/>
          </a:p>
          <a:p>
            <a:r>
              <a:rPr lang="en-US"/>
              <a:t>Your application is useless without it</a:t>
            </a:r>
          </a:p>
          <a:p>
            <a:r>
              <a:rPr lang="en-US"/>
              <a:t>No other experience can be offered</a:t>
            </a:r>
          </a:p>
          <a:p>
            <a:r>
              <a:rPr lang="en-US"/>
              <a:t>Google Apps: Warning at login</a:t>
            </a:r>
          </a:p>
        </p:txBody>
      </p:sp>
    </p:spTree>
    <p:extLst>
      <p:ext uri="{BB962C8B-B14F-4D97-AF65-F5344CB8AC3E}">
        <p14:creationId xmlns:p14="http://schemas.microsoft.com/office/powerpoint/2010/main" val="16331647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9BBD0-884C-4CF0-8058-013957AE2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Time to Convert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1256DD0-AA09-41E2-A1D0-B260D50894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var response = prompt(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"Type a number"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response</a:t>
            </a:r>
            <a:r>
              <a:rPr lang="en-US" dirty="0"/>
              <a:t> is a string data type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numResponse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parseInt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(response);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numResponse</a:t>
            </a:r>
            <a:r>
              <a:rPr lang="en-US" dirty="0"/>
              <a:t> is a number data type</a:t>
            </a:r>
          </a:p>
        </p:txBody>
      </p:sp>
    </p:spTree>
    <p:extLst>
      <p:ext uri="{BB962C8B-B14F-4D97-AF65-F5344CB8AC3E}">
        <p14:creationId xmlns:p14="http://schemas.microsoft.com/office/powerpoint/2010/main" val="15966279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EC443-3E5E-43F9-85DC-937A4C064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Trip Calculator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D68CA7-4890-47C3-A160-1181EC72119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3600" dirty="0"/>
              <a:t>Write a program that will calculate:</a:t>
            </a:r>
          </a:p>
          <a:p>
            <a:r>
              <a:rPr lang="en-US" sz="3600" dirty="0"/>
              <a:t>The number of hours a trip will take</a:t>
            </a:r>
          </a:p>
          <a:p>
            <a:r>
              <a:rPr lang="en-US" sz="3600" dirty="0"/>
              <a:t>How much the gas for the trip will cost</a:t>
            </a:r>
          </a:p>
          <a:p>
            <a:endParaRPr lang="en-US" sz="3600" dirty="0"/>
          </a:p>
        </p:txBody>
      </p:sp>
      <p:pic>
        <p:nvPicPr>
          <p:cNvPr id="1026" name="Picture 2" descr="D9-7 Gas Pump Sign - 18x18- Reflective Rust-Free Heavy Gauge Aluminum Parking Lot and Gas Station Signs">
            <a:extLst>
              <a:ext uri="{FF2B5EF4-FFF2-40B4-BE49-F238E27FC236}">
                <a16:creationId xmlns:a16="http://schemas.microsoft.com/office/drawing/2014/main" id="{2C555120-958C-4719-AE8F-9D016EE1B354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7476" y="2603500"/>
            <a:ext cx="3492500" cy="349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38315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0B35A-1AB4-4746-9716-939A80AFC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F43CBB9-3A12-4D70-A44D-02665DD7A1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Real-world programming problems seldom tell you exactly what to type</a:t>
            </a:r>
          </a:p>
          <a:p>
            <a:endParaRPr lang="en-US" dirty="0"/>
          </a:p>
          <a:p>
            <a:r>
              <a:rPr lang="en-US" dirty="0"/>
              <a:t>Before you begin coding, it's good to have a plan</a:t>
            </a:r>
          </a:p>
        </p:txBody>
      </p:sp>
    </p:spTree>
    <p:extLst>
      <p:ext uri="{BB962C8B-B14F-4D97-AF65-F5344CB8AC3E}">
        <p14:creationId xmlns:p14="http://schemas.microsoft.com/office/powerpoint/2010/main" val="27454874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38C81-A1F9-4724-8A0A-0E0280819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2A845-F543-44BA-8FD4-D99ADB4AA3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Think of a program in terms of its data</a:t>
            </a:r>
          </a:p>
          <a:p>
            <a:endParaRPr lang="en-US" dirty="0"/>
          </a:p>
          <a:p>
            <a:r>
              <a:rPr lang="en-US" dirty="0"/>
              <a:t>Data comes in</a:t>
            </a:r>
          </a:p>
          <a:p>
            <a:r>
              <a:rPr lang="en-US" dirty="0"/>
              <a:t>Data is manipulated</a:t>
            </a:r>
          </a:p>
          <a:p>
            <a:r>
              <a:rPr lang="en-US" dirty="0"/>
              <a:t>Data goes out</a:t>
            </a:r>
          </a:p>
        </p:txBody>
      </p:sp>
      <p:pic>
        <p:nvPicPr>
          <p:cNvPr id="2050" name="Picture 2" descr="New Data Science Degree to be Offered at UW-River Falls | University of  Wisconsin River Falls">
            <a:extLst>
              <a:ext uri="{FF2B5EF4-FFF2-40B4-BE49-F238E27FC236}">
                <a16:creationId xmlns:a16="http://schemas.microsoft.com/office/drawing/2014/main" id="{CF8CECE9-E2D0-47F4-A9BC-87444FD7C7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2019" y="3429000"/>
            <a:ext cx="5082815" cy="2858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36753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115A8-ADC5-4891-833D-DCDA0EF02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Comes First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7FA82B-8096-4BEB-9036-0671526EC7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users describe what they want a program to do, they're usually referring to the output</a:t>
            </a:r>
          </a:p>
          <a:p>
            <a:endParaRPr lang="en-US" dirty="0"/>
          </a:p>
          <a:p>
            <a:r>
              <a:rPr lang="en-US" dirty="0"/>
              <a:t>"Calculate the sales conversion rate"</a:t>
            </a:r>
          </a:p>
          <a:p>
            <a:r>
              <a:rPr lang="en-US" dirty="0"/>
              <a:t>"List all students that dropped a course"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2999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EC443-3E5E-43F9-85DC-937A4C064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Output?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D68CA7-4890-47C3-A160-1181EC72119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3600" dirty="0"/>
              <a:t>Write a program that will calculate:</a:t>
            </a:r>
          </a:p>
          <a:p>
            <a:r>
              <a:rPr lang="en-US" sz="3600" dirty="0"/>
              <a:t>The number of hours a trip will take</a:t>
            </a:r>
          </a:p>
          <a:p>
            <a:r>
              <a:rPr lang="en-US" sz="3600" dirty="0"/>
              <a:t>How much the gas for the trip will cost</a:t>
            </a:r>
          </a:p>
          <a:p>
            <a:endParaRPr lang="en-US" sz="3600" dirty="0"/>
          </a:p>
        </p:txBody>
      </p:sp>
      <p:pic>
        <p:nvPicPr>
          <p:cNvPr id="1026" name="Picture 2" descr="D9-7 Gas Pump Sign - 18x18- Reflective Rust-Free Heavy Gauge Aluminum Parking Lot and Gas Station Signs">
            <a:extLst>
              <a:ext uri="{FF2B5EF4-FFF2-40B4-BE49-F238E27FC236}">
                <a16:creationId xmlns:a16="http://schemas.microsoft.com/office/drawing/2014/main" id="{2C555120-958C-4719-AE8F-9D016EE1B354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7476" y="2603500"/>
            <a:ext cx="3492500" cy="349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0371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095A3-180E-407E-9463-958414894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to Begin?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49E41C7-FAEF-4CAE-9162-1B005E2A40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Once you know your goal, you can determine your starting data</a:t>
            </a:r>
          </a:p>
          <a:p>
            <a:endParaRPr lang="en-US" dirty="0"/>
          </a:p>
          <a:p>
            <a:r>
              <a:rPr lang="en-US" dirty="0"/>
              <a:t>What is needed to calculate gas cost and trip time?</a:t>
            </a:r>
          </a:p>
        </p:txBody>
      </p:sp>
    </p:spTree>
    <p:extLst>
      <p:ext uri="{BB962C8B-B14F-4D97-AF65-F5344CB8AC3E}">
        <p14:creationId xmlns:p14="http://schemas.microsoft.com/office/powerpoint/2010/main" val="30318943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CC99E-B8E4-4942-833C-84C0C17B8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Finally: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2C2B4E-60E4-47A7-9F56-1B44B70E71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you turn the starting data into the goal data?</a:t>
            </a:r>
          </a:p>
          <a:p>
            <a:endParaRPr lang="en-US" dirty="0"/>
          </a:p>
          <a:p>
            <a:r>
              <a:rPr lang="en-US" dirty="0"/>
              <a:t>How do you turn cost of gas per gallon, trip length, etc. into total time and total cost?</a:t>
            </a:r>
          </a:p>
        </p:txBody>
      </p:sp>
    </p:spTree>
    <p:extLst>
      <p:ext uri="{BB962C8B-B14F-4D97-AF65-F5344CB8AC3E}">
        <p14:creationId xmlns:p14="http://schemas.microsoft.com/office/powerpoint/2010/main" val="4133257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237AE-15DA-4F98-A448-48F95710A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IPO Chart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5C52DA0-B77F-4399-8875-D877BA8219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9685490"/>
              </p:ext>
            </p:extLst>
          </p:nvPr>
        </p:nvGraphicFramePr>
        <p:xfrm>
          <a:off x="1155700" y="2603500"/>
          <a:ext cx="10418763" cy="384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2921">
                  <a:extLst>
                    <a:ext uri="{9D8B030D-6E8A-4147-A177-3AD203B41FA5}">
                      <a16:colId xmlns:a16="http://schemas.microsoft.com/office/drawing/2014/main" val="1222725985"/>
                    </a:ext>
                  </a:extLst>
                </a:gridCol>
                <a:gridCol w="3472921">
                  <a:extLst>
                    <a:ext uri="{9D8B030D-6E8A-4147-A177-3AD203B41FA5}">
                      <a16:colId xmlns:a16="http://schemas.microsoft.com/office/drawing/2014/main" val="3850957638"/>
                    </a:ext>
                  </a:extLst>
                </a:gridCol>
                <a:gridCol w="3472921">
                  <a:extLst>
                    <a:ext uri="{9D8B030D-6E8A-4147-A177-3AD203B41FA5}">
                      <a16:colId xmlns:a16="http://schemas.microsoft.com/office/drawing/2014/main" val="37329019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Process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0178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/>
                        <a:t>Length of trip in miles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/>
                        <a:t>Miles per gallon of vehicle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/>
                        <a:t>Cost per gallon of gas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/>
                        <a:t>Average speed driven in miles per hour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/>
                        <a:t>Divide miles of trip by MPG to get total gallons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/>
                        <a:t>Multiply total gallons by CPG to get total cost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/>
                        <a:t>Divide miles of trip by MPH to get total hours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/>
                        <a:t>Cost of gas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/>
                        <a:t>Length of trip in hours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6756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2917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BBB79-CF26-46A2-A28F-8667C87A7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07F06D-3041-4A4A-99FD-0C25D789BF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can also be helpful to write the program in human language first</a:t>
            </a:r>
          </a:p>
          <a:p>
            <a:endParaRPr lang="en-US" dirty="0"/>
          </a:p>
          <a:p>
            <a:r>
              <a:rPr lang="en-US" dirty="0"/>
              <a:t>It can be </a:t>
            </a:r>
            <a:r>
              <a:rPr lang="en-US" b="1" dirty="0"/>
              <a:t>really</a:t>
            </a:r>
            <a:r>
              <a:rPr lang="en-US" dirty="0"/>
              <a:t> helpful to do this with JavaScript comments</a:t>
            </a:r>
          </a:p>
        </p:txBody>
      </p:sp>
    </p:spTree>
    <p:extLst>
      <p:ext uri="{BB962C8B-B14F-4D97-AF65-F5344CB8AC3E}">
        <p14:creationId xmlns:p14="http://schemas.microsoft.com/office/powerpoint/2010/main" val="629912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027CF-D6DC-426F-BCC2-98C9ABEBA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Graceful Degradation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EF712D-C849-4F4A-BE55-DA15D0429D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Some functionality is missing</a:t>
            </a:r>
          </a:p>
          <a:p>
            <a:r>
              <a:rPr lang="en-US"/>
              <a:t>User experience is subpar</a:t>
            </a:r>
          </a:p>
          <a:p>
            <a:endParaRPr lang="en-US"/>
          </a:p>
          <a:p>
            <a:r>
              <a:rPr lang="en-US"/>
              <a:t>Facebook: Can only view and post</a:t>
            </a:r>
          </a:p>
        </p:txBody>
      </p:sp>
    </p:spTree>
    <p:extLst>
      <p:ext uri="{BB962C8B-B14F-4D97-AF65-F5344CB8AC3E}">
        <p14:creationId xmlns:p14="http://schemas.microsoft.com/office/powerpoint/2010/main" val="12146167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30668-2CD3-4C05-B2E5-342BB9535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Pseudocode Comments in JS File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850B47-420D-41AC-B90B-6F430E76A0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// prompt for trip length in miles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// convert to number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// prompt for MPG of vehicle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// convert to number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// divide trip length by MPG to get gallons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// alert total gallons of gas</a:t>
            </a:r>
          </a:p>
          <a:p>
            <a:pPr marL="0" indent="0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02923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C4840-6543-4068-93E3-430705570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Describes the IPO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BF46EB-0298-47D2-8696-D96D8902A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Pseudocode describes all the steps of...</a:t>
            </a:r>
          </a:p>
          <a:p>
            <a:endParaRPr lang="en-US" dirty="0"/>
          </a:p>
          <a:p>
            <a:r>
              <a:rPr lang="en-US" dirty="0"/>
              <a:t>Gathering input</a:t>
            </a:r>
          </a:p>
          <a:p>
            <a:r>
              <a:rPr lang="en-US" dirty="0"/>
              <a:t>Performing calculations</a:t>
            </a:r>
          </a:p>
          <a:p>
            <a:r>
              <a:rPr lang="en-US" dirty="0"/>
              <a:t>Displaying output</a:t>
            </a:r>
          </a:p>
        </p:txBody>
      </p:sp>
    </p:spTree>
    <p:extLst>
      <p:ext uri="{BB962C8B-B14F-4D97-AF65-F5344CB8AC3E}">
        <p14:creationId xmlns:p14="http://schemas.microsoft.com/office/powerpoint/2010/main" val="42108474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E7C2C-D81A-4E33-992F-9CFF240E8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Trip Calculator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980413-AC83-4FCE-827D-8CA3DDC94B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We're going to use popups for now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alert()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prompt()</a:t>
            </a:r>
          </a:p>
          <a:p>
            <a:endParaRPr lang="en-US" dirty="0"/>
          </a:p>
          <a:p>
            <a:r>
              <a:rPr lang="en-US" dirty="0"/>
              <a:t>Next class we'll convert this program to read and write using the web page</a:t>
            </a:r>
          </a:p>
        </p:txBody>
      </p:sp>
    </p:spTree>
    <p:extLst>
      <p:ext uri="{BB962C8B-B14F-4D97-AF65-F5344CB8AC3E}">
        <p14:creationId xmlns:p14="http://schemas.microsoft.com/office/powerpoint/2010/main" val="24154572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54A73-117E-4050-8B6B-C343747B7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Ugly Concatenation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975B4-5AE5-4540-BB22-3A68FC3E3A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Concatenating variables and string literals can be hard to read</a:t>
            </a:r>
          </a:p>
          <a:p>
            <a:endParaRPr lang="en-US"/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alert(</a:t>
            </a:r>
            <a:r>
              <a:rPr lang="en-US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"Your trip will take "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+ hoursDisplay + </a:t>
            </a:r>
            <a:r>
              <a:rPr lang="en-US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hours."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9111852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5B508-662A-4E17-BA40-C8B6A4258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Template Literals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645607-44B6-4029-903B-26A5A6EFE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/>
              <a:t>Template literals</a:t>
            </a:r>
            <a:r>
              <a:rPr lang="en-US"/>
              <a:t> allow you to embed variables into a string template</a:t>
            </a:r>
          </a:p>
          <a:p>
            <a:r>
              <a:rPr lang="en-US"/>
              <a:t>No ugly plus signs!</a:t>
            </a:r>
          </a:p>
          <a:p>
            <a:endParaRPr lang="en-US" i="1"/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alert(</a:t>
            </a:r>
            <a:r>
              <a:rPr lang="en-US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`Your trip will take </a:t>
            </a:r>
            <a:r>
              <a:rPr lang="en-US" b="1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${hoursDisplay}</a:t>
            </a:r>
            <a:r>
              <a:rPr lang="en-US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hours.`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0203584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337FB-2705-49ED-AD7B-0DE513DB0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Back Ticks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1A540-AC58-4883-93E5-4A9488ADCF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Template literals start and end with </a:t>
            </a:r>
            <a:r>
              <a:rPr lang="en-US" i="1"/>
              <a:t>back ticks</a:t>
            </a:r>
            <a:endParaRPr lang="en-US"/>
          </a:p>
          <a:p>
            <a:r>
              <a:rPr lang="en-US"/>
              <a:t>(Top left key on the keyboard)</a:t>
            </a:r>
          </a:p>
          <a:p>
            <a:endParaRPr lang="en-US"/>
          </a:p>
          <a:p>
            <a:pPr marL="0" indent="0">
              <a:buNone/>
            </a:pPr>
            <a:r>
              <a:rPr lang="en-US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`Your trip will take</a:t>
            </a:r>
            <a:br>
              <a:rPr lang="en-US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${hoursDisplay}</a:t>
            </a:r>
            <a:r>
              <a:rPr lang="en-US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hours.`</a:t>
            </a:r>
            <a:endParaRPr lang="en-US"/>
          </a:p>
        </p:txBody>
      </p:sp>
      <p:pic>
        <p:nvPicPr>
          <p:cNvPr id="1026" name="Picture 2" descr="How to change keyboard functions - Quora">
            <a:extLst>
              <a:ext uri="{FF2B5EF4-FFF2-40B4-BE49-F238E27FC236}">
                <a16:creationId xmlns:a16="http://schemas.microsoft.com/office/drawing/2014/main" id="{F53202EB-D753-4FEF-BDE2-DA74F6270E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1896" y="3814232"/>
            <a:ext cx="3105150" cy="207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19064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B0509-00DA-48AD-B47C-B53D25833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Variables in Template Literals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4F562F-490E-4A04-BB5D-6F12835E6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3425" y="2603500"/>
            <a:ext cx="10840413" cy="3416300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Variables are surrounded by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${ }</a:t>
            </a:r>
          </a:p>
          <a:p>
            <a:endParaRPr lang="en-US"/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var a = </a:t>
            </a:r>
            <a:r>
              <a:rPr lang="en-US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var b = </a:t>
            </a:r>
            <a:r>
              <a:rPr lang="en-US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var out = </a:t>
            </a:r>
            <a:r>
              <a:rPr lang="en-US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`Your numbers are 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${a} </a:t>
            </a:r>
            <a:r>
              <a:rPr lang="en-US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${b}</a:t>
            </a:r>
            <a:r>
              <a:rPr lang="en-US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55265659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B0509-00DA-48AD-B47C-B53D25833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Expressions in Template Literals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4F562F-490E-4A04-BB5D-6F12835E6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3425" y="2603500"/>
            <a:ext cx="10840413" cy="3416300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You can evaluate expressions inside the template</a:t>
            </a: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/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var a = </a:t>
            </a:r>
            <a:r>
              <a:rPr lang="en-US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var b = </a:t>
            </a:r>
            <a:r>
              <a:rPr lang="en-US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var out = </a:t>
            </a:r>
            <a:r>
              <a:rPr lang="en-US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`Your sum is 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${a + b}</a:t>
            </a:r>
            <a:r>
              <a:rPr lang="en-US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09140195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B0509-00DA-48AD-B47C-B53D25833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Multiline 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4F562F-490E-4A04-BB5D-6F12835E6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3425" y="2603500"/>
            <a:ext cx="10840413" cy="3416300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Template literals can be written on multiple lines</a:t>
            </a: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/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var out = </a:t>
            </a:r>
            <a:r>
              <a:rPr lang="en-US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`This string is written</a:t>
            </a:r>
          </a:p>
          <a:p>
            <a:pPr marL="0" indent="0">
              <a:buNone/>
            </a:pPr>
            <a:r>
              <a:rPr lang="en-US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 multiple lines because it's quite</a:t>
            </a:r>
          </a:p>
          <a:p>
            <a:pPr marL="0" indent="0">
              <a:buNone/>
            </a:pPr>
            <a:r>
              <a:rPr lang="en-US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big.`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086534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6C763-F6B4-4773-B202-486819B90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Progressive Enhancement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96BB2-0CCA-4EEF-B476-C7CA307C49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Full functionality and good user experience without JavaScript</a:t>
            </a:r>
          </a:p>
          <a:p>
            <a:endParaRPr lang="en-US"/>
          </a:p>
          <a:p>
            <a:r>
              <a:rPr lang="en-US"/>
              <a:t>Google: Works like normal, no autocomplete</a:t>
            </a:r>
          </a:p>
        </p:txBody>
      </p:sp>
    </p:spTree>
    <p:extLst>
      <p:ext uri="{BB962C8B-B14F-4D97-AF65-F5344CB8AC3E}">
        <p14:creationId xmlns:p14="http://schemas.microsoft.com/office/powerpoint/2010/main" val="2042764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C2DEB-27A1-491D-AC0D-70C2AF30A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Progressive Enhancement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7C430B-660B-4633-9840-61DAC7D30C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Shopping cart that changes State to Province after country selection</a:t>
            </a:r>
          </a:p>
          <a:p>
            <a:r>
              <a:rPr lang="en-US"/>
              <a:t>What happens if JavaScript is disabled?</a:t>
            </a:r>
          </a:p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44EDAB-86FE-454F-BE51-CB2149957C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4883" y="4579454"/>
            <a:ext cx="4802234" cy="1521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606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F7041-1180-473E-BD77-5F2367CE0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Art of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F8F4F7-7CD8-44BD-AE7F-B7C3211DCF8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3200"/>
              <a:t>HTML provides content</a:t>
            </a:r>
          </a:p>
          <a:p>
            <a:r>
              <a:rPr lang="en-US" sz="3200"/>
              <a:t>CSS provides appearance</a:t>
            </a:r>
          </a:p>
          <a:p>
            <a:r>
              <a:rPr lang="en-US" sz="3200"/>
              <a:t>JavaScript provides behavior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6477D1-B873-4791-98CC-0439B4F30A88}"/>
              </a:ext>
            </a:extLst>
          </p:cNvPr>
          <p:cNvSpPr/>
          <p:nvPr/>
        </p:nvSpPr>
        <p:spPr>
          <a:xfrm>
            <a:off x="7830243" y="2533926"/>
            <a:ext cx="1698171" cy="166992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What it is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81888BE-9F78-4F7D-86A2-63151E628816}"/>
              </a:ext>
            </a:extLst>
          </p:cNvPr>
          <p:cNvSpPr/>
          <p:nvPr/>
        </p:nvSpPr>
        <p:spPr>
          <a:xfrm>
            <a:off x="9284905" y="4311650"/>
            <a:ext cx="1698171" cy="1669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What it looks like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F94B5E2-9EC9-4562-9B5C-AF3F2684D3F8}"/>
              </a:ext>
            </a:extLst>
          </p:cNvPr>
          <p:cNvSpPr/>
          <p:nvPr/>
        </p:nvSpPr>
        <p:spPr>
          <a:xfrm>
            <a:off x="6488461" y="4349881"/>
            <a:ext cx="1698171" cy="166992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What it does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4DC28C1-A5CA-4B81-A839-91BC8BD8EE41}"/>
              </a:ext>
            </a:extLst>
          </p:cNvPr>
          <p:cNvCxnSpPr>
            <a:stCxn id="9" idx="0"/>
            <a:endCxn id="5" idx="3"/>
          </p:cNvCxnSpPr>
          <p:nvPr/>
        </p:nvCxnSpPr>
        <p:spPr>
          <a:xfrm flipV="1">
            <a:off x="7337547" y="3959292"/>
            <a:ext cx="741387" cy="3905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E5B03DF-618E-498A-B4F9-4B476B0F5802}"/>
              </a:ext>
            </a:extLst>
          </p:cNvPr>
          <p:cNvCxnSpPr>
            <a:stCxn id="5" idx="5"/>
            <a:endCxn id="7" idx="0"/>
          </p:cNvCxnSpPr>
          <p:nvPr/>
        </p:nvCxnSpPr>
        <p:spPr>
          <a:xfrm>
            <a:off x="9279723" y="3959292"/>
            <a:ext cx="854268" cy="3523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ECBDE82-1BC8-4F3D-AB79-D7026763771F}"/>
              </a:ext>
            </a:extLst>
          </p:cNvPr>
          <p:cNvCxnSpPr>
            <a:stCxn id="9" idx="6"/>
            <a:endCxn id="7" idx="2"/>
          </p:cNvCxnSpPr>
          <p:nvPr/>
        </p:nvCxnSpPr>
        <p:spPr>
          <a:xfrm flipV="1">
            <a:off x="8186632" y="5146610"/>
            <a:ext cx="1098273" cy="382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927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F7041-1180-473E-BD77-5F2367CE0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Art of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F8F4F7-7CD8-44BD-AE7F-B7C3211DCF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5066942" cy="3416301"/>
          </a:xfrm>
        </p:spPr>
        <p:txBody>
          <a:bodyPr>
            <a:normAutofit/>
          </a:bodyPr>
          <a:lstStyle/>
          <a:p>
            <a:r>
              <a:rPr lang="en-US" sz="3200"/>
              <a:t>Best practice to keep these concerns separate</a:t>
            </a:r>
          </a:p>
          <a:p>
            <a:r>
              <a:rPr lang="en-US" sz="3200"/>
              <a:t>Model-View-Controller</a:t>
            </a:r>
          </a:p>
          <a:p>
            <a:r>
              <a:rPr lang="en-US" sz="3200"/>
              <a:t>At a minimum, separate files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6477D1-B873-4791-98CC-0439B4F30A88}"/>
              </a:ext>
            </a:extLst>
          </p:cNvPr>
          <p:cNvSpPr/>
          <p:nvPr/>
        </p:nvSpPr>
        <p:spPr>
          <a:xfrm>
            <a:off x="7830243" y="2533926"/>
            <a:ext cx="1698171" cy="166992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Model</a:t>
            </a:r>
          </a:p>
          <a:p>
            <a:pPr algn="ctr"/>
            <a:r>
              <a:rPr lang="en-US" sz="2400" dirty="0"/>
              <a:t>.html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81888BE-9F78-4F7D-86A2-63151E628816}"/>
              </a:ext>
            </a:extLst>
          </p:cNvPr>
          <p:cNvSpPr/>
          <p:nvPr/>
        </p:nvSpPr>
        <p:spPr>
          <a:xfrm>
            <a:off x="9284905" y="4311650"/>
            <a:ext cx="1698171" cy="1669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View</a:t>
            </a:r>
          </a:p>
          <a:p>
            <a:pPr algn="ctr"/>
            <a:r>
              <a:rPr lang="en-US" sz="2400" dirty="0"/>
              <a:t>.</a:t>
            </a:r>
            <a:r>
              <a:rPr lang="en-US" sz="2400" dirty="0" err="1"/>
              <a:t>css</a:t>
            </a:r>
            <a:endParaRPr lang="en-US" sz="24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F94B5E2-9EC9-4562-9B5C-AF3F2684D3F8}"/>
              </a:ext>
            </a:extLst>
          </p:cNvPr>
          <p:cNvSpPr/>
          <p:nvPr/>
        </p:nvSpPr>
        <p:spPr>
          <a:xfrm>
            <a:off x="6488461" y="4349881"/>
            <a:ext cx="1698171" cy="166992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Contr.</a:t>
            </a:r>
          </a:p>
          <a:p>
            <a:pPr algn="ctr"/>
            <a:r>
              <a:rPr lang="en-US" sz="2400" dirty="0"/>
              <a:t>.</a:t>
            </a:r>
            <a:r>
              <a:rPr lang="en-US" sz="2400" dirty="0" err="1"/>
              <a:t>js</a:t>
            </a:r>
            <a:endParaRPr lang="en-US" sz="24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4DC28C1-A5CA-4B81-A839-91BC8BD8EE41}"/>
              </a:ext>
            </a:extLst>
          </p:cNvPr>
          <p:cNvCxnSpPr>
            <a:stCxn id="9" idx="0"/>
            <a:endCxn id="5" idx="3"/>
          </p:cNvCxnSpPr>
          <p:nvPr/>
        </p:nvCxnSpPr>
        <p:spPr>
          <a:xfrm flipV="1">
            <a:off x="7337547" y="3959292"/>
            <a:ext cx="741387" cy="3905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E5B03DF-618E-498A-B4F9-4B476B0F5802}"/>
              </a:ext>
            </a:extLst>
          </p:cNvPr>
          <p:cNvCxnSpPr>
            <a:stCxn id="5" idx="5"/>
            <a:endCxn id="7" idx="0"/>
          </p:cNvCxnSpPr>
          <p:nvPr/>
        </p:nvCxnSpPr>
        <p:spPr>
          <a:xfrm>
            <a:off x="9279723" y="3959292"/>
            <a:ext cx="854268" cy="3523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ECBDE82-1BC8-4F3D-AB79-D7026763771F}"/>
              </a:ext>
            </a:extLst>
          </p:cNvPr>
          <p:cNvCxnSpPr>
            <a:stCxn id="9" idx="6"/>
            <a:endCxn id="7" idx="2"/>
          </p:cNvCxnSpPr>
          <p:nvPr/>
        </p:nvCxnSpPr>
        <p:spPr>
          <a:xfrm flipV="1">
            <a:off x="8186632" y="5146610"/>
            <a:ext cx="1098273" cy="382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41479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3A218-E9FF-4E42-BBF8-351ED57BA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Life and Death of a Variable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6F6A3-7207-45FA-88C0-727011BDDC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Variables declared inside functions are </a:t>
            </a:r>
            <a:r>
              <a:rPr lang="en-US" i="1"/>
              <a:t>local variables</a:t>
            </a:r>
            <a:endParaRPr lang="en-US"/>
          </a:p>
          <a:p>
            <a:endParaRPr lang="en-US"/>
          </a:p>
          <a:p>
            <a:r>
              <a:rPr lang="en-US"/>
              <a:t>They only exist while the function runs</a:t>
            </a:r>
          </a:p>
          <a:p>
            <a:r>
              <a:rPr lang="en-US"/>
              <a:t>They can only be used in their function</a:t>
            </a:r>
          </a:p>
        </p:txBody>
      </p:sp>
    </p:spTree>
    <p:extLst>
      <p:ext uri="{BB962C8B-B14F-4D97-AF65-F5344CB8AC3E}">
        <p14:creationId xmlns:p14="http://schemas.microsoft.com/office/powerpoint/2010/main" val="14577239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757C0-E087-445D-AAC7-44A37C98C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Local Variables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D6AEF90-C786-44FB-ABCF-963177CA00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die </a:t>
            </a:r>
            <a:r>
              <a:rPr lang="en-US" dirty="0">
                <a:cs typeface="Courier New" panose="02070309020205020404" pitchFamily="49" charset="0"/>
              </a:rPr>
              <a:t>is a local variable</a:t>
            </a:r>
          </a:p>
          <a:p>
            <a:r>
              <a:rPr lang="en-US" dirty="0">
                <a:cs typeface="Courier New" panose="02070309020205020404" pitchFamily="49" charset="0"/>
              </a:rPr>
              <a:t>You can only use it inside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rollDie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rollDie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var die = 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Math.floor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Math.random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* </a:t>
            </a:r>
            <a:r>
              <a:rPr lang="en-US" sz="2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+ </a:t>
            </a:r>
            <a:r>
              <a:rPr lang="en-US" sz="2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alert(die);</a:t>
            </a:r>
          </a:p>
          <a:p>
            <a:pPr marL="0" indent="0">
              <a:buNone/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70654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7112BA83-C4EE-4E9B-AA2B-2798F0A01268}" vid="{B2044496-E66F-4048-A0B6-1B4441C812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Purple</Template>
  <TotalTime>407</TotalTime>
  <Words>1112</Words>
  <Application>Microsoft Office PowerPoint</Application>
  <PresentationFormat>Widescreen</PresentationFormat>
  <Paragraphs>222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Arial</vt:lpstr>
      <vt:lpstr>Century Gothic</vt:lpstr>
      <vt:lpstr>Courier New</vt:lpstr>
      <vt:lpstr>Wingdings 3</vt:lpstr>
      <vt:lpstr>Ion Boardroom</vt:lpstr>
      <vt:lpstr>JavaScript</vt:lpstr>
      <vt:lpstr>Three Development Approaches</vt:lpstr>
      <vt:lpstr>Graceful Degradation</vt:lpstr>
      <vt:lpstr>Progressive Enhancement</vt:lpstr>
      <vt:lpstr>Progressive Enhancement Example</vt:lpstr>
      <vt:lpstr>The Art of Programming</vt:lpstr>
      <vt:lpstr>The Art of Programming</vt:lpstr>
      <vt:lpstr>Life and Death of a Variable</vt:lpstr>
      <vt:lpstr>Local Variables</vt:lpstr>
      <vt:lpstr>Global Variables</vt:lpstr>
      <vt:lpstr>Inside vs. Outside</vt:lpstr>
      <vt:lpstr>Access Everywhere</vt:lpstr>
      <vt:lpstr>Local Access</vt:lpstr>
      <vt:lpstr>Life and Death of a Variable</vt:lpstr>
      <vt:lpstr>Lab</vt:lpstr>
      <vt:lpstr>User Input</vt:lpstr>
      <vt:lpstr>Get Input Value</vt:lpstr>
      <vt:lpstr>What If...?</vt:lpstr>
      <vt:lpstr>And the Answer Is....</vt:lpstr>
      <vt:lpstr>Time to Convert</vt:lpstr>
      <vt:lpstr>A Trip Calculator App</vt:lpstr>
      <vt:lpstr>How?</vt:lpstr>
      <vt:lpstr>Data Flow</vt:lpstr>
      <vt:lpstr>Output Comes First</vt:lpstr>
      <vt:lpstr>What Is the Output?</vt:lpstr>
      <vt:lpstr>Where to Begin?</vt:lpstr>
      <vt:lpstr>Finally: Process</vt:lpstr>
      <vt:lpstr>IPO Chart</vt:lpstr>
      <vt:lpstr>Pseudocode</vt:lpstr>
      <vt:lpstr>Pseudocode Comments in JS File</vt:lpstr>
      <vt:lpstr>Describes the IPO Flow</vt:lpstr>
      <vt:lpstr>Demo: Trip Calculator</vt:lpstr>
      <vt:lpstr>Ugly Concatenation</vt:lpstr>
      <vt:lpstr>Template Literals</vt:lpstr>
      <vt:lpstr>Back Ticks</vt:lpstr>
      <vt:lpstr>Variables in Template Literals</vt:lpstr>
      <vt:lpstr>Expressions in Template Literals</vt:lpstr>
      <vt:lpstr>Multiline Strings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Stacy Read</dc:creator>
  <cp:lastModifiedBy>Stacy Read</cp:lastModifiedBy>
  <cp:revision>48</cp:revision>
  <dcterms:created xsi:type="dcterms:W3CDTF">2020-10-23T01:27:34Z</dcterms:created>
  <dcterms:modified xsi:type="dcterms:W3CDTF">2020-10-25T23:20:58Z</dcterms:modified>
</cp:coreProperties>
</file>