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4"/>
  </p:notesMasterIdLst>
  <p:sldIdLst>
    <p:sldId id="256" r:id="rId2"/>
    <p:sldId id="257" r:id="rId3"/>
    <p:sldId id="258" r:id="rId4"/>
    <p:sldId id="340" r:id="rId5"/>
    <p:sldId id="260" r:id="rId6"/>
    <p:sldId id="331" r:id="rId7"/>
    <p:sldId id="261" r:id="rId8"/>
    <p:sldId id="332" r:id="rId9"/>
    <p:sldId id="333" r:id="rId10"/>
    <p:sldId id="334" r:id="rId11"/>
    <p:sldId id="315" r:id="rId12"/>
    <p:sldId id="320" r:id="rId13"/>
    <p:sldId id="269" r:id="rId14"/>
    <p:sldId id="270" r:id="rId15"/>
    <p:sldId id="323" r:id="rId16"/>
    <p:sldId id="264" r:id="rId17"/>
    <p:sldId id="319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30" r:id="rId27"/>
    <p:sldId id="389" r:id="rId28"/>
    <p:sldId id="390" r:id="rId29"/>
    <p:sldId id="362" r:id="rId30"/>
    <p:sldId id="391" r:id="rId31"/>
    <p:sldId id="392" r:id="rId32"/>
    <p:sldId id="393" r:id="rId33"/>
    <p:sldId id="409" r:id="rId34"/>
    <p:sldId id="410" r:id="rId35"/>
    <p:sldId id="411" r:id="rId36"/>
    <p:sldId id="412" r:id="rId37"/>
    <p:sldId id="416" r:id="rId38"/>
    <p:sldId id="413" r:id="rId39"/>
    <p:sldId id="414" r:id="rId40"/>
    <p:sldId id="295" r:id="rId41"/>
    <p:sldId id="417" r:id="rId42"/>
    <p:sldId id="415" r:id="rId43"/>
    <p:sldId id="361" r:id="rId44"/>
    <p:sldId id="396" r:id="rId45"/>
    <p:sldId id="395" r:id="rId46"/>
    <p:sldId id="397" r:id="rId47"/>
    <p:sldId id="429" r:id="rId48"/>
    <p:sldId id="369" r:id="rId49"/>
    <p:sldId id="371" r:id="rId50"/>
    <p:sldId id="419" r:id="rId51"/>
    <p:sldId id="318" r:id="rId52"/>
    <p:sldId id="373" r:id="rId53"/>
    <p:sldId id="375" r:id="rId54"/>
    <p:sldId id="374" r:id="rId55"/>
    <p:sldId id="376" r:id="rId56"/>
    <p:sldId id="377" r:id="rId57"/>
    <p:sldId id="360" r:id="rId58"/>
    <p:sldId id="372" r:id="rId59"/>
    <p:sldId id="378" r:id="rId60"/>
    <p:sldId id="428" r:id="rId61"/>
    <p:sldId id="337" r:id="rId62"/>
    <p:sldId id="420" r:id="rId63"/>
    <p:sldId id="398" r:id="rId64"/>
    <p:sldId id="299" r:id="rId65"/>
    <p:sldId id="365" r:id="rId66"/>
    <p:sldId id="422" r:id="rId67"/>
    <p:sldId id="423" r:id="rId68"/>
    <p:sldId id="424" r:id="rId69"/>
    <p:sldId id="425" r:id="rId70"/>
    <p:sldId id="426" r:id="rId71"/>
    <p:sldId id="427" r:id="rId72"/>
    <p:sldId id="405" r:id="rId73"/>
    <p:sldId id="357" r:id="rId74"/>
    <p:sldId id="358" r:id="rId75"/>
    <p:sldId id="421" r:id="rId76"/>
    <p:sldId id="344" r:id="rId77"/>
    <p:sldId id="345" r:id="rId78"/>
    <p:sldId id="364" r:id="rId79"/>
    <p:sldId id="346" r:id="rId80"/>
    <p:sldId id="347" r:id="rId81"/>
    <p:sldId id="407" r:id="rId82"/>
    <p:sldId id="348" r:id="rId83"/>
    <p:sldId id="408" r:id="rId84"/>
    <p:sldId id="349" r:id="rId85"/>
    <p:sldId id="366" r:id="rId86"/>
    <p:sldId id="350" r:id="rId87"/>
    <p:sldId id="351" r:id="rId88"/>
    <p:sldId id="352" r:id="rId89"/>
    <p:sldId id="353" r:id="rId90"/>
    <p:sldId id="354" r:id="rId91"/>
    <p:sldId id="355" r:id="rId92"/>
    <p:sldId id="430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FCF8D6-C09C-41AA-BDF2-BABD73D05D3B}">
          <p14:sldIdLst>
            <p14:sldId id="256"/>
          </p14:sldIdLst>
        </p14:section>
        <p14:section name="Flowcharts" id="{5989DCFA-9AC1-47E2-AE45-658DEB2A9F5A}">
          <p14:sldIdLst>
            <p14:sldId id="257"/>
            <p14:sldId id="258"/>
            <p14:sldId id="340"/>
          </p14:sldIdLst>
        </p14:section>
        <p14:section name="Flowchart Symbols" id="{43086B9E-6AD3-46B4-A317-D087D7532077}">
          <p14:sldIdLst>
            <p14:sldId id="260"/>
            <p14:sldId id="331"/>
            <p14:sldId id="261"/>
            <p14:sldId id="332"/>
            <p14:sldId id="333"/>
            <p14:sldId id="334"/>
            <p14:sldId id="315"/>
          </p14:sldIdLst>
        </p14:section>
        <p14:section name="Conditional Statements" id="{D711851C-42C8-4FB5-BCC8-2A4D0DDEFC3E}">
          <p14:sldIdLst>
            <p14:sldId id="320"/>
            <p14:sldId id="269"/>
            <p14:sldId id="270"/>
            <p14:sldId id="323"/>
            <p14:sldId id="264"/>
            <p14:sldId id="319"/>
          </p14:sldIdLst>
        </p14:section>
        <p14:section name="Relational Operators" id="{BE4777FA-DA6A-4088-8F09-891F16DD1323}">
          <p14:sldIdLst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30"/>
            <p14:sldId id="389"/>
            <p14:sldId id="390"/>
            <p14:sldId id="362"/>
            <p14:sldId id="391"/>
          </p14:sldIdLst>
        </p14:section>
        <p14:section name="Equality" id="{BCBB08B3-0E0C-48E4-8E21-ED55BE278272}">
          <p14:sldIdLst>
            <p14:sldId id="392"/>
            <p14:sldId id="393"/>
            <p14:sldId id="409"/>
            <p14:sldId id="410"/>
            <p14:sldId id="411"/>
            <p14:sldId id="412"/>
            <p14:sldId id="416"/>
            <p14:sldId id="413"/>
            <p14:sldId id="414"/>
            <p14:sldId id="295"/>
            <p14:sldId id="417"/>
            <p14:sldId id="415"/>
            <p14:sldId id="361"/>
            <p14:sldId id="396"/>
            <p14:sldId id="395"/>
            <p14:sldId id="397"/>
            <p14:sldId id="429"/>
          </p14:sldIdLst>
        </p14:section>
        <p14:section name="The If Statement" id="{45040250-1687-4976-BB8B-DE1230326435}">
          <p14:sldIdLst>
            <p14:sldId id="369"/>
            <p14:sldId id="371"/>
            <p14:sldId id="419"/>
            <p14:sldId id="318"/>
            <p14:sldId id="373"/>
            <p14:sldId id="375"/>
            <p14:sldId id="374"/>
            <p14:sldId id="376"/>
            <p14:sldId id="377"/>
            <p14:sldId id="360"/>
            <p14:sldId id="372"/>
            <p14:sldId id="378"/>
            <p14:sldId id="428"/>
          </p14:sldIdLst>
        </p14:section>
        <p14:section name="The If-Else Statement" id="{80E9DB2D-64D6-413E-96B7-FEE283F566AB}">
          <p14:sldIdLst>
            <p14:sldId id="337"/>
            <p14:sldId id="420"/>
            <p14:sldId id="398"/>
            <p14:sldId id="299"/>
            <p14:sldId id="365"/>
          </p14:sldIdLst>
        </p14:section>
        <p14:section name="Select Boxes" id="{B1D100B0-AAB0-4CDD-A680-B629F9A7F08F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The If-Else-If Statement" id="{D9FBF876-F583-4215-9E10-C46725A2FA67}">
          <p14:sldIdLst>
            <p14:sldId id="405"/>
            <p14:sldId id="357"/>
            <p14:sldId id="358"/>
            <p14:sldId id="421"/>
            <p14:sldId id="344"/>
            <p14:sldId id="345"/>
            <p14:sldId id="364"/>
            <p14:sldId id="346"/>
            <p14:sldId id="347"/>
            <p14:sldId id="407"/>
            <p14:sldId id="348"/>
            <p14:sldId id="408"/>
            <p14:sldId id="349"/>
            <p14:sldId id="366"/>
            <p14:sldId id="350"/>
            <p14:sldId id="351"/>
            <p14:sldId id="352"/>
            <p14:sldId id="353"/>
            <p14:sldId id="354"/>
            <p14:sldId id="355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0C808C-8115-4004-AB2B-57F9D9547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C3E8-170C-4185-8E40-416115045F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27136-1051-42E4-BE40-1123520A373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9BACE9-34DF-4FB3-948B-E3528573B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8A09741-5503-4CC0-B7A3-77324366A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A6A6-A370-41CC-A768-A1D2C6E025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F6C1-777F-4AA9-844A-E87EF6B87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A3FC6-E694-4A8B-B625-44E613061F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peakingjs.com/es5/ch24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conditions1" TargetMode="External"/><Relationship Id="rId2" Type="http://schemas.openxmlformats.org/officeDocument/2006/relationships/hyperlink" Target="https://www.w3schools.com/js/exercise_js.asp?filename=exercise_js_comparisons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sbin.com/?js,consol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oroborous.github.io/javascript-ice-crea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7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22B9-8B3E-453A-A37B-8BD45D9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Parallelograms Are Input or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65D5-FF62-412F-8574-A36FFEE1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Request information</a:t>
            </a:r>
            <a:br>
              <a:rPr lang="en-US" sz="3200"/>
            </a:br>
            <a:r>
              <a:rPr lang="en-US" sz="3200"/>
              <a:t>from user</a:t>
            </a:r>
          </a:p>
          <a:p>
            <a:r>
              <a:rPr lang="en-US" sz="3200"/>
              <a:t>Show information</a:t>
            </a:r>
            <a:br>
              <a:rPr lang="en-US" sz="3200"/>
            </a:br>
            <a:r>
              <a:rPr lang="en-US" sz="3200"/>
              <a:t>to user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0682794B-8D79-4A1F-BA8C-A9CA6B0E5B48}"/>
              </a:ext>
            </a:extLst>
          </p:cNvPr>
          <p:cNvSpPr/>
          <p:nvPr/>
        </p:nvSpPr>
        <p:spPr>
          <a:xfrm>
            <a:off x="7086600" y="5035826"/>
            <a:ext cx="3291841" cy="990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Prompt for password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1ECF966F-449D-43BD-B50B-6346191F9BDA}"/>
              </a:ext>
            </a:extLst>
          </p:cNvPr>
          <p:cNvSpPr/>
          <p:nvPr/>
        </p:nvSpPr>
        <p:spPr>
          <a:xfrm>
            <a:off x="7086600" y="2933700"/>
            <a:ext cx="3291841" cy="990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Display total</a:t>
            </a:r>
          </a:p>
        </p:txBody>
      </p:sp>
    </p:spTree>
    <p:extLst>
      <p:ext uri="{BB962C8B-B14F-4D97-AF65-F5344CB8AC3E}">
        <p14:creationId xmlns:p14="http://schemas.microsoft.com/office/powerpoint/2010/main" val="359453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743200" y="568886"/>
            <a:ext cx="1143000" cy="304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8115300" y="1870017"/>
            <a:ext cx="1143000" cy="304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</p:cNvCxnSpPr>
          <p:nvPr/>
        </p:nvCxnSpPr>
        <p:spPr>
          <a:xfrm>
            <a:off x="3314700" y="873687"/>
            <a:ext cx="0" cy="344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30" idx="4"/>
            <a:endCxn id="32" idx="1"/>
          </p:cNvCxnSpPr>
          <p:nvPr/>
        </p:nvCxnSpPr>
        <p:spPr>
          <a:xfrm>
            <a:off x="3245427" y="1741039"/>
            <a:ext cx="0" cy="296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2" idx="4"/>
            <a:endCxn id="33" idx="1"/>
          </p:cNvCxnSpPr>
          <p:nvPr/>
        </p:nvCxnSpPr>
        <p:spPr>
          <a:xfrm>
            <a:off x="3245427" y="2578666"/>
            <a:ext cx="0" cy="296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3" idx="4"/>
            <a:endCxn id="34" idx="1"/>
          </p:cNvCxnSpPr>
          <p:nvPr/>
        </p:nvCxnSpPr>
        <p:spPr>
          <a:xfrm>
            <a:off x="3245427" y="3416293"/>
            <a:ext cx="0" cy="296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34" idx="4"/>
            <a:endCxn id="35" idx="1"/>
          </p:cNvCxnSpPr>
          <p:nvPr/>
        </p:nvCxnSpPr>
        <p:spPr>
          <a:xfrm>
            <a:off x="3245427" y="4253919"/>
            <a:ext cx="0" cy="296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5074227" y="1008784"/>
            <a:ext cx="1905000" cy="6522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Calculate total alcohol ounces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074227" y="2039129"/>
            <a:ext cx="1905000" cy="6522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Multiply ounces by absorption rate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5074227" y="3069474"/>
            <a:ext cx="1905000" cy="6522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Divide result by weight to get BAC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5074227" y="4099819"/>
            <a:ext cx="1905000" cy="6522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Multiply hours by recovery rate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5074227" y="5130165"/>
            <a:ext cx="1905000" cy="6522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Subtract result from BAC</a:t>
            </a:r>
          </a:p>
        </p:txBody>
      </p:sp>
      <p:sp>
        <p:nvSpPr>
          <p:cNvPr id="29" name="Flowchart: Data 28"/>
          <p:cNvSpPr/>
          <p:nvPr/>
        </p:nvSpPr>
        <p:spPr>
          <a:xfrm>
            <a:off x="7848600" y="1000991"/>
            <a:ext cx="1676400" cy="457200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  <p:cxnSp>
        <p:nvCxnSpPr>
          <p:cNvPr id="31" name="Elbow Connector 30"/>
          <p:cNvCxnSpPr>
            <a:cxnSpLocks/>
            <a:stCxn id="35" idx="3"/>
            <a:endCxn id="23" idx="0"/>
          </p:cNvCxnSpPr>
          <p:nvPr/>
        </p:nvCxnSpPr>
        <p:spPr>
          <a:xfrm rot="5400000" flipH="1" flipV="1">
            <a:off x="2486717" y="1551535"/>
            <a:ext cx="4082762" cy="2997258"/>
          </a:xfrm>
          <a:prstGeom prst="bentConnector5">
            <a:avLst>
              <a:gd name="adj1" fmla="val -22746"/>
              <a:gd name="adj2" fmla="val 55726"/>
              <a:gd name="adj3" fmla="val 10559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3" idx="2"/>
            <a:endCxn id="24" idx="0"/>
          </p:cNvCxnSpPr>
          <p:nvPr/>
        </p:nvCxnSpPr>
        <p:spPr>
          <a:xfrm>
            <a:off x="6026727" y="1660986"/>
            <a:ext cx="0" cy="378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25" idx="0"/>
          </p:cNvCxnSpPr>
          <p:nvPr/>
        </p:nvCxnSpPr>
        <p:spPr>
          <a:xfrm>
            <a:off x="6026727" y="2691331"/>
            <a:ext cx="0" cy="378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  <a:endCxn id="27" idx="0"/>
          </p:cNvCxnSpPr>
          <p:nvPr/>
        </p:nvCxnSpPr>
        <p:spPr>
          <a:xfrm>
            <a:off x="6026727" y="3721676"/>
            <a:ext cx="0" cy="378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28" idx="0"/>
          </p:cNvCxnSpPr>
          <p:nvPr/>
        </p:nvCxnSpPr>
        <p:spPr>
          <a:xfrm>
            <a:off x="6026727" y="4752022"/>
            <a:ext cx="0" cy="378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8" idx="2"/>
            <a:endCxn id="29" idx="1"/>
          </p:cNvCxnSpPr>
          <p:nvPr/>
        </p:nvCxnSpPr>
        <p:spPr>
          <a:xfrm rot="5400000" flipH="1" flipV="1">
            <a:off x="4966075" y="2061643"/>
            <a:ext cx="4781376" cy="2660073"/>
          </a:xfrm>
          <a:prstGeom prst="bentConnector5">
            <a:avLst>
              <a:gd name="adj1" fmla="val -4781"/>
              <a:gd name="adj2" fmla="val 52148"/>
              <a:gd name="adj3" fmla="val 10478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4"/>
            <a:endCxn id="5" idx="0"/>
          </p:cNvCxnSpPr>
          <p:nvPr/>
        </p:nvCxnSpPr>
        <p:spPr>
          <a:xfrm>
            <a:off x="8686800" y="1458191"/>
            <a:ext cx="0" cy="41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ADEEDD4C-66B9-4ACF-9057-93E13C257269}"/>
              </a:ext>
            </a:extLst>
          </p:cNvPr>
          <p:cNvSpPr/>
          <p:nvPr/>
        </p:nvSpPr>
        <p:spPr>
          <a:xfrm>
            <a:off x="2165640" y="1199672"/>
            <a:ext cx="2159575" cy="541366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Number of beers</a:t>
            </a:r>
            <a:endParaRPr lang="en-US" sz="1400" dirty="0"/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B27802F9-68B1-42D9-8984-930603227746}"/>
              </a:ext>
            </a:extLst>
          </p:cNvPr>
          <p:cNvSpPr/>
          <p:nvPr/>
        </p:nvSpPr>
        <p:spPr>
          <a:xfrm>
            <a:off x="2165640" y="2037299"/>
            <a:ext cx="2159575" cy="541366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Number of wines</a:t>
            </a:r>
            <a:endParaRPr lang="en-US" sz="1400" dirty="0"/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6089242A-2303-4E67-A58F-53DD175611EE}"/>
              </a:ext>
            </a:extLst>
          </p:cNvPr>
          <p:cNvSpPr/>
          <p:nvPr/>
        </p:nvSpPr>
        <p:spPr>
          <a:xfrm>
            <a:off x="2165640" y="2874926"/>
            <a:ext cx="2159575" cy="541366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Number of shots</a:t>
            </a:r>
            <a:endParaRPr lang="en-US" sz="1400" dirty="0"/>
          </a:p>
        </p:txBody>
      </p: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DCFC8D9B-CC78-4D5C-9BB7-5A12775BC122}"/>
              </a:ext>
            </a:extLst>
          </p:cNvPr>
          <p:cNvSpPr/>
          <p:nvPr/>
        </p:nvSpPr>
        <p:spPr>
          <a:xfrm>
            <a:off x="2165640" y="3712553"/>
            <a:ext cx="2159575" cy="541366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Weight</a:t>
            </a:r>
            <a:endParaRPr lang="en-US" sz="1400" dirty="0"/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6A6EFF4F-9DF3-4584-B156-AA740CBBD92F}"/>
              </a:ext>
            </a:extLst>
          </p:cNvPr>
          <p:cNvSpPr/>
          <p:nvPr/>
        </p:nvSpPr>
        <p:spPr>
          <a:xfrm>
            <a:off x="2165640" y="4550179"/>
            <a:ext cx="2159575" cy="541366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Hours since first drink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009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program can behave differently depending on its current state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Values </a:t>
            </a:r>
            <a:r>
              <a:rPr lang="en-US" sz="2800"/>
              <a:t>of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User 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Random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63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 Statement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BE0847-5CBB-42FC-8E66-17209BD88A00}"/>
              </a:ext>
            </a:extLst>
          </p:cNvPr>
          <p:cNvGrpSpPr/>
          <p:nvPr/>
        </p:nvGrpSpPr>
        <p:grpSpPr>
          <a:xfrm>
            <a:off x="4618661" y="2485490"/>
            <a:ext cx="4838700" cy="4152900"/>
            <a:chOff x="4305300" y="1905000"/>
            <a:chExt cx="4838700" cy="41529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86DD59-722D-4426-AA8D-7F2F91EBBBB1}"/>
                </a:ext>
              </a:extLst>
            </p:cNvPr>
            <p:cNvGrpSpPr/>
            <p:nvPr/>
          </p:nvGrpSpPr>
          <p:grpSpPr>
            <a:xfrm>
              <a:off x="4305300" y="1905000"/>
              <a:ext cx="4838700" cy="4152900"/>
              <a:chOff x="2781300" y="2064660"/>
              <a:chExt cx="4838700" cy="41529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5DFC02E-311D-469F-9657-3833C2487CBF}"/>
                  </a:ext>
                </a:extLst>
              </p:cNvPr>
              <p:cNvCxnSpPr/>
              <p:nvPr/>
            </p:nvCxnSpPr>
            <p:spPr>
              <a:xfrm>
                <a:off x="4048125" y="5531760"/>
                <a:ext cx="0" cy="68580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114800" y="2064660"/>
                <a:ext cx="0" cy="68580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Flowchart: Decision 6"/>
              <p:cNvSpPr/>
              <p:nvPr/>
            </p:nvSpPr>
            <p:spPr>
              <a:xfrm>
                <a:off x="2781300" y="2750460"/>
                <a:ext cx="2667000" cy="13716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it raining?</a:t>
                </a:r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5448300" y="3893460"/>
                <a:ext cx="2171700" cy="990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Take an umbrella</a:t>
                </a:r>
              </a:p>
            </p:txBody>
          </p:sp>
          <p:cxnSp>
            <p:nvCxnSpPr>
              <p:cNvPr id="12" name="Elbow Connector 11"/>
              <p:cNvCxnSpPr>
                <a:stCxn id="7" idx="3"/>
                <a:endCxn id="10" idx="0"/>
              </p:cNvCxnSpPr>
              <p:nvPr/>
            </p:nvCxnSpPr>
            <p:spPr>
              <a:xfrm>
                <a:off x="5448300" y="3436260"/>
                <a:ext cx="1085850" cy="457200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8116F7D-E797-4787-B75E-AA55E12486EB}"/>
                </a:ext>
              </a:extLst>
            </p:cNvPr>
            <p:cNvCxnSpPr>
              <a:cxnSpLocks/>
              <a:stCxn id="7" idx="1"/>
              <a:endCxn id="10" idx="2"/>
            </p:cNvCxnSpPr>
            <p:nvPr/>
          </p:nvCxnSpPr>
          <p:spPr>
            <a:xfrm rot="10800000" flipH="1" flipV="1">
              <a:off x="4305300" y="3276600"/>
              <a:ext cx="3752850" cy="1447800"/>
            </a:xfrm>
            <a:prstGeom prst="bentConnector4">
              <a:avLst>
                <a:gd name="adj1" fmla="val -6091"/>
                <a:gd name="adj2" fmla="val 144245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12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If-Else Statement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298BA9-F8F2-439B-B5F5-A6B9EB4A1EC6}"/>
              </a:ext>
            </a:extLst>
          </p:cNvPr>
          <p:cNvGrpSpPr/>
          <p:nvPr/>
        </p:nvGrpSpPr>
        <p:grpSpPr>
          <a:xfrm>
            <a:off x="2928258" y="2455506"/>
            <a:ext cx="6934199" cy="4191000"/>
            <a:chOff x="2667001" y="1752600"/>
            <a:chExt cx="6934199" cy="4191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265809-C58D-437F-BEB3-167EE0FA7105}"/>
                </a:ext>
              </a:extLst>
            </p:cNvPr>
            <p:cNvGrpSpPr/>
            <p:nvPr/>
          </p:nvGrpSpPr>
          <p:grpSpPr>
            <a:xfrm>
              <a:off x="2667001" y="1752600"/>
              <a:ext cx="6934199" cy="4191000"/>
              <a:chOff x="1143000" y="1676400"/>
              <a:chExt cx="6934199" cy="4191000"/>
            </a:xfrm>
          </p:grpSpPr>
          <p:sp>
            <p:nvSpPr>
              <p:cNvPr id="5" name="Flowchart: Decision 4"/>
              <p:cNvSpPr/>
              <p:nvPr/>
            </p:nvSpPr>
            <p:spPr>
              <a:xfrm>
                <a:off x="3238500" y="2362200"/>
                <a:ext cx="2667000" cy="13716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it raining?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4572000" y="1676400"/>
                <a:ext cx="0" cy="68580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Elbow Connector 6"/>
              <p:cNvCxnSpPr>
                <a:stCxn id="5" idx="3"/>
                <a:endCxn id="13" idx="0"/>
              </p:cNvCxnSpPr>
              <p:nvPr/>
            </p:nvCxnSpPr>
            <p:spPr>
              <a:xfrm>
                <a:off x="5905500" y="3048000"/>
                <a:ext cx="1021772" cy="457200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7"/>
              <p:cNvCxnSpPr>
                <a:stCxn id="5" idx="1"/>
                <a:endCxn id="10" idx="0"/>
              </p:cNvCxnSpPr>
              <p:nvPr/>
            </p:nvCxnSpPr>
            <p:spPr>
              <a:xfrm rot="10800000" flipV="1">
                <a:off x="2247900" y="3048000"/>
                <a:ext cx="990600" cy="457200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143000" y="3505200"/>
                <a:ext cx="22098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Wear sandals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77344" y="3505200"/>
                <a:ext cx="2299855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Wear boots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4583430" y="5181600"/>
                <a:ext cx="0" cy="68580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6CDCBA9-C19C-4831-A436-7E1D6B285221}"/>
                </a:ext>
              </a:extLst>
            </p:cNvPr>
            <p:cNvCxnSpPr>
              <a:cxnSpLocks/>
              <a:stCxn id="10" idx="2"/>
              <a:endCxn id="13" idx="2"/>
            </p:cNvCxnSpPr>
            <p:nvPr/>
          </p:nvCxnSpPr>
          <p:spPr>
            <a:xfrm rot="16200000" flipH="1">
              <a:off x="6111586" y="2308514"/>
              <a:ext cx="12700" cy="4679372"/>
            </a:xfrm>
            <a:prstGeom prst="bentConnector3">
              <a:avLst>
                <a:gd name="adj1" fmla="val 484615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66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B1CB41-5D55-44A9-AE7A-46E59C62EE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Answer to the question is always </a:t>
            </a:r>
            <a:r>
              <a:rPr lang="en-US" sz="3200" i="1"/>
              <a:t>true</a:t>
            </a:r>
            <a:r>
              <a:rPr lang="en-US" sz="3200"/>
              <a:t> or </a:t>
            </a:r>
            <a:r>
              <a:rPr lang="en-US" sz="3200" i="1"/>
              <a:t>false</a:t>
            </a:r>
          </a:p>
          <a:p>
            <a:endParaRPr lang="en-US" sz="3200" i="1"/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A </a:t>
            </a:r>
            <a:r>
              <a:rPr lang="en-US" sz="3200" i="1"/>
              <a:t>boolean</a:t>
            </a:r>
            <a:r>
              <a:rPr lang="en-US" sz="3200"/>
              <a:t> value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28369-BBEC-46DA-B77A-BD44F2FFFD65}"/>
              </a:ext>
            </a:extLst>
          </p:cNvPr>
          <p:cNvGrpSpPr/>
          <p:nvPr/>
        </p:nvGrpSpPr>
        <p:grpSpPr>
          <a:xfrm>
            <a:off x="4613988" y="2292220"/>
            <a:ext cx="6934199" cy="4191000"/>
            <a:chOff x="2667001" y="1676400"/>
            <a:chExt cx="6934199" cy="41910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5D40FE-8A22-446C-A1E9-04B75DB37F55}"/>
                </a:ext>
              </a:extLst>
            </p:cNvPr>
            <p:cNvSpPr txBox="1"/>
            <p:nvPr/>
          </p:nvSpPr>
          <p:spPr>
            <a:xfrm>
              <a:off x="4267200" y="2717861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D0E0AF-6058-40F6-96B4-2CBFF3BF26C7}"/>
                </a:ext>
              </a:extLst>
            </p:cNvPr>
            <p:cNvSpPr txBox="1"/>
            <p:nvPr/>
          </p:nvSpPr>
          <p:spPr>
            <a:xfrm>
              <a:off x="7383896" y="271786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3AD695-627C-4959-AE02-CF6B24710AA5}"/>
                </a:ext>
              </a:extLst>
            </p:cNvPr>
            <p:cNvGrpSpPr/>
            <p:nvPr/>
          </p:nvGrpSpPr>
          <p:grpSpPr>
            <a:xfrm>
              <a:off x="2667001" y="1676400"/>
              <a:ext cx="6934199" cy="4191000"/>
              <a:chOff x="2667001" y="1676400"/>
              <a:chExt cx="6934199" cy="4191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48234BD-8BFC-4BD4-817B-91E12CAED4C2}"/>
                  </a:ext>
                </a:extLst>
              </p:cNvPr>
              <p:cNvGrpSpPr/>
              <p:nvPr/>
            </p:nvGrpSpPr>
            <p:grpSpPr>
              <a:xfrm>
                <a:off x="2667001" y="1676400"/>
                <a:ext cx="6934199" cy="4191000"/>
                <a:chOff x="1143000" y="1676400"/>
                <a:chExt cx="6934199" cy="4191000"/>
              </a:xfrm>
            </p:grpSpPr>
            <p:sp>
              <p:nvSpPr>
                <p:cNvPr id="26" name="Flowchart: Decision 25">
                  <a:extLst>
                    <a:ext uri="{FF2B5EF4-FFF2-40B4-BE49-F238E27FC236}">
                      <a16:creationId xmlns:a16="http://schemas.microsoft.com/office/drawing/2014/main" id="{43483BE2-7693-4F88-AF63-F275B56FB71C}"/>
                    </a:ext>
                  </a:extLst>
                </p:cNvPr>
                <p:cNvSpPr/>
                <p:nvPr/>
              </p:nvSpPr>
              <p:spPr>
                <a:xfrm>
                  <a:off x="3238500" y="2362200"/>
                  <a:ext cx="2667000" cy="1371600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Is it raining?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2B9491E-B9AE-40BC-9368-043C931E6C32}"/>
                    </a:ext>
                  </a:extLst>
                </p:cNvPr>
                <p:cNvCxnSpPr/>
                <p:nvPr/>
              </p:nvCxnSpPr>
              <p:spPr>
                <a:xfrm>
                  <a:off x="4572000" y="1676400"/>
                  <a:ext cx="0" cy="68580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6">
                  <a:extLst>
                    <a:ext uri="{FF2B5EF4-FFF2-40B4-BE49-F238E27FC236}">
                      <a16:creationId xmlns:a16="http://schemas.microsoft.com/office/drawing/2014/main" id="{414DC9B2-1018-48C0-88C2-1C6588F32AD4}"/>
                    </a:ext>
                  </a:extLst>
                </p:cNvPr>
                <p:cNvCxnSpPr>
                  <a:stCxn id="26" idx="3"/>
                  <a:endCxn id="31" idx="0"/>
                </p:cNvCxnSpPr>
                <p:nvPr/>
              </p:nvCxnSpPr>
              <p:spPr>
                <a:xfrm>
                  <a:off x="5905500" y="3048000"/>
                  <a:ext cx="1021772" cy="457200"/>
                </a:xfrm>
                <a:prstGeom prst="bentConnector2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Elbow Connector 7">
                  <a:extLst>
                    <a:ext uri="{FF2B5EF4-FFF2-40B4-BE49-F238E27FC236}">
                      <a16:creationId xmlns:a16="http://schemas.microsoft.com/office/drawing/2014/main" id="{F4914112-9068-4870-8CBE-F53B8FAA2FF8}"/>
                    </a:ext>
                  </a:extLst>
                </p:cNvPr>
                <p:cNvCxnSpPr>
                  <a:stCxn id="26" idx="1"/>
                  <a:endCxn id="30" idx="0"/>
                </p:cNvCxnSpPr>
                <p:nvPr/>
              </p:nvCxnSpPr>
              <p:spPr>
                <a:xfrm rot="10800000" flipV="1">
                  <a:off x="2247900" y="3048000"/>
                  <a:ext cx="990600" cy="457200"/>
                </a:xfrm>
                <a:prstGeom prst="bentConnector2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0223ECD-63BC-4003-B0AF-9A56049A650A}"/>
                    </a:ext>
                  </a:extLst>
                </p:cNvPr>
                <p:cNvSpPr/>
                <p:nvPr/>
              </p:nvSpPr>
              <p:spPr>
                <a:xfrm>
                  <a:off x="1143000" y="3505200"/>
                  <a:ext cx="2209800" cy="1066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Wear sandals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1C49624-9611-4D84-9C8E-4C752FB222F4}"/>
                    </a:ext>
                  </a:extLst>
                </p:cNvPr>
                <p:cNvSpPr/>
                <p:nvPr/>
              </p:nvSpPr>
              <p:spPr>
                <a:xfrm>
                  <a:off x="5777344" y="3505200"/>
                  <a:ext cx="2299855" cy="1066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Wear boots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BAF228C-FCE0-4A5A-95EA-1BECD6E9BE62}"/>
                    </a:ext>
                  </a:extLst>
                </p:cNvPr>
                <p:cNvCxnSpPr/>
                <p:nvPr/>
              </p:nvCxnSpPr>
              <p:spPr>
                <a:xfrm>
                  <a:off x="4572000" y="5181600"/>
                  <a:ext cx="0" cy="68580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7803522F-29C9-4C09-B464-EC43503E5C76}"/>
                  </a:ext>
                </a:extLst>
              </p:cNvPr>
              <p:cNvCxnSpPr>
                <a:stCxn id="30" idx="2"/>
                <a:endCxn id="31" idx="2"/>
              </p:cNvCxnSpPr>
              <p:nvPr/>
            </p:nvCxnSpPr>
            <p:spPr>
              <a:xfrm rot="16200000" flipH="1">
                <a:off x="6111586" y="2232314"/>
                <a:ext cx="12700" cy="4679372"/>
              </a:xfrm>
              <a:prstGeom prst="bentConnector3">
                <a:avLst>
                  <a:gd name="adj1" fmla="val 484615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09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/>
              <a:t>if </a:t>
            </a:r>
            <a:r>
              <a:rPr lang="en-US" sz="3200">
                <a:solidFill>
                  <a:schemeClr val="accent5"/>
                </a:solidFill>
              </a:rPr>
              <a:t>dog dish is empty </a:t>
            </a:r>
            <a:r>
              <a:rPr lang="en-US" sz="3200"/>
              <a:t>then</a:t>
            </a:r>
          </a:p>
          <a:p>
            <a:pPr marL="0" indent="0">
              <a:buNone/>
            </a:pPr>
            <a:r>
              <a:rPr lang="en-US" sz="3200"/>
              <a:t>         </a:t>
            </a:r>
            <a:r>
              <a:rPr lang="en-US" sz="3200">
                <a:solidFill>
                  <a:schemeClr val="accent1"/>
                </a:solidFill>
              </a:rPr>
              <a:t>fill dish with dog food</a:t>
            </a:r>
            <a:endParaRPr lang="en-US" sz="320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/>
              <a:t>Nothing </a:t>
            </a:r>
            <a:r>
              <a:rPr lang="en-US" sz="3200" b="1" dirty="0"/>
              <a:t>happens if the condition is false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13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/>
              <a:t>if </a:t>
            </a:r>
            <a:r>
              <a:rPr lang="en-US" sz="3200">
                <a:solidFill>
                  <a:schemeClr val="accent5"/>
                </a:solidFill>
              </a:rPr>
              <a:t>butter is on sale </a:t>
            </a:r>
            <a:r>
              <a:rPr lang="en-US"/>
              <a:t>t</a:t>
            </a:r>
            <a:r>
              <a:rPr lang="en-US" sz="3200"/>
              <a:t>hen</a:t>
            </a:r>
            <a:endParaRPr 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accent5"/>
                </a:solidFill>
              </a:rPr>
              <a:t>      </a:t>
            </a:r>
            <a:r>
              <a:rPr lang="en-US" sz="3200"/>
              <a:t> </a:t>
            </a:r>
            <a:r>
              <a:rPr lang="en-US" sz="3200">
                <a:solidFill>
                  <a:schemeClr val="accent1"/>
                </a:solidFill>
              </a:rPr>
              <a:t>buy three pounds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/>
              <a:t>otherwise</a:t>
            </a:r>
          </a:p>
          <a:p>
            <a:pPr marL="0" indent="0">
              <a:buNone/>
            </a:pPr>
            <a:r>
              <a:rPr lang="en-US">
                <a:solidFill>
                  <a:schemeClr val="accent4"/>
                </a:solidFill>
              </a:rPr>
              <a:t>       </a:t>
            </a:r>
            <a:r>
              <a:rPr lang="en-US" sz="3200">
                <a:solidFill>
                  <a:schemeClr val="accent4"/>
                </a:solidFill>
              </a:rPr>
              <a:t>buy one pound</a:t>
            </a:r>
            <a:endParaRPr lang="en-US" sz="3200" dirty="0"/>
          </a:p>
          <a:p>
            <a:pPr lvl="1"/>
            <a:endParaRPr lang="en-US" sz="2800" b="1" dirty="0"/>
          </a:p>
          <a:p>
            <a:pPr marL="0" indent="0">
              <a:buNone/>
            </a:pPr>
            <a:r>
              <a:rPr lang="en-US" sz="3200" b="1" dirty="0"/>
              <a:t>One of the two processes will </a:t>
            </a:r>
            <a:r>
              <a:rPr lang="en-US" sz="3200" b="1"/>
              <a:t>always run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341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3B5B-5D5A-4B65-AA59-EE4AA5A0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68EA-663A-4684-804F-B931D2C7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we want to know the relationship between two values</a:t>
            </a:r>
          </a:p>
          <a:p>
            <a:endParaRPr lang="en-US"/>
          </a:p>
          <a:p>
            <a:r>
              <a:rPr lang="en-US"/>
              <a:t>Is the number 6 less than the number 9?</a:t>
            </a:r>
          </a:p>
          <a:p>
            <a:r>
              <a:rPr lang="en-US"/>
              <a:t>Does the string "Java" come before "JavaScript"?</a:t>
            </a:r>
          </a:p>
          <a:p>
            <a:r>
              <a:rPr lang="en-US"/>
              <a:t>Is the value in the variable x greater than 0?</a:t>
            </a:r>
          </a:p>
        </p:txBody>
      </p:sp>
    </p:spTree>
    <p:extLst>
      <p:ext uri="{BB962C8B-B14F-4D97-AF65-F5344CB8AC3E}">
        <p14:creationId xmlns:p14="http://schemas.microsoft.com/office/powerpoint/2010/main" val="365874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Relational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7801" y="6398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p. 150-51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922E-D7D5-4F00-9B09-FF1E1647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To ask these questions in JavaScript, use relational operators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 &gt;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825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78F70E-8ADD-4933-AF37-EC2906FE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a Flowchart?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diagram </a:t>
            </a:r>
            <a:r>
              <a:rPr lang="en-US" sz="3200" dirty="0"/>
              <a:t>that represents </a:t>
            </a:r>
            <a:r>
              <a:rPr lang="en-US" sz="3200"/>
              <a:t>a process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4D9793-3836-4525-A84F-4504E29525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91" y="2603500"/>
            <a:ext cx="250425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6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3DFA-A8DF-4DCA-96F5-BD2A2C58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903C-565E-40C6-BB60-FE1544A93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341720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The result of relational operators is a boolean value (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200"/>
              <a:t> or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/>
              <a:t>)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826C8E2-BD7C-42FB-A2E0-6BA2E022EF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9537745"/>
              </p:ext>
            </p:extLst>
          </p:nvPr>
        </p:nvGraphicFramePr>
        <p:xfrm>
          <a:off x="5763802" y="2603500"/>
          <a:ext cx="540934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Less than or equal</a:t>
                      </a:r>
                      <a:r>
                        <a:rPr lang="en-US" sz="2800" baseline="0" dirty="0"/>
                        <a:t> to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47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the Result of a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</a:t>
            </a:r>
            <a:r>
              <a:rPr lang="en-US" dirty="0"/>
              <a:t>is the data type of </a:t>
            </a:r>
            <a:r>
              <a:rPr lang="en-US" i="1" dirty="0"/>
              <a:t>result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result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2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results </a:t>
            </a:r>
            <a:r>
              <a:rPr lang="en-US"/>
              <a:t>are intuitive</a:t>
            </a:r>
            <a:endParaRPr lang="en-US" dirty="0"/>
          </a:p>
          <a:p>
            <a:r>
              <a:rPr lang="en-US" dirty="0"/>
              <a:t>They use simple </a:t>
            </a:r>
            <a:r>
              <a:rPr lang="en-US"/>
              <a:t>alphabetical (dictionary) ordering</a:t>
            </a:r>
          </a:p>
          <a:p>
            <a:pPr algn="just"/>
            <a:r>
              <a:rPr lang="en-US"/>
              <a:t>Will this be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/>
              <a:t> 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/>
              <a:t>?</a:t>
            </a:r>
          </a:p>
          <a:p>
            <a:pPr algn="just"/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Other comparisons </a:t>
            </a:r>
            <a:r>
              <a:rPr lang="en-US" dirty="0"/>
              <a:t>are </a:t>
            </a:r>
            <a:r>
              <a:rPr lang="en-US"/>
              <a:t>not as obvious</a:t>
            </a:r>
          </a:p>
          <a:p>
            <a:pPr algn="just"/>
            <a:r>
              <a:rPr lang="en-US"/>
              <a:t>Will these be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/>
              <a:t> 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/>
              <a:t>?</a:t>
            </a:r>
          </a:p>
          <a:p>
            <a:pPr algn="just"/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"#@!$%"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"%$#@!"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Encoded Character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 character in a string has a numeric encoding (</a:t>
            </a:r>
            <a:r>
              <a:rPr lang="en-US" sz="3200" dirty="0">
                <a:hlinkClick r:id="rId2"/>
              </a:rPr>
              <a:t>UTF-16</a:t>
            </a:r>
            <a:r>
              <a:rPr lang="en-US" sz="3200" dirty="0"/>
              <a:t>)</a:t>
            </a:r>
          </a:p>
          <a:p>
            <a:endParaRPr lang="en-US" sz="3200"/>
          </a:p>
          <a:p>
            <a:r>
              <a:rPr lang="en-US" sz="3200"/>
              <a:t>It </a:t>
            </a:r>
            <a:r>
              <a:rPr lang="en-US" sz="3200" dirty="0"/>
              <a:t>is this numeric value that is compared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02C9F-A457-4641-B7EB-60F20584E6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83684"/>
            <a:ext cx="4824412" cy="30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Encoded Character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Using the table, can you predict the results?</a:t>
            </a:r>
          </a:p>
          <a:p>
            <a:pPr algn="ctr"/>
            <a:endParaRPr lang="en-US" sz="32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</a:p>
          <a:p>
            <a:pPr marL="0" indent="0" algn="ctr">
              <a:buNone/>
            </a:pP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"#@!$%"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"%$#@!"</a:t>
            </a:r>
          </a:p>
          <a:p>
            <a:endParaRPr lang="en-US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B4384-2C2F-4753-919D-52208569B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83684"/>
            <a:ext cx="4824412" cy="30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4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How does JavaScript compare different </a:t>
            </a:r>
            <a:r>
              <a:rPr lang="en-US" dirty="0"/>
              <a:t>data types?</a:t>
            </a:r>
          </a:p>
          <a:p>
            <a:r>
              <a:rPr lang="en-US" dirty="0"/>
              <a:t>With arithmetic</a:t>
            </a:r>
            <a:r>
              <a:rPr lang="en-US"/>
              <a:t>, it </a:t>
            </a:r>
            <a:r>
              <a:rPr lang="en-US" b="1"/>
              <a:t>implicitly converts</a:t>
            </a:r>
            <a:r>
              <a:rPr lang="en-US"/>
              <a:t> </a:t>
            </a:r>
            <a:r>
              <a:rPr lang="en-US" dirty="0"/>
              <a:t>one of </a:t>
            </a:r>
            <a:r>
              <a:rPr lang="en-US"/>
              <a:t>the operands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"57"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"57"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34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strings and numbers are compared, </a:t>
            </a:r>
            <a:r>
              <a:rPr lang="en-US" dirty="0">
                <a:hlinkClick r:id="rId2"/>
              </a:rPr>
              <a:t>strings get converted </a:t>
            </a:r>
            <a:r>
              <a:rPr lang="en-US">
                <a:hlinkClick r:id="rId2"/>
              </a:rPr>
              <a:t>to numbers</a:t>
            </a:r>
            <a:endParaRPr lang="en-US"/>
          </a:p>
          <a:p>
            <a:r>
              <a:rPr lang="en-US"/>
              <a:t>As if you used </a:t>
            </a:r>
            <a:r>
              <a:rPr lang="en-US" i="1"/>
              <a:t>parseFloat</a:t>
            </a:r>
            <a:r>
              <a:rPr lang="en-US"/>
              <a:t> on the string</a:t>
            </a:r>
            <a:endParaRPr lang="en-US" dirty="0"/>
          </a:p>
          <a:p>
            <a:r>
              <a:rPr lang="en-US" dirty="0"/>
              <a:t>What do you think the result </a:t>
            </a:r>
            <a:r>
              <a:rPr lang="en-US"/>
              <a:t>is?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9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</a:t>
            </a:r>
            <a:r>
              <a:rPr lang="en-US" dirty="0"/>
              <a:t>do you think the result is?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5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6DD1-317F-4981-95A0-5C6A122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E67A-4517-45FC-9242-78A8F7C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An empty string is </a:t>
            </a:r>
            <a:r>
              <a:rPr lang="en-US" dirty="0"/>
              <a:t>converted to 0 when compared with a number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3190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Use Flowcharts?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3C0DD4-583C-4E5E-A6A1-9B6C9B3B4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I want to do this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IF it will end in disaster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THEN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IF it will make a good story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THEN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Do it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Don't do it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Do it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Don't do it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F63AF71-4081-41A7-89CD-FCEF2776C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60" y="2603500"/>
            <a:ext cx="390671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6DD1-317F-4981-95A0-5C6A122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E67A-4517-45FC-9242-78A8F7C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Boolean values are </a:t>
            </a:r>
            <a:r>
              <a:rPr lang="en-US" dirty="0"/>
              <a:t>converted to 0 </a:t>
            </a:r>
            <a:r>
              <a:rPr lang="en-US"/>
              <a:t>or 1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/>
              <a:t> is 1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/>
              <a:t> </a:t>
            </a:r>
            <a:r>
              <a:rPr lang="en-US" dirty="0"/>
              <a:t>is 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20988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equality operator </a:t>
            </a:r>
            <a:r>
              <a:rPr lang="en-US"/>
              <a:t>is "double equals":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endParaRPr lang="en-US"/>
          </a:p>
          <a:p>
            <a:r>
              <a:rPr lang="en-US"/>
              <a:t>To test if two values are the same: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55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Inequality </a:t>
            </a:r>
            <a:r>
              <a:rPr lang="en-US" dirty="0"/>
              <a:t>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inequality </a:t>
            </a:r>
            <a:r>
              <a:rPr lang="en-US"/>
              <a:t>operator is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To </a:t>
            </a:r>
            <a:r>
              <a:rPr lang="en-US" dirty="0"/>
              <a:t>test if two values are </a:t>
            </a:r>
            <a:r>
              <a:rPr lang="en-US" b="1" dirty="0"/>
              <a:t>not</a:t>
            </a:r>
            <a:r>
              <a:rPr lang="en-US" dirty="0"/>
              <a:t> the </a:t>
            </a:r>
            <a:r>
              <a:rPr lang="en-US"/>
              <a:t>same: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06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Inequality </a:t>
            </a:r>
            <a:r>
              <a:rPr lang="en-US" dirty="0"/>
              <a:t>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/>
              <a:t> is read as "not"</a:t>
            </a:r>
          </a:p>
          <a:p>
            <a:r>
              <a:rPr lang="en-US"/>
              <a:t>Sometimes called a "bang"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9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Equality Comparisons Between Different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/>
              <a:t>same rule applies: convert </a:t>
            </a:r>
            <a:r>
              <a:rPr lang="en-US" dirty="0"/>
              <a:t>everything to a number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"8.5"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1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Equality Comparisons Between Different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"8.5"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8726" y="3094096"/>
            <a:ext cx="410881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"0" </a:t>
            </a:r>
            <a:r>
              <a:rPr lang="en-US" sz="2000" dirty="0"/>
              <a:t>parses to number type 0</a:t>
            </a:r>
          </a:p>
          <a:p>
            <a:r>
              <a:rPr lang="en-US" sz="2000" i="1" dirty="0"/>
              <a:t>false</a:t>
            </a:r>
            <a:r>
              <a:rPr lang="en-US" sz="2000" dirty="0"/>
              <a:t> converts to number type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8724" y="4471479"/>
            <a:ext cx="410881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/>
              <a:t>true</a:t>
            </a:r>
            <a:r>
              <a:rPr lang="en-US" sz="2000" dirty="0"/>
              <a:t> converts to number type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8725" y="5459522"/>
            <a:ext cx="410881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"8.5" </a:t>
            </a:r>
            <a:r>
              <a:rPr lang="en-US" sz="2000" dirty="0"/>
              <a:t>parses to number type 8.5</a:t>
            </a:r>
          </a:p>
        </p:txBody>
      </p:sp>
    </p:spTree>
    <p:extLst>
      <p:ext uri="{BB962C8B-B14F-4D97-AF65-F5344CB8AC3E}">
        <p14:creationId xmlns:p14="http://schemas.microsoft.com/office/powerpoint/2010/main" val="152181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Without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What if you don't want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US"/>
              <a:t> to equal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/>
              <a:t>?</a:t>
            </a:r>
          </a:p>
          <a:p>
            <a:endParaRPr lang="en-US" i="1"/>
          </a:p>
          <a:p>
            <a:r>
              <a:rPr lang="en-US" i="1"/>
              <a:t>Identity</a:t>
            </a:r>
            <a:r>
              <a:rPr lang="en-US"/>
              <a:t> operators don't convert or parse their operands</a:t>
            </a:r>
          </a:p>
          <a:p>
            <a:r>
              <a:rPr lang="en-US"/>
              <a:t>Sometimes called </a:t>
            </a:r>
            <a:r>
              <a:rPr lang="en-US" i="1"/>
              <a:t>strict equality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3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The strict equality operator is "triple equals":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endParaRPr lang="en-US" sz="3200" dirty="0"/>
          </a:p>
          <a:p>
            <a:r>
              <a:rPr lang="en-US"/>
              <a:t>True </a:t>
            </a:r>
            <a:r>
              <a:rPr lang="en-US" dirty="0"/>
              <a:t>if operands are same value AND same </a:t>
            </a:r>
            <a:r>
              <a:rPr lang="en-US"/>
              <a:t>data type</a:t>
            </a:r>
            <a:endParaRPr lang="en-US" sz="3200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730581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Without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The strict inequality operator is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  <a:endParaRPr lang="en-US" sz="3200" dirty="0"/>
          </a:p>
          <a:p>
            <a:r>
              <a:rPr lang="en-US" dirty="0"/>
              <a:t>True if operands have different values OR different data types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!==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890895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D43B48-577C-4E92-81E9-DA8EC9D4E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624134"/>
              </p:ext>
            </p:extLst>
          </p:nvPr>
        </p:nvGraphicFramePr>
        <p:xfrm>
          <a:off x="1618180" y="2572705"/>
          <a:ext cx="92929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Equal to (Same value)</a:t>
                      </a:r>
                    </a:p>
                    <a:p>
                      <a:r>
                        <a:rPr lang="en-US" sz="2400" dirty="0"/>
                        <a:t>Will try to convert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equal to (Different value)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Will try to convert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Identical to</a:t>
                      </a:r>
                    </a:p>
                    <a:p>
                      <a:r>
                        <a:rPr lang="en-US" sz="2400" dirty="0"/>
                        <a:t>(Same value and same data type)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identical to</a:t>
                      </a:r>
                    </a:p>
                    <a:p>
                      <a:r>
                        <a:rPr lang="en-US" sz="2400" dirty="0"/>
                        <a:t>(Different value or</a:t>
                      </a:r>
                      <a:r>
                        <a:rPr lang="en-US" sz="2400" baseline="0" dirty="0"/>
                        <a:t> different data type)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3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19B08-7DE9-40A2-B668-6C65E87B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Why Use Flowcharts?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FFA9E-A2BA-4CF6-8386-7A74A20D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 Can be easier to read than pseudocode</a:t>
            </a:r>
          </a:p>
          <a:p>
            <a:r>
              <a:rPr lang="en-US" sz="3200"/>
              <a:t> More standardized</a:t>
            </a:r>
          </a:p>
          <a:p>
            <a:r>
              <a:rPr lang="en-US" sz="3200"/>
              <a:t> Help visually identify logical errors</a:t>
            </a:r>
          </a:p>
          <a:p>
            <a:r>
              <a:rPr lang="en-US" sz="3200"/>
              <a:t> Help identify an overly complex process</a:t>
            </a:r>
          </a:p>
        </p:txBody>
      </p:sp>
    </p:spTree>
    <p:extLst>
      <p:ext uri="{BB962C8B-B14F-4D97-AF65-F5344CB8AC3E}">
        <p14:creationId xmlns:p14="http://schemas.microsoft.com/office/powerpoint/2010/main" val="4092009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== or to === ?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At a store, you can pay with one-dollar bill or four quarters</a:t>
            </a:r>
          </a:p>
          <a:p>
            <a:r>
              <a:rPr lang="en-US" dirty="0"/>
              <a:t>They are equivalent</a:t>
            </a:r>
          </a:p>
          <a:p>
            <a:pPr marL="201168" lvl="1" indent="0">
              <a:buNone/>
            </a:pPr>
            <a:r>
              <a:rPr lang="en-US" sz="3200"/>
              <a:t>                                               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A45B92-366D-4967-AB8F-AF930B7D31E6}"/>
              </a:ext>
            </a:extLst>
          </p:cNvPr>
          <p:cNvGrpSpPr/>
          <p:nvPr/>
        </p:nvGrpSpPr>
        <p:grpSpPr>
          <a:xfrm>
            <a:off x="3343286" y="5096309"/>
            <a:ext cx="5410200" cy="683761"/>
            <a:chOff x="2667000" y="3048000"/>
            <a:chExt cx="5410200" cy="683761"/>
          </a:xfrm>
        </p:grpSpPr>
        <p:pic>
          <p:nvPicPr>
            <p:cNvPr id="7" name="Picture 2" descr="http://1.bp.blogspot.com/-wAlVtWMGWxQ/TbCzZJJg0-I/AAAAAAAAAFc/XuD32X9c2Hg/s1600/us-quarter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1.bp.blogspot.com/-wAlVtWMGWxQ/TbCzZJJg0-I/AAAAAAAAAFc/XuD32X9c2Hg/s1600/us-quarter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1.bp.blogspot.com/-wAlVtWMGWxQ/TbCzZJJg0-I/AAAAAAAAAFc/XuD32X9c2Hg/s1600/us-quarter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1.bp.blogspot.com/-wAlVtWMGWxQ/TbCzZJJg0-I/AAAAAAAAAFc/XuD32X9c2Hg/s1600/us-quarter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marshu.com/articles/images-website/articles/presidents-on-us-paper-money/one-dollar-bill-larg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6467"/>
              <a:ext cx="1600200" cy="67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E1469D-6418-48EC-A860-8E3D97ABD786}"/>
              </a:ext>
            </a:extLst>
          </p:cNvPr>
          <p:cNvSpPr txBox="1"/>
          <p:nvPr/>
        </p:nvSpPr>
        <p:spPr>
          <a:xfrm>
            <a:off x="6357650" y="5121134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080676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== or to === ?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At </a:t>
            </a:r>
            <a:r>
              <a:rPr lang="en-US" dirty="0"/>
              <a:t>a vending machine?</a:t>
            </a:r>
          </a:p>
          <a:p>
            <a:r>
              <a:rPr lang="en-US" dirty="0"/>
              <a:t>If no bill slot, you </a:t>
            </a:r>
            <a:r>
              <a:rPr lang="en-US"/>
              <a:t>definitely care!</a:t>
            </a:r>
          </a:p>
          <a:p>
            <a:r>
              <a:rPr lang="en-US" sz="3200"/>
              <a:t>Same value, different types of money</a:t>
            </a:r>
            <a:endParaRPr lang="en-US" dirty="0"/>
          </a:p>
          <a:p>
            <a:pPr marL="201168" lvl="1" indent="0">
              <a:buNone/>
            </a:pPr>
            <a:r>
              <a:rPr lang="en-US" sz="3200" b="1"/>
              <a:t>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B2640-D6E6-4954-AB14-2C4AB34B7F56}"/>
              </a:ext>
            </a:extLst>
          </p:cNvPr>
          <p:cNvSpPr txBox="1"/>
          <p:nvPr/>
        </p:nvSpPr>
        <p:spPr>
          <a:xfrm>
            <a:off x="6275413" y="5104776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!== </a:t>
            </a:r>
            <a:endParaRPr lang="en-US" sz="32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739E34-34B1-4720-B9EC-17957FFCD83A}"/>
              </a:ext>
            </a:extLst>
          </p:cNvPr>
          <p:cNvGrpSpPr/>
          <p:nvPr/>
        </p:nvGrpSpPr>
        <p:grpSpPr>
          <a:xfrm>
            <a:off x="3343286" y="5096309"/>
            <a:ext cx="5410200" cy="683761"/>
            <a:chOff x="2667000" y="3048000"/>
            <a:chExt cx="5410200" cy="683761"/>
          </a:xfrm>
        </p:grpSpPr>
        <p:pic>
          <p:nvPicPr>
            <p:cNvPr id="18" name="Picture 2" descr="http://1.bp.blogspot.com/-wAlVtWMGWxQ/TbCzZJJg0-I/AAAAAAAAAFc/XuD32X9c2Hg/s1600/us-quarter.gif">
              <a:extLst>
                <a:ext uri="{FF2B5EF4-FFF2-40B4-BE49-F238E27FC236}">
                  <a16:creationId xmlns:a16="http://schemas.microsoft.com/office/drawing/2014/main" id="{177BF183-81ED-4BC9-B084-15E985948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1.bp.blogspot.com/-wAlVtWMGWxQ/TbCzZJJg0-I/AAAAAAAAAFc/XuD32X9c2Hg/s1600/us-quarter.gif">
              <a:extLst>
                <a:ext uri="{FF2B5EF4-FFF2-40B4-BE49-F238E27FC236}">
                  <a16:creationId xmlns:a16="http://schemas.microsoft.com/office/drawing/2014/main" id="{B42A5E90-C0E3-42C5-A067-E10E6C0AB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1.bp.blogspot.com/-wAlVtWMGWxQ/TbCzZJJg0-I/AAAAAAAAAFc/XuD32X9c2Hg/s1600/us-quarter.gif">
              <a:extLst>
                <a:ext uri="{FF2B5EF4-FFF2-40B4-BE49-F238E27FC236}">
                  <a16:creationId xmlns:a16="http://schemas.microsoft.com/office/drawing/2014/main" id="{F4359EE4-6BAF-460B-947E-5CFE90A3B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1.bp.blogspot.com/-wAlVtWMGWxQ/TbCzZJJg0-I/AAAAAAAAAFc/XuD32X9c2Hg/s1600/us-quarter.gif">
              <a:extLst>
                <a:ext uri="{FF2B5EF4-FFF2-40B4-BE49-F238E27FC236}">
                  <a16:creationId xmlns:a16="http://schemas.microsoft.com/office/drawing/2014/main" id="{AAF67D58-52AB-418C-BCC0-E84FADA31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048000"/>
              <a:ext cx="61112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www.marshu.com/articles/images-website/articles/presidents-on-us-paper-money/one-dollar-bill-large.jpg">
              <a:extLst>
                <a:ext uri="{FF2B5EF4-FFF2-40B4-BE49-F238E27FC236}">
                  <a16:creationId xmlns:a16="http://schemas.microsoft.com/office/drawing/2014/main" id="{B883599E-3414-4B3C-AFED-FCD683458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56467"/>
              <a:ext cx="1600200" cy="67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16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5F5E-EA24-462E-8E38-692D9D58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7B83-70B3-4EED-87EE-6947ED6C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Try the exercises at W3Schools</a:t>
            </a:r>
          </a:p>
          <a:p>
            <a:endParaRPr lang="en-US"/>
          </a:p>
          <a:p>
            <a:r>
              <a:rPr lang="en-US">
                <a:hlinkClick r:id="rId2"/>
              </a:rPr>
              <a:t>JavaScript Comparisons</a:t>
            </a:r>
            <a:endParaRPr lang="en-US"/>
          </a:p>
          <a:p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JavaScript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1D62-7D33-4A61-BCA0-09A5CB23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Case-Insensitive String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A9AA-78D9-4D28-A504-3F902C5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cs typeface="Courier New" panose="02070309020205020404" pitchFamily="49" charset="0"/>
              </a:rPr>
              <a:t>Will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3200">
                <a:cs typeface="Courier New" panose="02070309020205020404" pitchFamily="49" charset="0"/>
              </a:rPr>
              <a:t> be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200">
                <a:cs typeface="Courier New" panose="02070309020205020404" pitchFamily="49" charset="0"/>
              </a:rPr>
              <a:t> or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>
                <a:cs typeface="Courier New" panose="02070309020205020404" pitchFamily="49" charset="0"/>
              </a:rPr>
              <a:t>?</a:t>
            </a:r>
          </a:p>
          <a:p>
            <a:r>
              <a:rPr lang="en-US" sz="3200">
                <a:cs typeface="Courier New" panose="02070309020205020404" pitchFamily="49" charset="0"/>
              </a:rPr>
              <a:t>What if we don't care about case?</a:t>
            </a:r>
          </a:p>
          <a:p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lang1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lang2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test = lang1 === lang2;</a:t>
            </a:r>
            <a:endParaRPr lang="en-US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1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CF27-631D-4BFF-AB8D-3EEB6453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String's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347D-61E3-4ACB-BBD2-63193EFF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/>
              <a:t> </a:t>
            </a:r>
            <a:r>
              <a:rPr lang="en-US"/>
              <a:t>makes a copy of the string with all letters capitalized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 </a:t>
            </a:r>
            <a:r>
              <a:rPr lang="en-US"/>
              <a:t>makes a copy with all letters lowercase</a:t>
            </a:r>
            <a:endParaRPr lang="en-US" dirty="0"/>
          </a:p>
          <a:p>
            <a:endParaRPr lang="en-US"/>
          </a:p>
          <a:p>
            <a:r>
              <a:rPr lang="en-US"/>
              <a:t>Non-letter characters are unaffected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85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1D62-7D33-4A61-BCA0-09A5CB23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Case-Insensitive 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6511-8BD8-40F4-BD04-B3C914EC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Will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>
                <a:cs typeface="Courier New" panose="02070309020205020404" pitchFamily="49" charset="0"/>
              </a:rPr>
              <a:t> be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>
                <a:cs typeface="Courier New" panose="02070309020205020404" pitchFamily="49" charset="0"/>
              </a:rPr>
              <a:t> or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lang1Upper = lang1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.toUpperCase();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lang2Upper = lang2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.toUpperCase();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 lang1Upper === lang2Upper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04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1D62-7D33-4A61-BCA0-09A5CB23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Case-Insensitive 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6511-8BD8-40F4-BD04-B3C914EC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Note: The </a:t>
            </a:r>
            <a:r>
              <a:rPr lang="en-US" dirty="0"/>
              <a:t>original values </a:t>
            </a:r>
            <a:r>
              <a:rPr lang="en-US"/>
              <a:t>in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lang1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lang2</a:t>
            </a:r>
            <a:r>
              <a:rPr lang="en-US"/>
              <a:t> </a:t>
            </a:r>
            <a:r>
              <a:rPr lang="en-US" dirty="0"/>
              <a:t>are </a:t>
            </a:r>
            <a:r>
              <a:rPr lang="en-US"/>
              <a:t>unchanged!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lang1Upper = lang1.toUpperCase();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lang2Upper = lang2.toUpperCase();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73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280-FC01-4EDC-AC28-F8927488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40A8-8FFD-4214-9793-36741EA9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Relational Operators lab</a:t>
            </a:r>
          </a:p>
        </p:txBody>
      </p:sp>
    </p:spTree>
    <p:extLst>
      <p:ext uri="{BB962C8B-B14F-4D97-AF65-F5344CB8AC3E}">
        <p14:creationId xmlns:p14="http://schemas.microsoft.com/office/powerpoint/2010/main" val="4216565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/>
              <a:t>f </a:t>
            </a:r>
            <a:r>
              <a:rPr lang="en-US" dirty="0"/>
              <a:t>Statement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4431-44B1-41B6-91CC-FAA9F56D5D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/>
              <a:t>The test ("Is it raining?") comes first</a:t>
            </a:r>
          </a:p>
          <a:p>
            <a:r>
              <a:rPr lang="en-US" sz="3200"/>
              <a:t>Result of the test is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200"/>
              <a:t> or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/>
              <a:t>Process runs if answer is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2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50FF55-DEDE-434C-B790-6E5D3F31B54B}"/>
              </a:ext>
            </a:extLst>
          </p:cNvPr>
          <p:cNvGrpSpPr/>
          <p:nvPr/>
        </p:nvGrpSpPr>
        <p:grpSpPr>
          <a:xfrm>
            <a:off x="6645095" y="2534815"/>
            <a:ext cx="5039346" cy="3846487"/>
            <a:chOff x="6645095" y="2534815"/>
            <a:chExt cx="5039346" cy="3846487"/>
          </a:xfrm>
        </p:grpSpPr>
        <p:grpSp>
          <p:nvGrpSpPr>
            <p:cNvPr id="12" name="Group 11"/>
            <p:cNvGrpSpPr/>
            <p:nvPr/>
          </p:nvGrpSpPr>
          <p:grpSpPr>
            <a:xfrm>
              <a:off x="6645095" y="2534815"/>
              <a:ext cx="5039346" cy="3211287"/>
              <a:chOff x="2636417" y="1676400"/>
              <a:chExt cx="5440783" cy="346710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4572000" y="1676400"/>
                <a:ext cx="0" cy="68580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Flowchart: Decision 4"/>
              <p:cNvSpPr/>
              <p:nvPr/>
            </p:nvSpPr>
            <p:spPr>
              <a:xfrm>
                <a:off x="3238500" y="2362200"/>
                <a:ext cx="2667000" cy="13716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it raining?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5905500" y="3505200"/>
                <a:ext cx="2171700" cy="990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Take an umbrella</a:t>
                </a:r>
              </a:p>
            </p:txBody>
          </p:sp>
          <p:cxnSp>
            <p:nvCxnSpPr>
              <p:cNvPr id="7" name="Elbow Connector 6"/>
              <p:cNvCxnSpPr>
                <a:stCxn id="5" idx="3"/>
                <a:endCxn id="6" idx="0"/>
              </p:cNvCxnSpPr>
              <p:nvPr/>
            </p:nvCxnSpPr>
            <p:spPr>
              <a:xfrm>
                <a:off x="5905500" y="3048000"/>
                <a:ext cx="1085850" cy="457200"/>
              </a:xfrm>
              <a:prstGeom prst="bentConnector2">
                <a:avLst/>
              </a:prstGeom>
              <a:ln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7"/>
              <p:cNvCxnSpPr>
                <a:stCxn id="6" idx="2"/>
              </p:cNvCxnSpPr>
              <p:nvPr/>
            </p:nvCxnSpPr>
            <p:spPr>
              <a:xfrm rot="5400000">
                <a:off x="5457825" y="3609975"/>
                <a:ext cx="647700" cy="2419350"/>
              </a:xfrm>
              <a:prstGeom prst="bentConnector2">
                <a:avLst/>
              </a:prstGeom>
              <a:ln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>
                <a:cxnSpLocks/>
                <a:stCxn id="5" idx="1"/>
              </p:cNvCxnSpPr>
              <p:nvPr/>
            </p:nvCxnSpPr>
            <p:spPr>
              <a:xfrm rot="10800000" flipH="1" flipV="1">
                <a:off x="3238500" y="3048000"/>
                <a:ext cx="1333500" cy="2095500"/>
              </a:xfrm>
              <a:prstGeom prst="bentConnector4">
                <a:avLst>
                  <a:gd name="adj1" fmla="val -49091"/>
                  <a:gd name="adj2" fmla="val 99909"/>
                </a:avLst>
              </a:prstGeom>
              <a:ln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636417" y="2678667"/>
                <a:ext cx="909281" cy="479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81675" y="2681038"/>
                <a:ext cx="809451" cy="479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8ABDDE-04A2-446F-AE91-1D63E34ED2E7}"/>
                </a:ext>
              </a:extLst>
            </p:cNvPr>
            <p:cNvCxnSpPr/>
            <p:nvPr/>
          </p:nvCxnSpPr>
          <p:spPr>
            <a:xfrm>
              <a:off x="8437865" y="5746102"/>
              <a:ext cx="0" cy="6352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33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/>
              <a:t>f Statement JavaScript </a:t>
            </a:r>
            <a:r>
              <a:rPr lang="en-US" dirty="0"/>
              <a:t>Code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77EE08-5BC2-4C25-AF50-836309AC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isRaining 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(isRaining ===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takeUmbrella();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03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Rectangles Are Processes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An action step</a:t>
            </a:r>
          </a:p>
          <a:p>
            <a:r>
              <a:rPr lang="en-US" sz="3200"/>
              <a:t>A line or two of code</a:t>
            </a:r>
          </a:p>
          <a:p>
            <a:pPr marL="342900" lvl="1" indent="0">
              <a:buNone/>
            </a:pPr>
            <a:endParaRPr lang="en-US" sz="2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Count selected checkboxes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Multiply total by tax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Validate zip code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C2B34B3-814F-4999-923A-2B1597AD414C}"/>
              </a:ext>
            </a:extLst>
          </p:cNvPr>
          <p:cNvSpPr/>
          <p:nvPr/>
        </p:nvSpPr>
        <p:spPr>
          <a:xfrm>
            <a:off x="8001000" y="3276600"/>
            <a:ext cx="2529841" cy="15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Multiply total by tax rate</a:t>
            </a:r>
          </a:p>
        </p:txBody>
      </p:sp>
    </p:spTree>
    <p:extLst>
      <p:ext uri="{BB962C8B-B14F-4D97-AF65-F5344CB8AC3E}">
        <p14:creationId xmlns:p14="http://schemas.microsoft.com/office/powerpoint/2010/main" val="646089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One Operation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565900" y="679451"/>
            <a:ext cx="5027728" cy="4337049"/>
            <a:chOff x="2407817" y="1676400"/>
            <a:chExt cx="5440783" cy="444001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343400" y="1676400"/>
              <a:ext cx="0" cy="685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Decision 4"/>
            <p:cNvSpPr/>
            <p:nvPr/>
          </p:nvSpPr>
          <p:spPr>
            <a:xfrm>
              <a:off x="3009900" y="2362200"/>
              <a:ext cx="2667000" cy="1371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it raining?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676900" y="3505200"/>
              <a:ext cx="2171700" cy="4953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 cat inside</a:t>
              </a:r>
            </a:p>
          </p:txBody>
        </p:sp>
        <p:cxnSp>
          <p:nvCxnSpPr>
            <p:cNvPr id="7" name="Elbow Connector 6"/>
            <p:cNvCxnSpPr>
              <a:stCxn id="5" idx="3"/>
              <a:endCxn id="6" idx="0"/>
            </p:cNvCxnSpPr>
            <p:nvPr/>
          </p:nvCxnSpPr>
          <p:spPr>
            <a:xfrm>
              <a:off x="5676900" y="3048000"/>
              <a:ext cx="1085850" cy="457200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1" idx="2"/>
            </p:cNvCxnSpPr>
            <p:nvPr/>
          </p:nvCxnSpPr>
          <p:spPr>
            <a:xfrm rot="5400000">
              <a:off x="5391831" y="4745491"/>
              <a:ext cx="398689" cy="2343150"/>
            </a:xfrm>
            <a:prstGeom prst="bentConnector2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1"/>
            </p:cNvCxnSpPr>
            <p:nvPr/>
          </p:nvCxnSpPr>
          <p:spPr>
            <a:xfrm rot="10800000" flipH="1" flipV="1">
              <a:off x="3009900" y="3047999"/>
              <a:ext cx="1409700" cy="3068411"/>
            </a:xfrm>
            <a:prstGeom prst="bentConnector4">
              <a:avLst>
                <a:gd name="adj1" fmla="val -16216"/>
                <a:gd name="adj2" fmla="val 99845"/>
              </a:avLst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07817" y="2678668"/>
              <a:ext cx="846030" cy="445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53075" y="2681039"/>
              <a:ext cx="753145" cy="445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5676900" y="4378779"/>
              <a:ext cx="2171700" cy="4953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Close windows</a:t>
              </a: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5676900" y="5222422"/>
              <a:ext cx="2171700" cy="4953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Take umbrella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6" idx="2"/>
              <a:endCxn id="30" idx="0"/>
            </p:cNvCxnSpPr>
            <p:nvPr/>
          </p:nvCxnSpPr>
          <p:spPr>
            <a:xfrm>
              <a:off x="6762750" y="4000500"/>
              <a:ext cx="0" cy="3782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0" idx="2"/>
              <a:endCxn id="31" idx="0"/>
            </p:cNvCxnSpPr>
            <p:nvPr/>
          </p:nvCxnSpPr>
          <p:spPr>
            <a:xfrm>
              <a:off x="6762750" y="4874079"/>
              <a:ext cx="0" cy="3483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16C6E-77CE-488B-80C7-310D487E095D}"/>
              </a:ext>
            </a:extLst>
          </p:cNvPr>
          <p:cNvCxnSpPr/>
          <p:nvPr/>
        </p:nvCxnSpPr>
        <p:spPr>
          <a:xfrm>
            <a:off x="8424952" y="5016500"/>
            <a:ext cx="0" cy="66989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62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 JavaScript Code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77EE08-5BC2-4C25-AF50-836309AC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isRaining = </a:t>
            </a:r>
            <a:r>
              <a:rPr lang="en-US" sz="2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if (isRaining === </a:t>
            </a:r>
            <a:r>
              <a:rPr lang="en-US" sz="2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letCatInside();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closeWindows();   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takeUmbrella();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63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9B90-1BB9-4F89-8D07-38D8FBEF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E23-5E98-4881-8612-EB36550D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In </a:t>
            </a:r>
            <a:r>
              <a:rPr lang="en-US">
                <a:hlinkClick r:id="rId2"/>
              </a:rPr>
              <a:t>JS Bin</a:t>
            </a:r>
            <a:r>
              <a:rPr lang="en-US"/>
              <a:t>, turn on JavaScript and console panes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 the JavaScript side, declare a variable named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isHappy</a:t>
            </a:r>
            <a:r>
              <a:rPr lang="en-US"/>
              <a:t> and initialize it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4B334-340D-418A-9BAE-83CFA5CF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34" y="3319465"/>
            <a:ext cx="6033132" cy="16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43D3-CE2D-4671-9FB2-20DC2308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7E45-0556-46DC-A97D-725D0548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/>
              <a:t>Create an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/>
              <a:t> statement that tests if the value of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isHappy</a:t>
            </a:r>
            <a:r>
              <a:rPr lang="en-US" sz="2800">
                <a:cs typeface="Courier New" panose="02070309020205020404" pitchFamily="49" charset="0"/>
              </a:rPr>
              <a:t> </a:t>
            </a:r>
            <a:r>
              <a:rPr lang="en-US" sz="2800"/>
              <a:t>is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/>
              <a:t>Add a pair of curly braces after the test</a:t>
            </a:r>
          </a:p>
          <a:p>
            <a:endParaRPr lang="en-US" sz="1050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(isHappy ===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257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43D3-CE2D-4671-9FB2-20DC2308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7E45-0556-46DC-A97D-725D0548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/>
              <a:t>Add some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800"/>
              <a:t> statements inside the curly braces</a:t>
            </a:r>
          </a:p>
          <a:p>
            <a:endParaRPr lang="en-US" sz="28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(isHappy ===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"Clap hands"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"Stomp feet"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410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43D3-CE2D-4671-9FB2-20DC2308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7E45-0556-46DC-A97D-725D0548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/>
              <a:t>Add one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800"/>
              <a:t> statement after the curly braces</a:t>
            </a:r>
            <a:endParaRPr lang="en-US" sz="1400"/>
          </a:p>
          <a:p>
            <a:endParaRPr lang="en-US" sz="1200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(isHappy ===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"Clap hands"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"Stomp feet"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End"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546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43D3-CE2D-4671-9FB2-20DC2308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7E45-0556-46DC-A97D-725D0548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the "Run" button to see the result</a:t>
            </a:r>
          </a:p>
          <a:p>
            <a:endParaRPr lang="en-US"/>
          </a:p>
          <a:p>
            <a:r>
              <a:rPr lang="en-US"/>
              <a:t>Now delete the curly braces and run it again</a:t>
            </a:r>
          </a:p>
          <a:p>
            <a:r>
              <a:rPr lang="en-US"/>
              <a:t>What was the difference?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1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9B90-1BB9-4F89-8D07-38D8FBEF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</a:t>
            </a:r>
            <a:r>
              <a:rPr lang="en-US" dirty="0"/>
              <a:t>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E23-5E98-4881-8612-EB36550D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If there is only one </a:t>
            </a:r>
            <a:r>
              <a:rPr lang="en-US" dirty="0"/>
              <a:t>operation, you don't </a:t>
            </a:r>
            <a:r>
              <a:rPr lang="en-US" b="1" dirty="0"/>
              <a:t>need</a:t>
            </a:r>
            <a:r>
              <a:rPr lang="en-US" dirty="0"/>
              <a:t> curly braces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isRaining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isRaining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takeUmbrella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15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9B90-1BB9-4F89-8D07-38D8FBEF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</a:t>
            </a:r>
            <a:r>
              <a:rPr lang="en-US" dirty="0"/>
              <a:t>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E23-5E98-4881-8612-EB36550D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/>
              <a:t>If multiple operations, you </a:t>
            </a:r>
            <a:r>
              <a:rPr lang="en-US" b="1"/>
              <a:t>do need</a:t>
            </a:r>
            <a:r>
              <a:rPr lang="en-US"/>
              <a:t> curly braces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(isRaining ===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closeWindows();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takeUmbrella();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57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6D04-5FBE-4CC4-BB5B-E8C87A61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38BF-1E2D-424E-8452-7F831D88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curly braces, the if test </a:t>
            </a:r>
            <a:r>
              <a:rPr lang="en-US"/>
              <a:t>only controls </a:t>
            </a:r>
            <a:r>
              <a:rPr lang="en-US" dirty="0"/>
              <a:t>the first statement</a:t>
            </a:r>
          </a:p>
          <a:p>
            <a:r>
              <a:rPr lang="en-US" dirty="0"/>
              <a:t>JavaScript doesn't care about indentation</a:t>
            </a:r>
          </a:p>
          <a:p>
            <a:endParaRPr lang="en-US" dirty="0"/>
          </a:p>
          <a:p>
            <a:r>
              <a:rPr lang="en-US" dirty="0"/>
              <a:t>Why might it be a good idea to </a:t>
            </a:r>
            <a:r>
              <a:rPr lang="en-US" b="1" dirty="0"/>
              <a:t>always</a:t>
            </a:r>
            <a:r>
              <a:rPr lang="en-US" dirty="0"/>
              <a:t> use curly braces?</a:t>
            </a:r>
          </a:p>
        </p:txBody>
      </p:sp>
    </p:spTree>
    <p:extLst>
      <p:ext uri="{BB962C8B-B14F-4D97-AF65-F5344CB8AC3E}">
        <p14:creationId xmlns:p14="http://schemas.microsoft.com/office/powerpoint/2010/main" val="32210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Rectangles with Bars Are Subprocess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</a:t>
            </a:r>
            <a:r>
              <a:rPr lang="en-US" sz="3200" dirty="0"/>
              <a:t>series </a:t>
            </a:r>
            <a:r>
              <a:rPr lang="en-US" sz="3200"/>
              <a:t>of steps defined </a:t>
            </a:r>
            <a:r>
              <a:rPr lang="en-US" sz="3200" dirty="0"/>
              <a:t>elsewhere</a:t>
            </a:r>
          </a:p>
          <a:p>
            <a:r>
              <a:rPr lang="en-US" sz="3200"/>
              <a:t>Usually a function</a:t>
            </a:r>
          </a:p>
          <a:p>
            <a:endParaRPr lang="en-US" sz="36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Calculate </a:t>
            </a:r>
            <a:r>
              <a:rPr lang="en-US" sz="2800" dirty="0"/>
              <a:t>BMI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Validate order form</a:t>
            </a:r>
          </a:p>
          <a:p>
            <a:pPr lvl="1"/>
            <a:endParaRPr lang="en-US" sz="3200"/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500F027C-448F-4002-82ED-B0EA361E8B86}"/>
              </a:ext>
            </a:extLst>
          </p:cNvPr>
          <p:cNvSpPr/>
          <p:nvPr/>
        </p:nvSpPr>
        <p:spPr>
          <a:xfrm>
            <a:off x="7848600" y="3663950"/>
            <a:ext cx="2743200" cy="129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Validate order form</a:t>
            </a:r>
          </a:p>
        </p:txBody>
      </p:sp>
    </p:spTree>
    <p:extLst>
      <p:ext uri="{BB962C8B-B14F-4D97-AF65-F5344CB8AC3E}">
        <p14:creationId xmlns:p14="http://schemas.microsoft.com/office/powerpoint/2010/main" val="318070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DFF0-5467-46CF-AFFE-65696C8A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D371-9C9C-4CA6-864F-7C996E78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See Canvas for instructions to download the starting project for the Conditionals Practice lab</a:t>
            </a:r>
          </a:p>
          <a:p>
            <a:endParaRPr lang="en-US"/>
          </a:p>
          <a:p>
            <a:r>
              <a:rPr lang="en-US"/>
              <a:t>In </a:t>
            </a:r>
            <a:r>
              <a:rPr lang="en-US" i="1"/>
              <a:t>conditionals.js</a:t>
            </a:r>
            <a:r>
              <a:rPr lang="en-US"/>
              <a:t>, follow the instructions to complete the code for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countClick()</a:t>
            </a:r>
            <a:r>
              <a:rPr lang="en-US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03306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Option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/>
              <a:t>What </a:t>
            </a:r>
            <a:r>
              <a:rPr lang="en-US" sz="3200" dirty="0"/>
              <a:t>if we want to perform a different operation when it's </a:t>
            </a:r>
            <a:r>
              <a:rPr lang="en-US" sz="3200" b="1" dirty="0"/>
              <a:t>not</a:t>
            </a:r>
            <a:r>
              <a:rPr lang="en-US" sz="3200" dirty="0"/>
              <a:t> raining?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9AE0D3-140A-4EFC-942D-8FA456E68E9A}"/>
              </a:ext>
            </a:extLst>
          </p:cNvPr>
          <p:cNvGrpSpPr/>
          <p:nvPr/>
        </p:nvGrpSpPr>
        <p:grpSpPr>
          <a:xfrm>
            <a:off x="6645095" y="2534815"/>
            <a:ext cx="5039346" cy="3846487"/>
            <a:chOff x="6645095" y="2534815"/>
            <a:chExt cx="5039346" cy="38464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AB6498-BB36-4297-ABF0-F0850BB12AEC}"/>
                </a:ext>
              </a:extLst>
            </p:cNvPr>
            <p:cNvGrpSpPr/>
            <p:nvPr/>
          </p:nvGrpSpPr>
          <p:grpSpPr>
            <a:xfrm>
              <a:off x="6645095" y="2534815"/>
              <a:ext cx="5039346" cy="3211287"/>
              <a:chOff x="2636417" y="1676400"/>
              <a:chExt cx="5440783" cy="346710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66F85DA-2275-4487-B2F2-2F62CF8A53B8}"/>
                  </a:ext>
                </a:extLst>
              </p:cNvPr>
              <p:cNvCxnSpPr/>
              <p:nvPr/>
            </p:nvCxnSpPr>
            <p:spPr>
              <a:xfrm>
                <a:off x="4572000" y="1676400"/>
                <a:ext cx="0" cy="68580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Flowchart: Decision 26">
                <a:extLst>
                  <a:ext uri="{FF2B5EF4-FFF2-40B4-BE49-F238E27FC236}">
                    <a16:creationId xmlns:a16="http://schemas.microsoft.com/office/drawing/2014/main" id="{DB83FA64-BDF6-40E9-AE75-C2BB0B0C4C1D}"/>
                  </a:ext>
                </a:extLst>
              </p:cNvPr>
              <p:cNvSpPr/>
              <p:nvPr/>
            </p:nvSpPr>
            <p:spPr>
              <a:xfrm>
                <a:off x="3238500" y="2362200"/>
                <a:ext cx="2667000" cy="13716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it raining?</a:t>
                </a:r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DCA81B38-096F-4D33-96A8-76C607253888}"/>
                  </a:ext>
                </a:extLst>
              </p:cNvPr>
              <p:cNvSpPr/>
              <p:nvPr/>
            </p:nvSpPr>
            <p:spPr>
              <a:xfrm>
                <a:off x="5905500" y="3505200"/>
                <a:ext cx="2171700" cy="990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Take an umbrella</a:t>
                </a:r>
              </a:p>
            </p:txBody>
          </p:sp>
          <p:cxnSp>
            <p:nvCxnSpPr>
              <p:cNvPr id="29" name="Elbow Connector 6">
                <a:extLst>
                  <a:ext uri="{FF2B5EF4-FFF2-40B4-BE49-F238E27FC236}">
                    <a16:creationId xmlns:a16="http://schemas.microsoft.com/office/drawing/2014/main" id="{6B95A7F8-5A79-4EBC-808C-5D7C2974378B}"/>
                  </a:ext>
                </a:extLst>
              </p:cNvPr>
              <p:cNvCxnSpPr>
                <a:stCxn id="27" idx="3"/>
                <a:endCxn id="28" idx="0"/>
              </p:cNvCxnSpPr>
              <p:nvPr/>
            </p:nvCxnSpPr>
            <p:spPr>
              <a:xfrm>
                <a:off x="5905500" y="3048000"/>
                <a:ext cx="1085850" cy="457200"/>
              </a:xfrm>
              <a:prstGeom prst="bentConnector2">
                <a:avLst/>
              </a:prstGeom>
              <a:ln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7">
                <a:extLst>
                  <a:ext uri="{FF2B5EF4-FFF2-40B4-BE49-F238E27FC236}">
                    <a16:creationId xmlns:a16="http://schemas.microsoft.com/office/drawing/2014/main" id="{0E1CD099-E5C5-4550-ADED-229EF9E8453E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rot="5400000">
                <a:off x="5457825" y="3609975"/>
                <a:ext cx="647700" cy="2419350"/>
              </a:xfrm>
              <a:prstGeom prst="bentConnector2">
                <a:avLst/>
              </a:prstGeom>
              <a:ln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8">
                <a:extLst>
                  <a:ext uri="{FF2B5EF4-FFF2-40B4-BE49-F238E27FC236}">
                    <a16:creationId xmlns:a16="http://schemas.microsoft.com/office/drawing/2014/main" id="{1D2D6B46-D1F4-47F2-82B4-FF1797904C60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 rot="10800000" flipH="1" flipV="1">
                <a:off x="3238500" y="3048000"/>
                <a:ext cx="1333500" cy="2095500"/>
              </a:xfrm>
              <a:prstGeom prst="bentConnector4">
                <a:avLst>
                  <a:gd name="adj1" fmla="val -49091"/>
                  <a:gd name="adj2" fmla="val 99909"/>
                </a:avLst>
              </a:prstGeom>
              <a:ln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EC01DC-B6F6-4811-8684-4C0726523FCD}"/>
                  </a:ext>
                </a:extLst>
              </p:cNvPr>
              <p:cNvSpPr txBox="1"/>
              <p:nvPr/>
            </p:nvSpPr>
            <p:spPr>
              <a:xfrm>
                <a:off x="2636417" y="2678667"/>
                <a:ext cx="909281" cy="479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CEB5D-6872-4C8B-BA16-12BD9181E5A5}"/>
                  </a:ext>
                </a:extLst>
              </p:cNvPr>
              <p:cNvSpPr txBox="1"/>
              <p:nvPr/>
            </p:nvSpPr>
            <p:spPr>
              <a:xfrm>
                <a:off x="5781675" y="2681038"/>
                <a:ext cx="809451" cy="479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F14B48-1FB6-4BF5-B549-4DC9ADAAD0D0}"/>
                </a:ext>
              </a:extLst>
            </p:cNvPr>
            <p:cNvCxnSpPr/>
            <p:nvPr/>
          </p:nvCxnSpPr>
          <p:spPr>
            <a:xfrm>
              <a:off x="8437865" y="5746102"/>
              <a:ext cx="0" cy="6352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627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if-else Flowchart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5429B-FF43-48CC-83CB-68256BFC03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/>
              <a:t>Allows us to choose between two blocks of code</a:t>
            </a:r>
          </a:p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9922FF-A9D3-4840-9065-0A02A4D286F0}"/>
              </a:ext>
            </a:extLst>
          </p:cNvPr>
          <p:cNvGrpSpPr/>
          <p:nvPr/>
        </p:nvGrpSpPr>
        <p:grpSpPr>
          <a:xfrm>
            <a:off x="5822950" y="2826205"/>
            <a:ext cx="5762439" cy="3555545"/>
            <a:chOff x="6432550" y="2826205"/>
            <a:chExt cx="5152839" cy="30411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6E68CD-9ADF-47BE-B68D-2BD574DF915A}"/>
                </a:ext>
              </a:extLst>
            </p:cNvPr>
            <p:cNvGrpSpPr/>
            <p:nvPr/>
          </p:nvGrpSpPr>
          <p:grpSpPr>
            <a:xfrm>
              <a:off x="6432550" y="2826205"/>
              <a:ext cx="5152839" cy="2179417"/>
              <a:chOff x="6432550" y="2826205"/>
              <a:chExt cx="5152839" cy="217941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819F00-B4C0-495A-869D-341F856D0E5B}"/>
                  </a:ext>
                </a:extLst>
              </p:cNvPr>
              <p:cNvGrpSpPr/>
              <p:nvPr/>
            </p:nvGrpSpPr>
            <p:grpSpPr>
              <a:xfrm>
                <a:off x="7269475" y="2826205"/>
                <a:ext cx="4315914" cy="2173068"/>
                <a:chOff x="2477610" y="1676400"/>
                <a:chExt cx="5599590" cy="2819400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6D1A47A-EAE0-4523-B741-A43963E4CEF4}"/>
                    </a:ext>
                  </a:extLst>
                </p:cNvPr>
                <p:cNvCxnSpPr/>
                <p:nvPr/>
              </p:nvCxnSpPr>
              <p:spPr>
                <a:xfrm>
                  <a:off x="4572000" y="1676400"/>
                  <a:ext cx="0" cy="68580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lowchart: Decision 26">
                  <a:extLst>
                    <a:ext uri="{FF2B5EF4-FFF2-40B4-BE49-F238E27FC236}">
                      <a16:creationId xmlns:a16="http://schemas.microsoft.com/office/drawing/2014/main" id="{2A1C74BA-052E-4AE1-A09D-41A0611DDEE2}"/>
                    </a:ext>
                  </a:extLst>
                </p:cNvPr>
                <p:cNvSpPr/>
                <p:nvPr/>
              </p:nvSpPr>
              <p:spPr>
                <a:xfrm>
                  <a:off x="3238500" y="2362200"/>
                  <a:ext cx="2667000" cy="1371600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Is it raining?</a:t>
                  </a:r>
                </a:p>
              </p:txBody>
            </p:sp>
            <p:sp>
              <p:nvSpPr>
                <p:cNvPr id="28" name="Flowchart: Process 27">
                  <a:extLst>
                    <a:ext uri="{FF2B5EF4-FFF2-40B4-BE49-F238E27FC236}">
                      <a16:creationId xmlns:a16="http://schemas.microsoft.com/office/drawing/2014/main" id="{B79F427B-8410-479C-A6F2-9E32B975D723}"/>
                    </a:ext>
                  </a:extLst>
                </p:cNvPr>
                <p:cNvSpPr/>
                <p:nvPr/>
              </p:nvSpPr>
              <p:spPr>
                <a:xfrm>
                  <a:off x="5905500" y="3505200"/>
                  <a:ext cx="2171700" cy="990600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Wear boots</a:t>
                  </a:r>
                  <a:endParaRPr lang="en-US" dirty="0"/>
                </a:p>
              </p:txBody>
            </p:sp>
            <p:cxnSp>
              <p:nvCxnSpPr>
                <p:cNvPr id="30" name="Elbow Connector 6">
                  <a:extLst>
                    <a:ext uri="{FF2B5EF4-FFF2-40B4-BE49-F238E27FC236}">
                      <a16:creationId xmlns:a16="http://schemas.microsoft.com/office/drawing/2014/main" id="{A5BC6D53-17B8-49C8-9300-1FAA46DC67B4}"/>
                    </a:ext>
                  </a:extLst>
                </p:cNvPr>
                <p:cNvCxnSpPr>
                  <a:cxnSpLocks/>
                  <a:stCxn id="27" idx="3"/>
                  <a:endCxn id="28" idx="0"/>
                </p:cNvCxnSpPr>
                <p:nvPr/>
              </p:nvCxnSpPr>
              <p:spPr>
                <a:xfrm>
                  <a:off x="5905500" y="3048000"/>
                  <a:ext cx="1085850" cy="457200"/>
                </a:xfrm>
                <a:prstGeom prst="bentConnector2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8">
                  <a:extLst>
                    <a:ext uri="{FF2B5EF4-FFF2-40B4-BE49-F238E27FC236}">
                      <a16:creationId xmlns:a16="http://schemas.microsoft.com/office/drawing/2014/main" id="{E3D8D464-98EC-46A4-8BC6-A0811516E4F1}"/>
                    </a:ext>
                  </a:extLst>
                </p:cNvPr>
                <p:cNvCxnSpPr>
                  <a:cxnSpLocks/>
                  <a:stCxn id="27" idx="1"/>
                  <a:endCxn id="34" idx="0"/>
                </p:cNvCxnSpPr>
                <p:nvPr/>
              </p:nvCxnSpPr>
              <p:spPr>
                <a:xfrm rot="10800000" flipV="1">
                  <a:off x="2477610" y="3047998"/>
                  <a:ext cx="760890" cy="457199"/>
                </a:xfrm>
                <a:prstGeom prst="bentConnector2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B245F4-3106-4899-8AF2-4A10817D17EB}"/>
                    </a:ext>
                  </a:extLst>
                </p:cNvPr>
                <p:cNvSpPr txBox="1"/>
                <p:nvPr/>
              </p:nvSpPr>
              <p:spPr>
                <a:xfrm>
                  <a:off x="2636417" y="2678669"/>
                  <a:ext cx="909281" cy="479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false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A974545-2337-4BAC-BBD8-869D7D047429}"/>
                    </a:ext>
                  </a:extLst>
                </p:cNvPr>
                <p:cNvSpPr txBox="1"/>
                <p:nvPr/>
              </p:nvSpPr>
              <p:spPr>
                <a:xfrm>
                  <a:off x="5781675" y="2681038"/>
                  <a:ext cx="809451" cy="479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</a:t>
                  </a:r>
                </a:p>
              </p:txBody>
            </p:sp>
          </p:grpSp>
          <p:sp>
            <p:nvSpPr>
              <p:cNvPr id="34" name="Flowchart: Process 33">
                <a:extLst>
                  <a:ext uri="{FF2B5EF4-FFF2-40B4-BE49-F238E27FC236}">
                    <a16:creationId xmlns:a16="http://schemas.microsoft.com/office/drawing/2014/main" id="{10226846-7745-4CCE-9975-CB052283C3B7}"/>
                  </a:ext>
                </a:extLst>
              </p:cNvPr>
              <p:cNvSpPr/>
              <p:nvPr/>
            </p:nvSpPr>
            <p:spPr>
              <a:xfrm>
                <a:off x="6432550" y="4235762"/>
                <a:ext cx="1673850" cy="76351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Wear sandals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E319C8BC-25A5-42B1-93B9-3F98849412CC}"/>
                  </a:ext>
                </a:extLst>
              </p:cNvPr>
              <p:cNvCxnSpPr>
                <a:cxnSpLocks/>
                <a:stCxn id="34" idx="2"/>
                <a:endCxn id="28" idx="2"/>
              </p:cNvCxnSpPr>
              <p:nvPr/>
            </p:nvCxnSpPr>
            <p:spPr>
              <a:xfrm rot="16200000" flipH="1">
                <a:off x="9008970" y="3259777"/>
                <a:ext cx="12700" cy="3478990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46F4748-0287-4941-B132-1484710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8898024" y="52578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98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9B90-1BB9-4F89-8D07-38D8FBEF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JavaScript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E23-5E98-4881-8612-EB36550D81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/>
              <a:t>The else does not get its own test!</a:t>
            </a:r>
          </a:p>
          <a:p>
            <a:pPr>
              <a:lnSpc>
                <a:spcPct val="110000"/>
              </a:lnSpc>
            </a:pPr>
            <a:r>
              <a:rPr lang="en-US" sz="3200"/>
              <a:t>It automatically runs if the first test is 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7DE6-8D5D-479A-9BDA-FDAB00B4C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303838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(isRaining ===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footwear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"boots"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footwear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"sandals"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7344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Curly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/>
              <a:t>is doesn't care about </a:t>
            </a:r>
            <a:r>
              <a:rPr lang="en-US" i="1"/>
              <a:t>whitespace</a:t>
            </a:r>
            <a:r>
              <a:rPr lang="en-US"/>
              <a:t> like </a:t>
            </a:r>
            <a:r>
              <a:rPr lang="en-US" dirty="0"/>
              <a:t>spaces, newlines</a:t>
            </a:r>
            <a:r>
              <a:rPr lang="en-US"/>
              <a:t>, tabs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87759-154B-46DB-B561-93828E00E71A}"/>
              </a:ext>
            </a:extLst>
          </p:cNvPr>
          <p:cNvSpPr txBox="1"/>
          <p:nvPr/>
        </p:nvSpPr>
        <p:spPr>
          <a:xfrm>
            <a:off x="3420878" y="4120091"/>
            <a:ext cx="239039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(age &lt;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disableChat();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allowChat();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3ACD9-EE73-4909-ACA5-545C2B13BCCE}"/>
              </a:ext>
            </a:extLst>
          </p:cNvPr>
          <p:cNvSpPr txBox="1"/>
          <p:nvPr/>
        </p:nvSpPr>
        <p:spPr>
          <a:xfrm>
            <a:off x="6571226" y="4120091"/>
            <a:ext cx="239039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(age &lt;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disableChat();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allowChat();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229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DFF0-5467-46CF-AFFE-65696C8A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D371-9C9C-4CA6-864F-7C996E78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</a:t>
            </a:r>
            <a:r>
              <a:rPr lang="en-US" i="1"/>
              <a:t>conditionals.js</a:t>
            </a:r>
            <a:r>
              <a:rPr lang="en-US"/>
              <a:t>, follow the instructions to complete the code for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checkAge()</a:t>
            </a:r>
            <a:r>
              <a:rPr lang="en-US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937494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83CF-27EC-4EF0-B1A9-DF66A841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9169-F6C5-4AE0-985C-64D329F0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Creates a dropdown box</a:t>
            </a:r>
          </a:p>
          <a:p>
            <a:r>
              <a:rPr lang="en-US"/>
              <a:t>Can be single-selection (like radio buttons)</a:t>
            </a:r>
          </a:p>
          <a:p>
            <a:r>
              <a:rPr lang="en-US"/>
              <a:t>Can be multiple-selection (like checkboxes)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C35B-E196-417C-A534-2C40F97D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6" y="4600662"/>
            <a:ext cx="5214937" cy="18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68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E225-3B09-4910-9A90-6B53C53A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Select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EE9-C494-48F4-9086-BA7BFD39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&lt;select&gt; tags define the box</a:t>
            </a:r>
          </a:p>
          <a:p>
            <a:r>
              <a:rPr lang="en-US"/>
              <a:t>Has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/>
              <a:t> attributes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&lt;select 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135412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7411-6E87-4242-B4D0-A7D51ACE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Option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D404-3CC1-460B-B298-335AC683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or more &lt;option&gt; tags between the &lt;select&gt;</a:t>
            </a:r>
          </a:p>
          <a:p>
            <a:r>
              <a:rPr lang="en-US"/>
              <a:t>Each has a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/>
              <a:t> attribute</a:t>
            </a:r>
          </a:p>
          <a:p>
            <a:endParaRPr lang="en-US" sz="9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&lt;select 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&lt;option value=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"choc"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&gt;Chocolate&lt;/option&gt;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&lt;option value=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&gt;Strawberry&lt;/option&gt;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1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C7B2-788F-4A5E-A688-D779E3A5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Selected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C58B-46E4-4939-B2D2-312D811B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  <a:r>
              <a:rPr lang="en-US"/>
              <a:t>, just like a textbox</a:t>
            </a:r>
          </a:p>
          <a:p>
            <a:r>
              <a:rPr lang="en-US"/>
              <a:t>Will be one of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/>
              <a:t> attributes (like "choc" or "straw")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selectedFlavor =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).val();</a:t>
            </a:r>
          </a:p>
        </p:txBody>
      </p:sp>
    </p:spTree>
    <p:extLst>
      <p:ext uri="{BB962C8B-B14F-4D97-AF65-F5344CB8AC3E}">
        <p14:creationId xmlns:p14="http://schemas.microsoft.com/office/powerpoint/2010/main" val="12389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Pills Are Terminators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/>
              <a:t> Hot dog shape</a:t>
            </a:r>
          </a:p>
          <a:p>
            <a:r>
              <a:rPr lang="en-US" sz="3200"/>
              <a:t> Indicates where the flow</a:t>
            </a:r>
            <a:br>
              <a:rPr lang="en-US" sz="3200"/>
            </a:br>
            <a:r>
              <a:rPr lang="en-US" sz="3200"/>
              <a:t>starts or stops</a:t>
            </a:r>
          </a:p>
          <a:p>
            <a:r>
              <a:rPr lang="en-US" sz="3200"/>
              <a:t> One starting point</a:t>
            </a:r>
          </a:p>
          <a:p>
            <a:r>
              <a:rPr lang="en-US" sz="3200"/>
              <a:t> Can have multiply ending</a:t>
            </a:r>
            <a:br>
              <a:rPr lang="en-US" sz="3200"/>
            </a:br>
            <a:r>
              <a:rPr lang="en-US" sz="3200"/>
              <a:t>points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E0B0B2D-35C7-4A59-A016-AE15FDB3B6B8}"/>
              </a:ext>
            </a:extLst>
          </p:cNvPr>
          <p:cNvSpPr/>
          <p:nvPr/>
        </p:nvSpPr>
        <p:spPr>
          <a:xfrm>
            <a:off x="8382000" y="5410200"/>
            <a:ext cx="2042160" cy="685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End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7F9667F4-FB43-46E3-B8E0-35A47B1BDB90}"/>
              </a:ext>
            </a:extLst>
          </p:cNvPr>
          <p:cNvSpPr/>
          <p:nvPr/>
        </p:nvSpPr>
        <p:spPr>
          <a:xfrm>
            <a:off x="8382000" y="2557117"/>
            <a:ext cx="2042160" cy="685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047917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A600-BB19-46F9-84DB-72A3B01F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Default/Placeholder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C386-80DD-4267-9D17-2CAA4083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Will be visible by default</a:t>
            </a:r>
          </a:p>
          <a:p>
            <a:r>
              <a:rPr lang="en-US"/>
              <a:t>Not a valid selection and can't be picked by user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&lt;option disabled selected value&gt;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Select an option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1325896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C9D3-17EF-4C80-8EEE-D29E60CE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Use a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678D-30A2-43D2-8EC7-C4E0838A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 any form input, select boxes should have a &lt;label&gt;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&gt;Flavor&lt;/label&gt;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&lt;select 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"flavor"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666432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CC56-FE95-420B-8AD1-5956560A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Ice Cream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6263-8A45-49AC-82D6-2DB7BA6B7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Order options depend on the style that was chosen</a:t>
            </a:r>
          </a:p>
          <a:p>
            <a:r>
              <a:rPr lang="en-US" sz="3200"/>
              <a:t>Cone, dish, malt, sundae</a:t>
            </a:r>
          </a:p>
          <a:p>
            <a:r>
              <a:rPr lang="en-US" sz="3200"/>
              <a:t>Will hide/show parts of the form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C18052-07A3-412B-8192-458EC1ABF8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409881" y="2974370"/>
            <a:ext cx="4560997" cy="283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BAD3E-2BC6-413E-BF5C-05327F446406}"/>
              </a:ext>
            </a:extLst>
          </p:cNvPr>
          <p:cNvSpPr txBox="1"/>
          <p:nvPr/>
        </p:nvSpPr>
        <p:spPr>
          <a:xfrm>
            <a:off x="5844087" y="5969286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https://oroborous.github.io/javascript-ice-cream/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1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47CD-A692-4AF9-A405-0ABE3FF5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 Series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6DFE-2B2C-4A48-BC1E-4AA8E5AC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Computers can </a:t>
            </a:r>
            <a:r>
              <a:rPr lang="en-US"/>
              <a:t>only answer true</a:t>
            </a:r>
            <a:r>
              <a:rPr lang="en-US" dirty="0"/>
              <a:t>/false questions</a:t>
            </a:r>
          </a:p>
          <a:p>
            <a:pPr lvl="1"/>
            <a:r>
              <a:rPr lang="en-US" dirty="0"/>
              <a:t>Like the game </a:t>
            </a:r>
            <a:r>
              <a:rPr lang="en-US" i="1" dirty="0"/>
              <a:t>20 Questions</a:t>
            </a:r>
          </a:p>
          <a:p>
            <a:r>
              <a:rPr lang="en-US" dirty="0"/>
              <a:t>Instead of </a:t>
            </a:r>
            <a:r>
              <a:rPr lang="en-US"/>
              <a:t>asking "What is your favorite color?"</a:t>
            </a:r>
            <a:endParaRPr lang="en-US" dirty="0"/>
          </a:p>
          <a:p>
            <a:pPr lvl="1"/>
            <a:r>
              <a:rPr lang="en-US" dirty="0"/>
              <a:t>Is red your favorite?</a:t>
            </a:r>
          </a:p>
          <a:p>
            <a:pPr lvl="1"/>
            <a:r>
              <a:rPr lang="en-US" dirty="0"/>
              <a:t>Is blue your favorite?</a:t>
            </a:r>
          </a:p>
          <a:p>
            <a:pPr lvl="1"/>
            <a:r>
              <a:rPr lang="en-US" dirty="0"/>
              <a:t>Is yellow your favorite?</a:t>
            </a:r>
          </a:p>
          <a:p>
            <a:pPr lvl="1"/>
            <a:r>
              <a:rPr lang="en-US" dirty="0"/>
              <a:t>Is green your favorite?</a:t>
            </a:r>
          </a:p>
        </p:txBody>
      </p:sp>
    </p:spTree>
    <p:extLst>
      <p:ext uri="{BB962C8B-B14F-4D97-AF65-F5344CB8AC3E}">
        <p14:creationId xmlns:p14="http://schemas.microsoft.com/office/powerpoint/2010/main" val="35963609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0873-A621-407E-9062-28968C0F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A7A6-EF74-495A-B64F-16D37983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only one option can be true</a:t>
            </a:r>
          </a:p>
          <a:p>
            <a:pPr lvl="1"/>
            <a:r>
              <a:rPr lang="en-US" sz="2400" dirty="0"/>
              <a:t>Mutually exclusive</a:t>
            </a:r>
          </a:p>
          <a:p>
            <a:pPr lvl="1"/>
            <a:r>
              <a:rPr lang="en-US" sz="2400"/>
              <a:t>Can only order one flavor</a:t>
            </a:r>
            <a:endParaRPr lang="en-US" sz="2400" dirty="0"/>
          </a:p>
          <a:p>
            <a:r>
              <a:rPr lang="en-US" sz="2800"/>
              <a:t>The </a:t>
            </a:r>
            <a:r>
              <a:rPr lang="en-US" sz="2800" i="1" dirty="0"/>
              <a:t>false</a:t>
            </a:r>
            <a:r>
              <a:rPr lang="en-US" sz="2800" dirty="0"/>
              <a:t> arrow flows right into</a:t>
            </a:r>
            <a:br>
              <a:rPr lang="en-US" sz="2800" dirty="0"/>
            </a:br>
            <a:r>
              <a:rPr lang="en-US" sz="2800" dirty="0"/>
              <a:t>another choice diamond</a:t>
            </a:r>
          </a:p>
          <a:p>
            <a:pPr lvl="1"/>
            <a:r>
              <a:rPr lang="en-US" sz="2400" dirty="0"/>
              <a:t>Normally </a:t>
            </a:r>
            <a:r>
              <a:rPr lang="en-US" sz="2400" i="1" dirty="0"/>
              <a:t>false</a:t>
            </a:r>
            <a:r>
              <a:rPr lang="en-US" sz="2400" dirty="0"/>
              <a:t> means </a:t>
            </a:r>
            <a:r>
              <a:rPr lang="en-US" sz="2400" i="1" dirty="0"/>
              <a:t>else</a:t>
            </a:r>
          </a:p>
          <a:p>
            <a:pPr lvl="1"/>
            <a:r>
              <a:rPr lang="en-US" sz="2400" dirty="0"/>
              <a:t>Combine with the next </a:t>
            </a:r>
            <a:r>
              <a:rPr lang="en-US" sz="2400" i="1" dirty="0"/>
              <a:t>if</a:t>
            </a:r>
            <a:br>
              <a:rPr lang="en-US" sz="2400" i="1" dirty="0"/>
            </a:br>
            <a:r>
              <a:rPr lang="en-US" sz="2400" dirty="0"/>
              <a:t>to make an </a:t>
            </a:r>
            <a:r>
              <a:rPr lang="en-US" sz="2400" i="1" dirty="0"/>
              <a:t>else-if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5C9D98-2178-43DE-A499-55890A8DD8F1}"/>
              </a:ext>
            </a:extLst>
          </p:cNvPr>
          <p:cNvGrpSpPr/>
          <p:nvPr/>
        </p:nvGrpSpPr>
        <p:grpSpPr>
          <a:xfrm>
            <a:off x="8580634" y="2322133"/>
            <a:ext cx="2323166" cy="4358639"/>
            <a:chOff x="6096000" y="1813561"/>
            <a:chExt cx="2323166" cy="435863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326922A-6516-41D3-8F8A-58B0B3855659}"/>
                </a:ext>
              </a:extLst>
            </p:cNvPr>
            <p:cNvGrpSpPr/>
            <p:nvPr/>
          </p:nvGrpSpPr>
          <p:grpSpPr>
            <a:xfrm>
              <a:off x="6096000" y="2057400"/>
              <a:ext cx="2323166" cy="4114800"/>
              <a:chOff x="6222583" y="2286000"/>
              <a:chExt cx="2323166" cy="41148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EC0591D-0BE5-44CD-8D85-16EBF863FE6C}"/>
                  </a:ext>
                </a:extLst>
              </p:cNvPr>
              <p:cNvGrpSpPr/>
              <p:nvPr/>
            </p:nvGrpSpPr>
            <p:grpSpPr>
              <a:xfrm>
                <a:off x="6324600" y="2286000"/>
                <a:ext cx="2221149" cy="4114800"/>
                <a:chOff x="6389451" y="2667000"/>
                <a:chExt cx="2221149" cy="4114800"/>
              </a:xfrm>
            </p:grpSpPr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F5904B2D-9FAF-40E5-9C3F-710E46A85454}"/>
                    </a:ext>
                  </a:extLst>
                </p:cNvPr>
                <p:cNvSpPr/>
                <p:nvPr/>
              </p:nvSpPr>
              <p:spPr>
                <a:xfrm>
                  <a:off x="6389451" y="2667000"/>
                  <a:ext cx="685800" cy="685800"/>
                </a:xfrm>
                <a:prstGeom prst="diamond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?</a:t>
                  </a:r>
                </a:p>
              </p:txBody>
            </p:sp>
            <p:sp>
              <p:nvSpPr>
                <p:cNvPr id="48" name="Diamond 47">
                  <a:extLst>
                    <a:ext uri="{FF2B5EF4-FFF2-40B4-BE49-F238E27FC236}">
                      <a16:creationId xmlns:a16="http://schemas.microsoft.com/office/drawing/2014/main" id="{FC9AC9A2-8698-4C9A-9953-320700DDA18B}"/>
                    </a:ext>
                  </a:extLst>
                </p:cNvPr>
                <p:cNvSpPr/>
                <p:nvPr/>
              </p:nvSpPr>
              <p:spPr>
                <a:xfrm>
                  <a:off x="6389451" y="3606800"/>
                  <a:ext cx="685800" cy="685800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?</a:t>
                  </a:r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07E8A427-B1E1-4722-B194-5737ACF15966}"/>
                    </a:ext>
                  </a:extLst>
                </p:cNvPr>
                <p:cNvSpPr/>
                <p:nvPr/>
              </p:nvSpPr>
              <p:spPr>
                <a:xfrm>
                  <a:off x="6389451" y="4546600"/>
                  <a:ext cx="685800" cy="685800"/>
                </a:xfrm>
                <a:prstGeom prst="diamon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?</a:t>
                  </a:r>
                </a:p>
              </p:txBody>
            </p:sp>
            <p:sp>
              <p:nvSpPr>
                <p:cNvPr id="50" name="Diamond 49">
                  <a:extLst>
                    <a:ext uri="{FF2B5EF4-FFF2-40B4-BE49-F238E27FC236}">
                      <a16:creationId xmlns:a16="http://schemas.microsoft.com/office/drawing/2014/main" id="{F56CC207-5AF3-476B-A873-0BBE9AF8966E}"/>
                    </a:ext>
                  </a:extLst>
                </p:cNvPr>
                <p:cNvSpPr/>
                <p:nvPr/>
              </p:nvSpPr>
              <p:spPr>
                <a:xfrm>
                  <a:off x="6389451" y="5486400"/>
                  <a:ext cx="685800" cy="685800"/>
                </a:xfrm>
                <a:prstGeom prst="diamond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?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1E1D35F8-0BF8-41C1-9C3A-BC80C557B0F7}"/>
                    </a:ext>
                  </a:extLst>
                </p:cNvPr>
                <p:cNvCxnSpPr>
                  <a:stCxn id="47" idx="2"/>
                  <a:endCxn id="48" idx="0"/>
                </p:cNvCxnSpPr>
                <p:nvPr/>
              </p:nvCxnSpPr>
              <p:spPr>
                <a:xfrm>
                  <a:off x="6732351" y="3352800"/>
                  <a:ext cx="0" cy="254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94D2213-6598-4CE7-A98E-C1D45703B5DC}"/>
                    </a:ext>
                  </a:extLst>
                </p:cNvPr>
                <p:cNvCxnSpPr>
                  <a:endCxn id="49" idx="0"/>
                </p:cNvCxnSpPr>
                <p:nvPr/>
              </p:nvCxnSpPr>
              <p:spPr>
                <a:xfrm>
                  <a:off x="6732351" y="4292600"/>
                  <a:ext cx="0" cy="254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4011B1-ABD1-409C-84D9-1350D29535A5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>
                  <a:off x="6732351" y="5232400"/>
                  <a:ext cx="0" cy="254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Flowchart: Process 53">
                  <a:extLst>
                    <a:ext uri="{FF2B5EF4-FFF2-40B4-BE49-F238E27FC236}">
                      <a16:creationId xmlns:a16="http://schemas.microsoft.com/office/drawing/2014/main" id="{E6FDD731-2B8B-46A7-A5B2-D389D52F21E5}"/>
                    </a:ext>
                  </a:extLst>
                </p:cNvPr>
                <p:cNvSpPr/>
                <p:nvPr/>
              </p:nvSpPr>
              <p:spPr>
                <a:xfrm>
                  <a:off x="7543799" y="2760726"/>
                  <a:ext cx="743803" cy="498348"/>
                </a:xfrm>
                <a:prstGeom prst="flowChartProcess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do A</a:t>
                  </a:r>
                </a:p>
              </p:txBody>
            </p:sp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63FCDEBF-F624-40BC-9470-D9AF0A058467}"/>
                    </a:ext>
                  </a:extLst>
                </p:cNvPr>
                <p:cNvSpPr/>
                <p:nvPr/>
              </p:nvSpPr>
              <p:spPr>
                <a:xfrm>
                  <a:off x="7543798" y="3700526"/>
                  <a:ext cx="743803" cy="498348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do B</a:t>
                  </a:r>
                </a:p>
              </p:txBody>
            </p:sp>
            <p:sp>
              <p:nvSpPr>
                <p:cNvPr id="56" name="Flowchart: Process 55">
                  <a:extLst>
                    <a:ext uri="{FF2B5EF4-FFF2-40B4-BE49-F238E27FC236}">
                      <a16:creationId xmlns:a16="http://schemas.microsoft.com/office/drawing/2014/main" id="{9B112AB0-E0BF-468A-B57D-011A4DE7DAA4}"/>
                    </a:ext>
                  </a:extLst>
                </p:cNvPr>
                <p:cNvSpPr/>
                <p:nvPr/>
              </p:nvSpPr>
              <p:spPr>
                <a:xfrm>
                  <a:off x="7543799" y="4640326"/>
                  <a:ext cx="743803" cy="498348"/>
                </a:xfrm>
                <a:prstGeom prst="flowChartProcess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do C</a:t>
                  </a:r>
                </a:p>
              </p:txBody>
            </p:sp>
            <p:sp>
              <p:nvSpPr>
                <p:cNvPr id="57" name="Flowchart: Process 56">
                  <a:extLst>
                    <a:ext uri="{FF2B5EF4-FFF2-40B4-BE49-F238E27FC236}">
                      <a16:creationId xmlns:a16="http://schemas.microsoft.com/office/drawing/2014/main" id="{107675C7-89E1-4F70-85E3-2D258ED9F5C2}"/>
                    </a:ext>
                  </a:extLst>
                </p:cNvPr>
                <p:cNvSpPr/>
                <p:nvPr/>
              </p:nvSpPr>
              <p:spPr>
                <a:xfrm>
                  <a:off x="7543797" y="5580126"/>
                  <a:ext cx="743803" cy="498348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do D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2C569D33-DAD9-466A-8D25-5C999CB6416A}"/>
                    </a:ext>
                  </a:extLst>
                </p:cNvPr>
                <p:cNvCxnSpPr>
                  <a:stCxn id="47" idx="3"/>
                  <a:endCxn id="54" idx="1"/>
                </p:cNvCxnSpPr>
                <p:nvPr/>
              </p:nvCxnSpPr>
              <p:spPr>
                <a:xfrm>
                  <a:off x="7075251" y="3009900"/>
                  <a:ext cx="4685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E0B2629-11CD-45FA-9C69-C83109776650}"/>
                    </a:ext>
                  </a:extLst>
                </p:cNvPr>
                <p:cNvCxnSpPr>
                  <a:stCxn id="48" idx="3"/>
                  <a:endCxn id="55" idx="1"/>
                </p:cNvCxnSpPr>
                <p:nvPr/>
              </p:nvCxnSpPr>
              <p:spPr>
                <a:xfrm>
                  <a:off x="7075251" y="3949700"/>
                  <a:ext cx="46854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383F2E6-FBBF-4BB5-8015-A7054E4F6EDB}"/>
                    </a:ext>
                  </a:extLst>
                </p:cNvPr>
                <p:cNvCxnSpPr>
                  <a:stCxn id="49" idx="3"/>
                  <a:endCxn id="56" idx="1"/>
                </p:cNvCxnSpPr>
                <p:nvPr/>
              </p:nvCxnSpPr>
              <p:spPr>
                <a:xfrm>
                  <a:off x="7075251" y="4889500"/>
                  <a:ext cx="4685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AB704BA-D351-4B7B-B3C6-F8A74D75A9B9}"/>
                    </a:ext>
                  </a:extLst>
                </p:cNvPr>
                <p:cNvCxnSpPr>
                  <a:endCxn id="57" idx="1"/>
                </p:cNvCxnSpPr>
                <p:nvPr/>
              </p:nvCxnSpPr>
              <p:spPr>
                <a:xfrm>
                  <a:off x="7075251" y="5829300"/>
                  <a:ext cx="4685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B10651-ED30-4CB4-9967-22A6CFCF91B2}"/>
                    </a:ext>
                  </a:extLst>
                </p:cNvPr>
                <p:cNvCxnSpPr/>
                <p:nvPr/>
              </p:nvCxnSpPr>
              <p:spPr>
                <a:xfrm>
                  <a:off x="7543797" y="6430017"/>
                  <a:ext cx="0" cy="3517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lbow Connector 37">
                  <a:extLst>
                    <a:ext uri="{FF2B5EF4-FFF2-40B4-BE49-F238E27FC236}">
                      <a16:creationId xmlns:a16="http://schemas.microsoft.com/office/drawing/2014/main" id="{71612AD0-F34E-4329-A9CB-BD55A7F9DCC8}"/>
                    </a:ext>
                  </a:extLst>
                </p:cNvPr>
                <p:cNvCxnSpPr>
                  <a:stCxn id="54" idx="3"/>
                </p:cNvCxnSpPr>
                <p:nvPr/>
              </p:nvCxnSpPr>
              <p:spPr>
                <a:xfrm flipH="1">
                  <a:off x="7543799" y="3009900"/>
                  <a:ext cx="743803" cy="3420117"/>
                </a:xfrm>
                <a:prstGeom prst="bentConnector4">
                  <a:avLst>
                    <a:gd name="adj1" fmla="val -46428"/>
                    <a:gd name="adj2" fmla="val 100004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0385D42-3AA5-45FE-87CD-4E44BDC7BF7B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8287600" y="5829300"/>
                  <a:ext cx="323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77BDE8D3-19E3-4DD8-A96A-306641ED3E51}"/>
                    </a:ext>
                  </a:extLst>
                </p:cNvPr>
                <p:cNvCxnSpPr>
                  <a:stCxn id="56" idx="3"/>
                </p:cNvCxnSpPr>
                <p:nvPr/>
              </p:nvCxnSpPr>
              <p:spPr>
                <a:xfrm>
                  <a:off x="8287602" y="4889500"/>
                  <a:ext cx="32299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B303D1C-377C-4F20-8A37-503681C2E364}"/>
                    </a:ext>
                  </a:extLst>
                </p:cNvPr>
                <p:cNvCxnSpPr>
                  <a:stCxn id="55" idx="3"/>
                </p:cNvCxnSpPr>
                <p:nvPr/>
              </p:nvCxnSpPr>
              <p:spPr>
                <a:xfrm>
                  <a:off x="8287601" y="3949700"/>
                  <a:ext cx="32299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50">
                  <a:extLst>
                    <a:ext uri="{FF2B5EF4-FFF2-40B4-BE49-F238E27FC236}">
                      <a16:creationId xmlns:a16="http://schemas.microsoft.com/office/drawing/2014/main" id="{6DDEDB8B-8843-4C46-A2EA-45DED5CCCA3E}"/>
                    </a:ext>
                  </a:extLst>
                </p:cNvPr>
                <p:cNvCxnSpPr>
                  <a:stCxn id="50" idx="2"/>
                </p:cNvCxnSpPr>
                <p:nvPr/>
              </p:nvCxnSpPr>
              <p:spPr>
                <a:xfrm rot="16200000" flipH="1">
                  <a:off x="7009167" y="5895384"/>
                  <a:ext cx="257817" cy="81144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B8110F-E325-49C9-BEBE-921BD9CEF32C}"/>
                  </a:ext>
                </a:extLst>
              </p:cNvPr>
              <p:cNvSpPr txBox="1"/>
              <p:nvPr/>
            </p:nvSpPr>
            <p:spPr>
              <a:xfrm>
                <a:off x="6222583" y="2951163"/>
                <a:ext cx="4427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false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BF5F9E-CD2A-4D96-A11B-B77BEA4AA473}"/>
                  </a:ext>
                </a:extLst>
              </p:cNvPr>
              <p:cNvSpPr txBox="1"/>
              <p:nvPr/>
            </p:nvSpPr>
            <p:spPr>
              <a:xfrm>
                <a:off x="6222583" y="4823914"/>
                <a:ext cx="4427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false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BC7FCE-DB66-49F7-A6FA-6AE7DB2DB211}"/>
                  </a:ext>
                </a:extLst>
              </p:cNvPr>
              <p:cNvSpPr txBox="1"/>
              <p:nvPr/>
            </p:nvSpPr>
            <p:spPr>
              <a:xfrm>
                <a:off x="6222583" y="3886873"/>
                <a:ext cx="4427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false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9E774D-DA8E-4DC4-8175-F73F32C768DF}"/>
                  </a:ext>
                </a:extLst>
              </p:cNvPr>
              <p:cNvSpPr txBox="1"/>
              <p:nvPr/>
            </p:nvSpPr>
            <p:spPr>
              <a:xfrm>
                <a:off x="6222583" y="5813102"/>
                <a:ext cx="4427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false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A7C3DB-A805-410F-AB95-505015B08604}"/>
                  </a:ext>
                </a:extLst>
              </p:cNvPr>
              <p:cNvSpPr txBox="1"/>
              <p:nvPr/>
            </p:nvSpPr>
            <p:spPr>
              <a:xfrm>
                <a:off x="7010399" y="2403131"/>
                <a:ext cx="4042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true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5A656A4-0420-472D-9B61-E65149A9EA2E}"/>
                  </a:ext>
                </a:extLst>
              </p:cNvPr>
              <p:cNvSpPr txBox="1"/>
              <p:nvPr/>
            </p:nvSpPr>
            <p:spPr>
              <a:xfrm>
                <a:off x="7006365" y="3319526"/>
                <a:ext cx="4042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true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16FD07-C7CF-4730-82C3-E83C50AB8628}"/>
                  </a:ext>
                </a:extLst>
              </p:cNvPr>
              <p:cNvSpPr txBox="1"/>
              <p:nvPr/>
            </p:nvSpPr>
            <p:spPr>
              <a:xfrm>
                <a:off x="7014899" y="4267584"/>
                <a:ext cx="4042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true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D197BC-C8D8-4769-8139-0F7BF02B1ED0}"/>
                  </a:ext>
                </a:extLst>
              </p:cNvPr>
              <p:cNvSpPr txBox="1"/>
              <p:nvPr/>
            </p:nvSpPr>
            <p:spPr>
              <a:xfrm>
                <a:off x="7006365" y="5217467"/>
                <a:ext cx="4042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true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7354525-DBD3-43F5-9FAA-91241A435C77}"/>
                </a:ext>
              </a:extLst>
            </p:cNvPr>
            <p:cNvCxnSpPr>
              <a:cxnSpLocks/>
            </p:cNvCxnSpPr>
            <p:nvPr/>
          </p:nvCxnSpPr>
          <p:spPr>
            <a:xfrm>
              <a:off x="6540917" y="1813561"/>
              <a:ext cx="0" cy="243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8888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the First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Condition Runs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34E8DA-D8F5-492B-BF3D-4ABE6A9BBC5A}"/>
              </a:ext>
            </a:extLst>
          </p:cNvPr>
          <p:cNvGrpSpPr/>
          <p:nvPr/>
        </p:nvGrpSpPr>
        <p:grpSpPr>
          <a:xfrm>
            <a:off x="7929938" y="2483846"/>
            <a:ext cx="2346797" cy="4114800"/>
            <a:chOff x="6263803" y="2667000"/>
            <a:chExt cx="2346797" cy="4114800"/>
          </a:xfrm>
        </p:grpSpPr>
        <p:grpSp>
          <p:nvGrpSpPr>
            <p:cNvPr id="52" name="Group 51"/>
            <p:cNvGrpSpPr/>
            <p:nvPr/>
          </p:nvGrpSpPr>
          <p:grpSpPr>
            <a:xfrm>
              <a:off x="6389451" y="2667000"/>
              <a:ext cx="2221149" cy="4114800"/>
              <a:chOff x="6389451" y="2667000"/>
              <a:chExt cx="2221149" cy="4114800"/>
            </a:xfrm>
          </p:grpSpPr>
          <p:sp>
            <p:nvSpPr>
              <p:cNvPr id="6" name="Diamond 5"/>
              <p:cNvSpPr/>
              <p:nvPr/>
            </p:nvSpPr>
            <p:spPr>
              <a:xfrm>
                <a:off x="6389451" y="2667000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6389451" y="3606800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8" name="Diamond 7"/>
              <p:cNvSpPr/>
              <p:nvPr/>
            </p:nvSpPr>
            <p:spPr>
              <a:xfrm>
                <a:off x="6389451" y="4546600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9" name="Diamond 8"/>
              <p:cNvSpPr/>
              <p:nvPr/>
            </p:nvSpPr>
            <p:spPr>
              <a:xfrm>
                <a:off x="6389451" y="5486400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cxnSp>
            <p:nvCxnSpPr>
              <p:cNvPr id="11" name="Straight Arrow Connector 10"/>
              <p:cNvCxnSpPr>
                <a:stCxn id="6" idx="2"/>
                <a:endCxn id="7" idx="0"/>
              </p:cNvCxnSpPr>
              <p:nvPr/>
            </p:nvCxnSpPr>
            <p:spPr>
              <a:xfrm>
                <a:off x="6732351" y="3352800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8" idx="0"/>
              </p:cNvCxnSpPr>
              <p:nvPr/>
            </p:nvCxnSpPr>
            <p:spPr>
              <a:xfrm>
                <a:off x="6732351" y="4292600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9" idx="0"/>
              </p:cNvCxnSpPr>
              <p:nvPr/>
            </p:nvCxnSpPr>
            <p:spPr>
              <a:xfrm>
                <a:off x="6732351" y="5232400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lowchart: Process 17"/>
              <p:cNvSpPr/>
              <p:nvPr/>
            </p:nvSpPr>
            <p:spPr>
              <a:xfrm>
                <a:off x="7543799" y="2760726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show cone choices</a:t>
                </a:r>
                <a:endParaRPr lang="en-US" sz="1100" dirty="0"/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7543798" y="3700526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show scoops choices</a:t>
                </a:r>
                <a:endParaRPr lang="en-US" sz="1100" dirty="0"/>
              </a:p>
            </p:txBody>
          </p:sp>
          <p:sp>
            <p:nvSpPr>
              <p:cNvPr id="20" name="Flowchart: Process 19"/>
              <p:cNvSpPr/>
              <p:nvPr/>
            </p:nvSpPr>
            <p:spPr>
              <a:xfrm>
                <a:off x="7543799" y="4640326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show topping choices</a:t>
                </a:r>
                <a:endParaRPr lang="en-US" sz="1100" dirty="0"/>
              </a:p>
            </p:txBody>
          </p:sp>
          <p:sp>
            <p:nvSpPr>
              <p:cNvPr id="21" name="Flowchart: Process 20"/>
              <p:cNvSpPr/>
              <p:nvPr/>
            </p:nvSpPr>
            <p:spPr>
              <a:xfrm>
                <a:off x="7543797" y="5580126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show malt choices</a:t>
                </a:r>
                <a:endParaRPr lang="en-US" sz="1100" dirty="0"/>
              </a:p>
            </p:txBody>
          </p:sp>
          <p:cxnSp>
            <p:nvCxnSpPr>
              <p:cNvPr id="23" name="Straight Arrow Connector 22"/>
              <p:cNvCxnSpPr>
                <a:stCxn id="6" idx="3"/>
                <a:endCxn id="18" idx="1"/>
              </p:cNvCxnSpPr>
              <p:nvPr/>
            </p:nvCxnSpPr>
            <p:spPr>
              <a:xfrm>
                <a:off x="7075251" y="3009900"/>
                <a:ext cx="4685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  <a:endCxn id="19" idx="1"/>
              </p:cNvCxnSpPr>
              <p:nvPr/>
            </p:nvCxnSpPr>
            <p:spPr>
              <a:xfrm>
                <a:off x="7075251" y="3949700"/>
                <a:ext cx="46854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8" idx="3"/>
                <a:endCxn id="20" idx="1"/>
              </p:cNvCxnSpPr>
              <p:nvPr/>
            </p:nvCxnSpPr>
            <p:spPr>
              <a:xfrm>
                <a:off x="7075251" y="4889500"/>
                <a:ext cx="4685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21" idx="1"/>
              </p:cNvCxnSpPr>
              <p:nvPr/>
            </p:nvCxnSpPr>
            <p:spPr>
              <a:xfrm>
                <a:off x="7075251" y="5829300"/>
                <a:ext cx="4685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7543797" y="6430017"/>
                <a:ext cx="0" cy="351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18" idx="3"/>
              </p:cNvCxnSpPr>
              <p:nvPr/>
            </p:nvCxnSpPr>
            <p:spPr>
              <a:xfrm flipH="1">
                <a:off x="7543799" y="3009900"/>
                <a:ext cx="743803" cy="3420117"/>
              </a:xfrm>
              <a:prstGeom prst="bentConnector4">
                <a:avLst>
                  <a:gd name="adj1" fmla="val -46428"/>
                  <a:gd name="adj2" fmla="val 100004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1" idx="3"/>
              </p:cNvCxnSpPr>
              <p:nvPr/>
            </p:nvCxnSpPr>
            <p:spPr>
              <a:xfrm>
                <a:off x="8287600" y="5829300"/>
                <a:ext cx="323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0" idx="3"/>
              </p:cNvCxnSpPr>
              <p:nvPr/>
            </p:nvCxnSpPr>
            <p:spPr>
              <a:xfrm>
                <a:off x="8287602" y="4889500"/>
                <a:ext cx="3229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9" idx="3"/>
              </p:cNvCxnSpPr>
              <p:nvPr/>
            </p:nvCxnSpPr>
            <p:spPr>
              <a:xfrm>
                <a:off x="8287601" y="3949700"/>
                <a:ext cx="322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9" idx="2"/>
              </p:cNvCxnSpPr>
              <p:nvPr/>
            </p:nvCxnSpPr>
            <p:spPr>
              <a:xfrm rot="16200000" flipH="1">
                <a:off x="7009167" y="5895384"/>
                <a:ext cx="257817" cy="81144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60F707-A8E0-4884-AE8F-75B3E8F6018A}"/>
                </a:ext>
              </a:extLst>
            </p:cNvPr>
            <p:cNvSpPr txBox="1"/>
            <p:nvPr/>
          </p:nvSpPr>
          <p:spPr>
            <a:xfrm>
              <a:off x="6263803" y="3336002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false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C77850-83CC-483D-B772-4C0ABEBFE737}"/>
                </a:ext>
              </a:extLst>
            </p:cNvPr>
            <p:cNvSpPr txBox="1"/>
            <p:nvPr/>
          </p:nvSpPr>
          <p:spPr>
            <a:xfrm>
              <a:off x="6276572" y="430418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false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88FF2C-744F-43D7-BE7E-08EB576BF304}"/>
                </a:ext>
              </a:extLst>
            </p:cNvPr>
            <p:cNvSpPr txBox="1"/>
            <p:nvPr/>
          </p:nvSpPr>
          <p:spPr>
            <a:xfrm>
              <a:off x="6307104" y="524398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false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8BB943-157D-4997-B745-16D66360CF9C}"/>
                </a:ext>
              </a:extLst>
            </p:cNvPr>
            <p:cNvSpPr txBox="1"/>
            <p:nvPr/>
          </p:nvSpPr>
          <p:spPr>
            <a:xfrm>
              <a:off x="6336651" y="6183784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false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95BF8-877E-4019-B3B3-A7B6432603A2}"/>
                </a:ext>
              </a:extLst>
            </p:cNvPr>
            <p:cNvSpPr txBox="1"/>
            <p:nvPr/>
          </p:nvSpPr>
          <p:spPr>
            <a:xfrm>
              <a:off x="7075251" y="2770670"/>
              <a:ext cx="4042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true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71E361-F4E8-4BC1-A5C1-42BEE38FDD0D}"/>
                </a:ext>
              </a:extLst>
            </p:cNvPr>
            <p:cNvSpPr txBox="1"/>
            <p:nvPr/>
          </p:nvSpPr>
          <p:spPr>
            <a:xfrm>
              <a:off x="7073760" y="5598467"/>
              <a:ext cx="4042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true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EDFB4F-5F1E-4A14-BF83-A1A8719174C0}"/>
                </a:ext>
              </a:extLst>
            </p:cNvPr>
            <p:cNvSpPr txBox="1"/>
            <p:nvPr/>
          </p:nvSpPr>
          <p:spPr>
            <a:xfrm>
              <a:off x="7073760" y="4652876"/>
              <a:ext cx="4042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true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790D00-F8DE-4B52-AB61-E4E59203FDCE}"/>
                </a:ext>
              </a:extLst>
            </p:cNvPr>
            <p:cNvSpPr txBox="1"/>
            <p:nvPr/>
          </p:nvSpPr>
          <p:spPr>
            <a:xfrm>
              <a:off x="7073760" y="3698885"/>
              <a:ext cx="4042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true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3FEE-A468-4517-8698-8908F910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02" y="2391902"/>
            <a:ext cx="538049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style = 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"#style"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).val();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(style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"#coneGroup"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"dish"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"#scoopsGroup"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"sundae"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"#toppingGroup"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"#maltGroup"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7134B-F4D5-4458-B8E5-8F873ABEC3AF}"/>
              </a:ext>
            </a:extLst>
          </p:cNvPr>
          <p:cNvSpPr txBox="1"/>
          <p:nvPr/>
        </p:nvSpPr>
        <p:spPr>
          <a:xfrm>
            <a:off x="8125013" y="2616535"/>
            <a:ext cx="546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cone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C88B7-B81A-4F53-BF8D-11A13923C12A}"/>
              </a:ext>
            </a:extLst>
          </p:cNvPr>
          <p:cNvSpPr txBox="1"/>
          <p:nvPr/>
        </p:nvSpPr>
        <p:spPr>
          <a:xfrm>
            <a:off x="8171906" y="3563143"/>
            <a:ext cx="450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dish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570EF0-2AF5-475B-A92A-CAF80DC9A19A}"/>
              </a:ext>
            </a:extLst>
          </p:cNvPr>
          <p:cNvSpPr txBox="1"/>
          <p:nvPr/>
        </p:nvSpPr>
        <p:spPr>
          <a:xfrm>
            <a:off x="8049601" y="4513408"/>
            <a:ext cx="694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sundae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9B504-1F55-4B8C-9D4F-4D68275E67B6}"/>
              </a:ext>
            </a:extLst>
          </p:cNvPr>
          <p:cNvSpPr txBox="1"/>
          <p:nvPr/>
        </p:nvSpPr>
        <p:spPr>
          <a:xfrm>
            <a:off x="8151392" y="5453445"/>
            <a:ext cx="490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malt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D9AB8C-808A-4605-BA3A-D834FD2CF57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398486" y="2245709"/>
            <a:ext cx="0" cy="23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28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Is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Why continue checking once you've found a match?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075" y="5884332"/>
            <a:ext cx="342273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This code will </a:t>
            </a:r>
            <a:r>
              <a:rPr lang="en-US" b="1" dirty="0"/>
              <a:t>always</a:t>
            </a:r>
            <a:r>
              <a:rPr lang="en-US" dirty="0"/>
              <a:t> perform</a:t>
            </a:r>
          </a:p>
          <a:p>
            <a:r>
              <a:rPr lang="en-US" b="1" dirty="0"/>
              <a:t>all four</a:t>
            </a:r>
            <a:r>
              <a:rPr lang="en-US" dirty="0"/>
              <a:t> conditional checks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8475" y="5858400"/>
            <a:ext cx="335540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This code will perform </a:t>
            </a:r>
            <a:r>
              <a:rPr lang="en-US" b="1" dirty="0"/>
              <a:t>one to</a:t>
            </a:r>
          </a:p>
          <a:p>
            <a:r>
              <a:rPr lang="en-US" b="1" dirty="0"/>
              <a:t>four</a:t>
            </a:r>
            <a:r>
              <a:rPr lang="en-US" dirty="0"/>
              <a:t> conditional checks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08AED-A6DA-420B-8F12-759E524CB837}"/>
              </a:ext>
            </a:extLst>
          </p:cNvPr>
          <p:cNvSpPr txBox="1"/>
          <p:nvPr/>
        </p:nvSpPr>
        <p:spPr>
          <a:xfrm>
            <a:off x="1659961" y="3323608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"#coneGroup"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"dish"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"#scoopsGroup"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"sundae"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"#toppingGroup"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"#maltGroup"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1A324-85A1-41DC-83F8-8837C66D1754}"/>
              </a:ext>
            </a:extLst>
          </p:cNvPr>
          <p:cNvSpPr txBox="1"/>
          <p:nvPr/>
        </p:nvSpPr>
        <p:spPr>
          <a:xfrm>
            <a:off x="6569273" y="3323607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"#coneGroup"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"dish"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"#scoopsGroup"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"sundae"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"#toppingGroup"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"#maltGroup"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</p:txBody>
      </p:sp>
    </p:spTree>
    <p:extLst>
      <p:ext uri="{BB962C8B-B14F-4D97-AF65-F5344CB8AC3E}">
        <p14:creationId xmlns:p14="http://schemas.microsoft.com/office/powerpoint/2010/main" val="33772762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Default Case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B6127-98A0-41D0-9CB1-2AA6D7115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The final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/>
              <a:t> will only execute if none of the conditions are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/>
              <a:t>Can be a catchall, or failsafe operation</a:t>
            </a:r>
          </a:p>
          <a:p>
            <a:r>
              <a:rPr lang="en-US"/>
              <a:t>For everything "else"</a:t>
            </a:r>
          </a:p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1ED186-10C3-43E7-A928-896EFC464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if (style ===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"cone"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"#coneGroup"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"dish"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"#scoopsGroup"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"sundae"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"#toppingGroup"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 if (style ===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"malt"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"#maltGroup"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selection!"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3781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9B5F-99A3-4EA4-8050-92289B38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4F18-348F-4F08-A337-E127FF7A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/>
              <a:t>conditionals.js</a:t>
            </a:r>
            <a:r>
              <a:rPr lang="en-US"/>
              <a:t>, follow the instructions to complete </a:t>
            </a:r>
            <a:r>
              <a:rPr lang="en-US" dirty="0"/>
              <a:t>the code for </a:t>
            </a:r>
            <a:r>
              <a:rPr lang="en-US"/>
              <a:t>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calcSalesTax()</a:t>
            </a:r>
            <a:r>
              <a:rPr lang="en-US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4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Often you need </a:t>
            </a:r>
            <a:r>
              <a:rPr lang="en-US" sz="2800"/>
              <a:t>to check </a:t>
            </a:r>
            <a:r>
              <a:rPr lang="en-US" sz="2800" dirty="0"/>
              <a:t>where a number falls in a certain range</a:t>
            </a:r>
          </a:p>
          <a:p>
            <a:r>
              <a:rPr lang="en-US" sz="2800" dirty="0"/>
              <a:t>Why is this a good candidate for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if-else-if</a:t>
            </a:r>
            <a:r>
              <a:rPr lang="en-US" sz="28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ED4E3-0587-47EA-A20E-FA8FEE68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4391026"/>
            <a:ext cx="2834641" cy="21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1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Arrows Are Flow 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58368" lvl="1" indent="-457200"/>
            <a:r>
              <a:rPr lang="en-US" sz="3200"/>
              <a:t>Indicates </a:t>
            </a:r>
            <a:r>
              <a:rPr lang="en-US" sz="3200" dirty="0"/>
              <a:t>direction </a:t>
            </a:r>
            <a:r>
              <a:rPr lang="en-US" sz="3200"/>
              <a:t>of process flo</a:t>
            </a:r>
            <a:r>
              <a:rPr lang="en-US" sz="3200" dirty="0"/>
              <a:t>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8E3891-8B8E-4216-971D-E453ECEDFB81}"/>
              </a:ext>
            </a:extLst>
          </p:cNvPr>
          <p:cNvCxnSpPr/>
          <p:nvPr/>
        </p:nvCxnSpPr>
        <p:spPr>
          <a:xfrm>
            <a:off x="6477000" y="3657600"/>
            <a:ext cx="0" cy="2057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600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Downward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with the </a:t>
            </a:r>
            <a:r>
              <a:rPr lang="en-US" sz="2800"/>
              <a:t>highest range, </a:t>
            </a:r>
            <a:r>
              <a:rPr lang="en-US" sz="2800" dirty="0"/>
              <a:t>and work downward</a:t>
            </a:r>
          </a:p>
          <a:p>
            <a:r>
              <a:rPr lang="en-US" sz="2800" dirty="0"/>
              <a:t>Use only &gt; (or &gt;=)</a:t>
            </a:r>
          </a:p>
          <a:p>
            <a:r>
              <a:rPr lang="en-US" sz="2800" dirty="0"/>
              <a:t>Your final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/>
              <a:t> will handle the lowest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8BBB5-902F-4FD5-B622-FB25DC93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4391026"/>
            <a:ext cx="2834641" cy="212598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F3708BC-73D6-492C-8ACA-2A34621A201A}"/>
              </a:ext>
            </a:extLst>
          </p:cNvPr>
          <p:cNvSpPr/>
          <p:nvPr/>
        </p:nvSpPr>
        <p:spPr>
          <a:xfrm>
            <a:off x="2919414" y="4562475"/>
            <a:ext cx="1578292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higest</a:t>
            </a:r>
          </a:p>
        </p:txBody>
      </p:sp>
    </p:spTree>
    <p:extLst>
      <p:ext uri="{BB962C8B-B14F-4D97-AF65-F5344CB8AC3E}">
        <p14:creationId xmlns:p14="http://schemas.microsoft.com/office/powerpoint/2010/main" val="7307464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EE79B-9459-4B3A-9BA7-9C9E678C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Checking: High to 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0BC6-4DD4-4259-8D83-4F4E1AF3A7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percent = parseFloat($(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"#grade"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letter;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(percent &gt;=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(percent &gt;=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(percent &gt;=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(percent &gt;=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95764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Upward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with the </a:t>
            </a:r>
            <a:r>
              <a:rPr lang="en-US" sz="2800"/>
              <a:t>lowest range, </a:t>
            </a:r>
            <a:r>
              <a:rPr lang="en-US" sz="2800" dirty="0"/>
              <a:t>and work upward</a:t>
            </a:r>
          </a:p>
          <a:p>
            <a:r>
              <a:rPr lang="en-US" sz="2800" dirty="0"/>
              <a:t>Use only &lt; (or &lt;=)</a:t>
            </a:r>
          </a:p>
          <a:p>
            <a:r>
              <a:rPr lang="en-US" sz="2800" dirty="0"/>
              <a:t>Your </a:t>
            </a:r>
            <a:r>
              <a:rPr lang="en-US" sz="2800"/>
              <a:t>final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/>
              <a:t> </a:t>
            </a:r>
            <a:r>
              <a:rPr lang="en-US" sz="2800" dirty="0"/>
              <a:t>will handle the highest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7EC00-5D1D-48E8-B570-E5ACFE5A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4391026"/>
            <a:ext cx="2834641" cy="212598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52CE-9129-4E08-9FB2-80104EE69002}"/>
              </a:ext>
            </a:extLst>
          </p:cNvPr>
          <p:cNvSpPr/>
          <p:nvPr/>
        </p:nvSpPr>
        <p:spPr>
          <a:xfrm>
            <a:off x="2919414" y="5810250"/>
            <a:ext cx="1578292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32578679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1905-4310-4D35-9424-436A7693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>
                <a:solidFill>
                  <a:srgbClr val="FFFFFF"/>
                </a:solidFill>
              </a:rPr>
              <a:t>Range Checking: Low to High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0BC6-4DD4-4259-8D83-4F4E1AF3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percent = parseFloat($(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"#grade"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letter;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(percent &lt;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(percent &lt;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(percent &lt;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(percent &lt;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letter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3777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if-else-if</a:t>
            </a:r>
          </a:p>
          <a:p>
            <a:r>
              <a:rPr lang="en-US" sz="2800" dirty="0"/>
              <a:t>Start at one end of the range</a:t>
            </a:r>
          </a:p>
          <a:p>
            <a:r>
              <a:rPr lang="en-US" sz="2800"/>
              <a:t>All of your relational operators </a:t>
            </a:r>
            <a:r>
              <a:rPr lang="en-US" sz="2800" dirty="0"/>
              <a:t>should point the same direction</a:t>
            </a:r>
          </a:p>
          <a:p>
            <a:pPr lvl="1"/>
            <a:r>
              <a:rPr lang="en-US" sz="2400" dirty="0"/>
              <a:t>If highest-to-lowest, use &gt; or &gt;=</a:t>
            </a:r>
          </a:p>
          <a:p>
            <a:pPr lvl="1"/>
            <a:r>
              <a:rPr lang="en-US" sz="2400" dirty="0"/>
              <a:t>If lowest-to-highest, use &lt; or &lt;=</a:t>
            </a:r>
          </a:p>
          <a:p>
            <a:r>
              <a:rPr lang="en-US" sz="2800" dirty="0"/>
              <a:t>Let the final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/>
              <a:t> handle the last range</a:t>
            </a:r>
          </a:p>
        </p:txBody>
      </p:sp>
    </p:spTree>
    <p:extLst>
      <p:ext uri="{BB962C8B-B14F-4D97-AF65-F5344CB8AC3E}">
        <p14:creationId xmlns:p14="http://schemas.microsoft.com/office/powerpoint/2010/main" val="23767829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C87-A4DE-4F70-8DC3-24B6511C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0714-E369-45A6-BF27-04F5EB53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</a:t>
            </a:r>
            <a:r>
              <a:rPr lang="en-US" i="1"/>
              <a:t>conditionals.js</a:t>
            </a:r>
            <a:r>
              <a:rPr lang="en-US"/>
              <a:t>, follow the instructions to complete the code for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recommendFood()</a:t>
            </a:r>
            <a:r>
              <a:rPr lang="en-US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203433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Options…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always need to start out with a basic </a:t>
            </a:r>
            <a:r>
              <a:rPr lang="en-US" i="1" dirty="0"/>
              <a:t>if</a:t>
            </a:r>
            <a:r>
              <a:rPr lang="en-US" dirty="0"/>
              <a:t> statement</a:t>
            </a:r>
          </a:p>
          <a:p>
            <a:r>
              <a:rPr lang="en-US"/>
              <a:t>You </a:t>
            </a:r>
            <a:r>
              <a:rPr lang="en-US" dirty="0"/>
              <a:t>can add one or more </a:t>
            </a:r>
            <a:r>
              <a:rPr lang="en-US" i="1" dirty="0"/>
              <a:t>else-if</a:t>
            </a:r>
            <a:r>
              <a:rPr lang="en-US" dirty="0"/>
              <a:t> statements</a:t>
            </a:r>
          </a:p>
          <a:p>
            <a:r>
              <a:rPr lang="en-US"/>
              <a:t>You </a:t>
            </a:r>
            <a:r>
              <a:rPr lang="en-US" dirty="0"/>
              <a:t>can finish with an </a:t>
            </a:r>
            <a:r>
              <a:rPr lang="en-US" i="1" dirty="0"/>
              <a:t>else</a:t>
            </a:r>
            <a:r>
              <a:rPr lang="en-US" dirty="0"/>
              <a:t>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AB081F-ACD1-4C83-8075-266E14DD9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5237" y="2407712"/>
            <a:ext cx="3185160" cy="4023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runA();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(b)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runB();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runC();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8698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flowcharting your program logic</a:t>
            </a:r>
          </a:p>
          <a:p>
            <a:r>
              <a:rPr lang="en-US" dirty="0"/>
              <a:t>Compare your diagram </a:t>
            </a:r>
            <a:r>
              <a:rPr lang="en-US"/>
              <a:t>to the</a:t>
            </a:r>
            <a:br>
              <a:rPr lang="en-US"/>
            </a:br>
            <a:r>
              <a:rPr lang="en-US"/>
              <a:t>following </a:t>
            </a:r>
            <a:r>
              <a:rPr lang="en-US" dirty="0"/>
              <a:t>slides</a:t>
            </a:r>
          </a:p>
          <a:p>
            <a:r>
              <a:rPr lang="en-US"/>
              <a:t>Do </a:t>
            </a:r>
            <a:r>
              <a:rPr lang="en-US" dirty="0"/>
              <a:t>you pass through </a:t>
            </a:r>
            <a:r>
              <a:rPr lang="en-US"/>
              <a:t>the same</a:t>
            </a:r>
            <a:br>
              <a:rPr lang="en-US"/>
            </a:br>
            <a:r>
              <a:rPr lang="en-US"/>
              <a:t>diamond </a:t>
            </a:r>
            <a:r>
              <a:rPr lang="en-US" dirty="0"/>
              <a:t>more than once?</a:t>
            </a:r>
          </a:p>
          <a:p>
            <a:r>
              <a:rPr lang="en-US" dirty="0"/>
              <a:t>That's probably a loop</a:t>
            </a:r>
          </a:p>
        </p:txBody>
      </p:sp>
      <p:sp>
        <p:nvSpPr>
          <p:cNvPr id="32" name="Diamond 31" hidden="1"/>
          <p:cNvSpPr/>
          <p:nvPr/>
        </p:nvSpPr>
        <p:spPr>
          <a:xfrm>
            <a:off x="8153400" y="4123372"/>
            <a:ext cx="152400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2F879F-EA37-4C2F-96BA-A02CE0E8AF27}"/>
              </a:ext>
            </a:extLst>
          </p:cNvPr>
          <p:cNvGrpSpPr/>
          <p:nvPr/>
        </p:nvGrpSpPr>
        <p:grpSpPr>
          <a:xfrm>
            <a:off x="8653463" y="2916556"/>
            <a:ext cx="2069489" cy="3103244"/>
            <a:chOff x="7162800" y="3473769"/>
            <a:chExt cx="1613170" cy="259080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1D2819-6EF7-44A6-A83A-7F7F6D017711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8083686" y="3473769"/>
              <a:ext cx="6485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E939129-4C1C-4084-8633-CCC516F3F8D9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8090171" y="4845369"/>
              <a:ext cx="1317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EB889F-AF40-4E06-B925-E05DF2E4145B}"/>
                </a:ext>
              </a:extLst>
            </p:cNvPr>
            <p:cNvGrpSpPr/>
            <p:nvPr/>
          </p:nvGrpSpPr>
          <p:grpSpPr>
            <a:xfrm>
              <a:off x="7162800" y="3657601"/>
              <a:ext cx="1613170" cy="2406969"/>
              <a:chOff x="5867400" y="4146231"/>
              <a:chExt cx="1613170" cy="2406969"/>
            </a:xfrm>
          </p:grpSpPr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50B71DAA-7775-461A-8BA4-9B6F0C39943A}"/>
                  </a:ext>
                </a:extLst>
              </p:cNvPr>
              <p:cNvSpPr/>
              <p:nvPr/>
            </p:nvSpPr>
            <p:spPr>
              <a:xfrm>
                <a:off x="6108970" y="4419600"/>
                <a:ext cx="1371600" cy="9144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condition?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FDD15C8-441B-4B24-A557-A788E63C637D}"/>
                  </a:ext>
                </a:extLst>
              </p:cNvPr>
              <p:cNvSpPr/>
              <p:nvPr/>
            </p:nvSpPr>
            <p:spPr>
              <a:xfrm>
                <a:off x="6224587" y="5715000"/>
                <a:ext cx="1143000" cy="63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operation</a:t>
                </a:r>
              </a:p>
            </p:txBody>
          </p:sp>
          <p:cxnSp>
            <p:nvCxnSpPr>
              <p:cNvPr id="21" name="Elbow Connector 10">
                <a:extLst>
                  <a:ext uri="{FF2B5EF4-FFF2-40B4-BE49-F238E27FC236}">
                    <a16:creationId xmlns:a16="http://schemas.microsoft.com/office/drawing/2014/main" id="{5690F74C-4CF9-4D75-B003-2C6B7E5A23CF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H="1" flipV="1">
                <a:off x="6781800" y="4146231"/>
                <a:ext cx="585787" cy="1886269"/>
              </a:xfrm>
              <a:prstGeom prst="bentConnector3">
                <a:avLst>
                  <a:gd name="adj1" fmla="val -39024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2">
                <a:extLst>
                  <a:ext uri="{FF2B5EF4-FFF2-40B4-BE49-F238E27FC236}">
                    <a16:creationId xmlns:a16="http://schemas.microsoft.com/office/drawing/2014/main" id="{C4EB43B2-45DF-417B-B656-BE5964C49532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rot="10800000" flipV="1">
                <a:off x="5867400" y="4876800"/>
                <a:ext cx="241570" cy="16764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050BB9-1618-41C1-BBF1-C04FC4C45831}"/>
                  </a:ext>
                </a:extLst>
              </p:cNvPr>
              <p:cNvSpPr txBox="1"/>
              <p:nvPr/>
            </p:nvSpPr>
            <p:spPr>
              <a:xfrm>
                <a:off x="6798670" y="5334000"/>
                <a:ext cx="2471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905CED-BFF3-4291-B19E-A8EDF362E21C}"/>
                  </a:ext>
                </a:extLst>
              </p:cNvPr>
              <p:cNvSpPr txBox="1"/>
              <p:nvPr/>
            </p:nvSpPr>
            <p:spPr>
              <a:xfrm>
                <a:off x="5867928" y="4883150"/>
                <a:ext cx="2471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229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4" name="Diamond 3"/>
          <p:cNvSpPr/>
          <p:nvPr/>
        </p:nvSpPr>
        <p:spPr>
          <a:xfrm>
            <a:off x="5324475" y="2057400"/>
            <a:ext cx="1524000" cy="1295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7467600" y="3657600"/>
            <a:ext cx="1172308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runA</a:t>
            </a:r>
            <a:endParaRPr lang="en-US" dirty="0"/>
          </a:p>
        </p:txBody>
      </p:sp>
      <p:cxnSp>
        <p:nvCxnSpPr>
          <p:cNvPr id="7" name="Straight Arrow Connector 6"/>
          <p:cNvCxnSpPr>
            <a:stCxn id="16" idx="2"/>
            <a:endCxn id="4" idx="0"/>
          </p:cNvCxnSpPr>
          <p:nvPr/>
        </p:nvCxnSpPr>
        <p:spPr>
          <a:xfrm flipH="1">
            <a:off x="6086476" y="1752600"/>
            <a:ext cx="952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0"/>
          </p:cNvCxnSpPr>
          <p:nvPr/>
        </p:nvCxnSpPr>
        <p:spPr>
          <a:xfrm>
            <a:off x="6848476" y="2705100"/>
            <a:ext cx="1205279" cy="952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>
          <a:xfrm>
            <a:off x="5638800" y="6248400"/>
            <a:ext cx="914400" cy="3048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5638800" y="1447800"/>
            <a:ext cx="914400" cy="3048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2" name="Elbow Connector 21"/>
          <p:cNvCxnSpPr>
            <a:stCxn id="5" idx="1"/>
            <a:endCxn id="15" idx="0"/>
          </p:cNvCxnSpPr>
          <p:nvPr/>
        </p:nvCxnSpPr>
        <p:spPr>
          <a:xfrm rot="10800000" flipV="1">
            <a:off x="6096000" y="4038600"/>
            <a:ext cx="1371600" cy="2209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1"/>
            <a:endCxn id="15" idx="0"/>
          </p:cNvCxnSpPr>
          <p:nvPr/>
        </p:nvCxnSpPr>
        <p:spPr>
          <a:xfrm rot="10800000" flipH="1" flipV="1">
            <a:off x="5324475" y="2705100"/>
            <a:ext cx="771525" cy="3543300"/>
          </a:xfrm>
          <a:prstGeom prst="bentConnector4">
            <a:avLst>
              <a:gd name="adj1" fmla="val -146914"/>
              <a:gd name="adj2" fmla="val 375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1963" y="23299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1" y="230923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B5A02-6440-4BD3-BD19-F7B5746CEB99}"/>
              </a:ext>
            </a:extLst>
          </p:cNvPr>
          <p:cNvSpPr txBox="1"/>
          <p:nvPr/>
        </p:nvSpPr>
        <p:spPr>
          <a:xfrm>
            <a:off x="1114425" y="2752635"/>
            <a:ext cx="184377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(a)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runA();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6480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B9A098-45BA-4D58-B553-E874A0ED4780}"/>
              </a:ext>
            </a:extLst>
          </p:cNvPr>
          <p:cNvGrpSpPr/>
          <p:nvPr/>
        </p:nvGrpSpPr>
        <p:grpSpPr>
          <a:xfrm>
            <a:off x="5211070" y="1447800"/>
            <a:ext cx="4466330" cy="5105400"/>
            <a:chOff x="2340816" y="1447800"/>
            <a:chExt cx="4466330" cy="5105400"/>
          </a:xfrm>
        </p:grpSpPr>
        <p:sp>
          <p:nvSpPr>
            <p:cNvPr id="4" name="Diamond 3"/>
            <p:cNvSpPr/>
            <p:nvPr/>
          </p:nvSpPr>
          <p:spPr>
            <a:xfrm>
              <a:off x="3800475" y="2057400"/>
              <a:ext cx="1524000" cy="1295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634838" y="3657600"/>
              <a:ext cx="1172308" cy="762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runA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16" idx="2"/>
              <a:endCxn id="4" idx="0"/>
            </p:cNvCxnSpPr>
            <p:nvPr/>
          </p:nvCxnSpPr>
          <p:spPr>
            <a:xfrm flipH="1">
              <a:off x="4562475" y="1752600"/>
              <a:ext cx="9525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3"/>
              <a:endCxn id="5" idx="0"/>
            </p:cNvCxnSpPr>
            <p:nvPr/>
          </p:nvCxnSpPr>
          <p:spPr>
            <a:xfrm>
              <a:off x="5324475" y="2705100"/>
              <a:ext cx="896517" cy="9525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Terminator 14"/>
            <p:cNvSpPr/>
            <p:nvPr/>
          </p:nvSpPr>
          <p:spPr>
            <a:xfrm>
              <a:off x="4114800" y="6248400"/>
              <a:ext cx="914400" cy="304800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4114800" y="1447800"/>
              <a:ext cx="914400" cy="304800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22" name="Elbow Connector 21"/>
            <p:cNvCxnSpPr>
              <a:stCxn id="5" idx="1"/>
              <a:endCxn id="15" idx="0"/>
            </p:cNvCxnSpPr>
            <p:nvPr/>
          </p:nvCxnSpPr>
          <p:spPr>
            <a:xfrm rot="10800000" flipV="1">
              <a:off x="4572000" y="4038600"/>
              <a:ext cx="1062838" cy="2209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37962" y="2329934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14321" y="2324101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340816" y="3657600"/>
              <a:ext cx="1172308" cy="762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runC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3" idx="3"/>
              <a:endCxn id="15" idx="0"/>
            </p:cNvCxnSpPr>
            <p:nvPr/>
          </p:nvCxnSpPr>
          <p:spPr>
            <a:xfrm>
              <a:off x="3513124" y="4038600"/>
              <a:ext cx="1058876" cy="2209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1"/>
              <a:endCxn id="13" idx="0"/>
            </p:cNvCxnSpPr>
            <p:nvPr/>
          </p:nvCxnSpPr>
          <p:spPr>
            <a:xfrm rot="10800000" flipV="1">
              <a:off x="2926971" y="2705100"/>
              <a:ext cx="873505" cy="9525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953B4C-C4D0-49AE-8333-D49294DA67E2}"/>
              </a:ext>
            </a:extLst>
          </p:cNvPr>
          <p:cNvSpPr txBox="1"/>
          <p:nvPr/>
        </p:nvSpPr>
        <p:spPr>
          <a:xfrm>
            <a:off x="1154954" y="2508767"/>
            <a:ext cx="184377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(a)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runA();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runC();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30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Diamonds Are Decisions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/>
              <a:t>Question or branch</a:t>
            </a:r>
          </a:p>
          <a:p>
            <a:r>
              <a:rPr lang="en-US" sz="3500"/>
              <a:t>Two options: yes or no?</a:t>
            </a:r>
          </a:p>
          <a:p>
            <a:pPr lvl="1"/>
            <a:endParaRPr lang="en-US" sz="36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/>
              <a:t>Is it raining?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/>
              <a:t>Account balance more</a:t>
            </a:r>
            <a:br>
              <a:rPr lang="en-US" sz="3000"/>
            </a:br>
            <a:r>
              <a:rPr lang="en-US" sz="3000"/>
              <a:t>than zero?</a:t>
            </a:r>
            <a:endParaRPr lang="en-US" sz="26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C21CBA35-A143-40AB-8227-F6943B7AC69A}"/>
              </a:ext>
            </a:extLst>
          </p:cNvPr>
          <p:cNvSpPr/>
          <p:nvPr/>
        </p:nvSpPr>
        <p:spPr>
          <a:xfrm>
            <a:off x="7025640" y="2667000"/>
            <a:ext cx="2194560" cy="205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Credit score &gt; 600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BC0117-8DD1-4E1F-82CE-406040A7192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122920" y="4724400"/>
            <a:ext cx="0" cy="685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DAE800-1A07-4598-BB83-046447B40600}"/>
              </a:ext>
            </a:extLst>
          </p:cNvPr>
          <p:cNvSpPr txBox="1"/>
          <p:nvPr/>
        </p:nvSpPr>
        <p:spPr>
          <a:xfrm>
            <a:off x="7559040" y="481610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DF13F7-CAE7-4D8A-958E-1E309D26548F}"/>
              </a:ext>
            </a:extLst>
          </p:cNvPr>
          <p:cNvCxnSpPr>
            <a:cxnSpLocks/>
          </p:cNvCxnSpPr>
          <p:nvPr/>
        </p:nvCxnSpPr>
        <p:spPr>
          <a:xfrm rot="16200000">
            <a:off x="9555480" y="3352800"/>
            <a:ext cx="0" cy="685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5C51F-BCCA-4047-BFE4-4ADA1FCC1453}"/>
              </a:ext>
            </a:extLst>
          </p:cNvPr>
          <p:cNvSpPr txBox="1"/>
          <p:nvPr/>
        </p:nvSpPr>
        <p:spPr>
          <a:xfrm>
            <a:off x="9239250" y="33263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6454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E5C65-0BE6-402A-9922-4D3E22CDDBAB}"/>
              </a:ext>
            </a:extLst>
          </p:cNvPr>
          <p:cNvGrpSpPr/>
          <p:nvPr/>
        </p:nvGrpSpPr>
        <p:grpSpPr>
          <a:xfrm>
            <a:off x="6086476" y="1447800"/>
            <a:ext cx="3819525" cy="5105400"/>
            <a:chOff x="3800475" y="1447800"/>
            <a:chExt cx="3819525" cy="5105400"/>
          </a:xfrm>
        </p:grpSpPr>
        <p:sp>
          <p:nvSpPr>
            <p:cNvPr id="4" name="Diamond 3"/>
            <p:cNvSpPr/>
            <p:nvPr/>
          </p:nvSpPr>
          <p:spPr>
            <a:xfrm>
              <a:off x="3800475" y="2057400"/>
              <a:ext cx="1524000" cy="1295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962650" y="2324100"/>
              <a:ext cx="1172308" cy="762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runA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16" idx="2"/>
              <a:endCxn id="4" idx="0"/>
            </p:cNvCxnSpPr>
            <p:nvPr/>
          </p:nvCxnSpPr>
          <p:spPr>
            <a:xfrm flipH="1">
              <a:off x="4562475" y="1752600"/>
              <a:ext cx="9525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Terminator 14"/>
            <p:cNvSpPr/>
            <p:nvPr/>
          </p:nvSpPr>
          <p:spPr>
            <a:xfrm>
              <a:off x="4114800" y="6248400"/>
              <a:ext cx="914400" cy="304800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4114800" y="1447800"/>
              <a:ext cx="914400" cy="304800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22" name="Elbow Connector 21"/>
            <p:cNvCxnSpPr>
              <a:stCxn id="5" idx="3"/>
              <a:endCxn id="15" idx="0"/>
            </p:cNvCxnSpPr>
            <p:nvPr/>
          </p:nvCxnSpPr>
          <p:spPr>
            <a:xfrm flipH="1">
              <a:off x="4572000" y="2705100"/>
              <a:ext cx="2562958" cy="3543300"/>
            </a:xfrm>
            <a:prstGeom prst="bentConnector4">
              <a:avLst>
                <a:gd name="adj1" fmla="val -17838"/>
                <a:gd name="adj2" fmla="val 8467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37962" y="419100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4300" y="3285472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5962650" y="4191001"/>
              <a:ext cx="1172308" cy="762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runB</a:t>
              </a:r>
              <a:endParaRPr lang="en-US" dirty="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3813962" y="3924301"/>
              <a:ext cx="1524000" cy="1295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27" name="Straight Arrow Connector 26"/>
            <p:cNvCxnSpPr>
              <a:stCxn id="4" idx="3"/>
              <a:endCxn id="5" idx="1"/>
            </p:cNvCxnSpPr>
            <p:nvPr/>
          </p:nvCxnSpPr>
          <p:spPr>
            <a:xfrm>
              <a:off x="5324475" y="2705100"/>
              <a:ext cx="6381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3"/>
            </p:cNvCxnSpPr>
            <p:nvPr/>
          </p:nvCxnSpPr>
          <p:spPr>
            <a:xfrm>
              <a:off x="7134958" y="4572001"/>
              <a:ext cx="4850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3"/>
              <a:endCxn id="13" idx="1"/>
            </p:cNvCxnSpPr>
            <p:nvPr/>
          </p:nvCxnSpPr>
          <p:spPr>
            <a:xfrm>
              <a:off x="5337962" y="4572001"/>
              <a:ext cx="6246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" idx="2"/>
              <a:endCxn id="18" idx="0"/>
            </p:cNvCxnSpPr>
            <p:nvPr/>
          </p:nvCxnSpPr>
          <p:spPr>
            <a:xfrm>
              <a:off x="4562475" y="3352800"/>
              <a:ext cx="13487" cy="5715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956562" y="521970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54" name="Straight Arrow Connector 53"/>
            <p:cNvCxnSpPr>
              <a:stCxn id="18" idx="2"/>
              <a:endCxn id="15" idx="0"/>
            </p:cNvCxnSpPr>
            <p:nvPr/>
          </p:nvCxnSpPr>
          <p:spPr>
            <a:xfrm flipH="1">
              <a:off x="4572000" y="5219701"/>
              <a:ext cx="3962" cy="10286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24475" y="2341602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B356A0-B676-4C26-9808-CE52BF94F8CE}"/>
              </a:ext>
            </a:extLst>
          </p:cNvPr>
          <p:cNvSpPr txBox="1"/>
          <p:nvPr/>
        </p:nvSpPr>
        <p:spPr>
          <a:xfrm>
            <a:off x="977631" y="2685308"/>
            <a:ext cx="2949846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(a)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runA();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(b)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runB();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8193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with Final Else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42ED4A-72C4-49A4-B8AC-C7B59AEF0607}"/>
              </a:ext>
            </a:extLst>
          </p:cNvPr>
          <p:cNvGrpSpPr/>
          <p:nvPr/>
        </p:nvGrpSpPr>
        <p:grpSpPr>
          <a:xfrm>
            <a:off x="6185002" y="1905001"/>
            <a:ext cx="3705758" cy="4562474"/>
            <a:chOff x="3733994" y="1219200"/>
            <a:chExt cx="3886006" cy="5476875"/>
          </a:xfrm>
        </p:grpSpPr>
        <p:sp>
          <p:nvSpPr>
            <p:cNvPr id="4" name="Diamond 3"/>
            <p:cNvSpPr/>
            <p:nvPr/>
          </p:nvSpPr>
          <p:spPr>
            <a:xfrm>
              <a:off x="3800475" y="1828800"/>
              <a:ext cx="1524000" cy="1295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962650" y="2095500"/>
              <a:ext cx="1172308" cy="762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runA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16" idx="2"/>
              <a:endCxn id="4" idx="0"/>
            </p:cNvCxnSpPr>
            <p:nvPr/>
          </p:nvCxnSpPr>
          <p:spPr>
            <a:xfrm flipH="1">
              <a:off x="4562475" y="1524000"/>
              <a:ext cx="9525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Terminator 14"/>
            <p:cNvSpPr/>
            <p:nvPr/>
          </p:nvSpPr>
          <p:spPr>
            <a:xfrm>
              <a:off x="4105275" y="6391275"/>
              <a:ext cx="914400" cy="304800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4114800" y="1219200"/>
              <a:ext cx="914400" cy="304800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22" name="Elbow Connector 21"/>
            <p:cNvCxnSpPr>
              <a:stCxn id="5" idx="3"/>
              <a:endCxn id="15" idx="0"/>
            </p:cNvCxnSpPr>
            <p:nvPr/>
          </p:nvCxnSpPr>
          <p:spPr>
            <a:xfrm flipH="1">
              <a:off x="4562475" y="2476500"/>
              <a:ext cx="2572483" cy="3914775"/>
            </a:xfrm>
            <a:prstGeom prst="bentConnector4">
              <a:avLst>
                <a:gd name="adj1" fmla="val -19253"/>
                <a:gd name="adj2" fmla="val 9282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46122" y="3686168"/>
              <a:ext cx="677993" cy="46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07608" y="3094846"/>
              <a:ext cx="761610" cy="46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5962650" y="3771900"/>
              <a:ext cx="1172308" cy="762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runB</a:t>
              </a:r>
              <a:endParaRPr lang="en-US" dirty="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3813962" y="3505200"/>
              <a:ext cx="1524000" cy="1295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27" name="Straight Arrow Connector 26"/>
            <p:cNvCxnSpPr>
              <a:stCxn id="4" idx="3"/>
              <a:endCxn id="5" idx="1"/>
            </p:cNvCxnSpPr>
            <p:nvPr/>
          </p:nvCxnSpPr>
          <p:spPr>
            <a:xfrm>
              <a:off x="5324475" y="2476500"/>
              <a:ext cx="6381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3"/>
            </p:cNvCxnSpPr>
            <p:nvPr/>
          </p:nvCxnSpPr>
          <p:spPr>
            <a:xfrm>
              <a:off x="7134958" y="4152900"/>
              <a:ext cx="4850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3"/>
              <a:endCxn id="13" idx="1"/>
            </p:cNvCxnSpPr>
            <p:nvPr/>
          </p:nvCxnSpPr>
          <p:spPr>
            <a:xfrm>
              <a:off x="5337962" y="4152900"/>
              <a:ext cx="6246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" idx="2"/>
              <a:endCxn id="18" idx="0"/>
            </p:cNvCxnSpPr>
            <p:nvPr/>
          </p:nvCxnSpPr>
          <p:spPr>
            <a:xfrm>
              <a:off x="4562475" y="3124200"/>
              <a:ext cx="13487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33994" y="4661977"/>
              <a:ext cx="761610" cy="46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54" name="Straight Arrow Connector 53"/>
            <p:cNvCxnSpPr>
              <a:stCxn id="18" idx="2"/>
              <a:endCxn id="26" idx="0"/>
            </p:cNvCxnSpPr>
            <p:nvPr/>
          </p:nvCxnSpPr>
          <p:spPr>
            <a:xfrm flipH="1">
              <a:off x="4562475" y="4800600"/>
              <a:ext cx="13487" cy="377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284656" y="2059945"/>
              <a:ext cx="677993" cy="46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3976321" y="5177921"/>
              <a:ext cx="1172308" cy="762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runC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6" idx="2"/>
              <a:endCxn id="15" idx="0"/>
            </p:cNvCxnSpPr>
            <p:nvPr/>
          </p:nvCxnSpPr>
          <p:spPr>
            <a:xfrm>
              <a:off x="4562475" y="5939921"/>
              <a:ext cx="0" cy="451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C777B4-83FC-42D8-B3A8-88293B462FB4}"/>
              </a:ext>
            </a:extLst>
          </p:cNvPr>
          <p:cNvSpPr txBox="1"/>
          <p:nvPr/>
        </p:nvSpPr>
        <p:spPr>
          <a:xfrm>
            <a:off x="1053816" y="2586136"/>
            <a:ext cx="2949846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(a)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runA();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(b)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runB();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runC();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229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C87-A4DE-4F70-8DC3-24B6511C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0714-E369-45A6-BF27-04F5EB53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</a:t>
            </a:r>
            <a:r>
              <a:rPr lang="en-US" i="1"/>
              <a:t>conditionals.js</a:t>
            </a:r>
            <a:r>
              <a:rPr lang="en-US"/>
              <a:t>, follow the instructions to complete the code for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drawCard()</a:t>
            </a:r>
            <a:r>
              <a:rPr lang="en-US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9060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647</TotalTime>
  <Words>3021</Words>
  <Application>Microsoft Office PowerPoint</Application>
  <PresentationFormat>Widescreen</PresentationFormat>
  <Paragraphs>696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Century Gothic</vt:lpstr>
      <vt:lpstr>Courier New</vt:lpstr>
      <vt:lpstr>Wingdings 3</vt:lpstr>
      <vt:lpstr>Ion Boardroom</vt:lpstr>
      <vt:lpstr>JavaScript</vt:lpstr>
      <vt:lpstr>What Is a Flowchart?</vt:lpstr>
      <vt:lpstr>Why Use Flowcharts?</vt:lpstr>
      <vt:lpstr>Why Use Flowcharts?</vt:lpstr>
      <vt:lpstr>Rectangles Are Processes</vt:lpstr>
      <vt:lpstr>Rectangles with Bars Are Subprocess</vt:lpstr>
      <vt:lpstr>Pills Are Terminators</vt:lpstr>
      <vt:lpstr>Arrows Are Flow Lines</vt:lpstr>
      <vt:lpstr>Diamonds Are Decisions</vt:lpstr>
      <vt:lpstr>Parallelograms Are Input or Output</vt:lpstr>
      <vt:lpstr>PowerPoint Presentation</vt:lpstr>
      <vt:lpstr>Making Decisions</vt:lpstr>
      <vt:lpstr>Basic If Statement</vt:lpstr>
      <vt:lpstr>Basic If-Else Statement</vt:lpstr>
      <vt:lpstr>Conditional Statements</vt:lpstr>
      <vt:lpstr>If Statement Pseudocode</vt:lpstr>
      <vt:lpstr>If-Else Statement Pseudocode</vt:lpstr>
      <vt:lpstr>Testing Relationships</vt:lpstr>
      <vt:lpstr>Relational Operators</vt:lpstr>
      <vt:lpstr>Relational Operators</vt:lpstr>
      <vt:lpstr>Storing the Result of a Comparison</vt:lpstr>
      <vt:lpstr>Comparing Strings</vt:lpstr>
      <vt:lpstr>Comparing Strings</vt:lpstr>
      <vt:lpstr>Encoded Character Values</vt:lpstr>
      <vt:lpstr>Encoded Character Values</vt:lpstr>
      <vt:lpstr>Comparing Different Data Types</vt:lpstr>
      <vt:lpstr>Comparing Different Data Types</vt:lpstr>
      <vt:lpstr>Comparing Different Data Types</vt:lpstr>
      <vt:lpstr>Comparing Different Data Types</vt:lpstr>
      <vt:lpstr>Comparing Different Data Types</vt:lpstr>
      <vt:lpstr>Equality Comparisons</vt:lpstr>
      <vt:lpstr>Inequality Comparisons</vt:lpstr>
      <vt:lpstr>Inequality Comparisons</vt:lpstr>
      <vt:lpstr>Equality Comparisons Between Different Data Types</vt:lpstr>
      <vt:lpstr>Equality Comparisons Between Different Data Types</vt:lpstr>
      <vt:lpstr>Equality Without Conversion</vt:lpstr>
      <vt:lpstr>Identity Operators</vt:lpstr>
      <vt:lpstr>Equality Without Conversion</vt:lpstr>
      <vt:lpstr>Equality Operators</vt:lpstr>
      <vt:lpstr>To == or to === ?</vt:lpstr>
      <vt:lpstr>To == or to === ?</vt:lpstr>
      <vt:lpstr>Exercises</vt:lpstr>
      <vt:lpstr>Case-Insensitive String Comparison</vt:lpstr>
      <vt:lpstr>Changing a String's Case</vt:lpstr>
      <vt:lpstr>Case-Insensitive String Comparison</vt:lpstr>
      <vt:lpstr>Case-Insensitive String Comparison</vt:lpstr>
      <vt:lpstr>Lab</vt:lpstr>
      <vt:lpstr>If Statement Flowchart</vt:lpstr>
      <vt:lpstr>if Statement JavaScript Code</vt:lpstr>
      <vt:lpstr>More Than One Operation</vt:lpstr>
      <vt:lpstr>if Statement JavaScript Code</vt:lpstr>
      <vt:lpstr>Try It Out</vt:lpstr>
      <vt:lpstr>Try It Out (cont.)</vt:lpstr>
      <vt:lpstr>Try It Out (cont.)</vt:lpstr>
      <vt:lpstr>Try It Out (cont.)</vt:lpstr>
      <vt:lpstr>Try It Out (cont.)</vt:lpstr>
      <vt:lpstr>Curly Braces</vt:lpstr>
      <vt:lpstr>Curly Braces</vt:lpstr>
      <vt:lpstr>Curly Braces</vt:lpstr>
      <vt:lpstr>Try It Out</vt:lpstr>
      <vt:lpstr>Choosing Option B</vt:lpstr>
      <vt:lpstr>if-else Flowchart</vt:lpstr>
      <vt:lpstr>if-else JavaScript Code</vt:lpstr>
      <vt:lpstr>A Word About Curly Braces</vt:lpstr>
      <vt:lpstr>Try It Out</vt:lpstr>
      <vt:lpstr>Select Boxes</vt:lpstr>
      <vt:lpstr>The Select Tags</vt:lpstr>
      <vt:lpstr>The Option Tags</vt:lpstr>
      <vt:lpstr>Get Selected Option</vt:lpstr>
      <vt:lpstr>Add a Default/Placeholder Selection</vt:lpstr>
      <vt:lpstr>Always Use a Label</vt:lpstr>
      <vt:lpstr>The Ice Cream Shop</vt:lpstr>
      <vt:lpstr>Asking a Series of Questions</vt:lpstr>
      <vt:lpstr>if-else-if</vt:lpstr>
      <vt:lpstr>Only the First true Condition Runs</vt:lpstr>
      <vt:lpstr>If-Else-If Is Efficient</vt:lpstr>
      <vt:lpstr>Adding a Default Case</vt:lpstr>
      <vt:lpstr>Try It Out</vt:lpstr>
      <vt:lpstr>Range Checking</vt:lpstr>
      <vt:lpstr>Travelling Downward</vt:lpstr>
      <vt:lpstr>Range Checking: High to Low</vt:lpstr>
      <vt:lpstr>Travelling Upward</vt:lpstr>
      <vt:lpstr>Range Checking: Low to High</vt:lpstr>
      <vt:lpstr>Range Checking</vt:lpstr>
      <vt:lpstr>Try It Out</vt:lpstr>
      <vt:lpstr>So Many Options…</vt:lpstr>
      <vt:lpstr>When In Doubt</vt:lpstr>
      <vt:lpstr>If</vt:lpstr>
      <vt:lpstr>If-Else</vt:lpstr>
      <vt:lpstr>If-Else-If</vt:lpstr>
      <vt:lpstr>If-Else-If with Final Else</vt:lpstr>
      <vt:lpstr>Try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97</cp:revision>
  <dcterms:created xsi:type="dcterms:W3CDTF">2020-11-07T20:02:55Z</dcterms:created>
  <dcterms:modified xsi:type="dcterms:W3CDTF">2020-11-09T04:42:14Z</dcterms:modified>
</cp:coreProperties>
</file>