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4" r:id="rId10"/>
    <p:sldId id="267" r:id="rId11"/>
    <p:sldId id="268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94" r:id="rId20"/>
    <p:sldId id="295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96" r:id="rId34"/>
    <p:sldId id="298" r:id="rId35"/>
    <p:sldId id="299" r:id="rId36"/>
    <p:sldId id="300" r:id="rId37"/>
    <p:sldId id="301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302" r:id="rId46"/>
    <p:sldId id="303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46FCC2-8F84-40A7-A720-72DBCFE53517}">
          <p14:sldIdLst>
            <p14:sldId id="256"/>
          </p14:sldIdLst>
        </p14:section>
        <p14:section name="Forms" id="{4A55CA3C-525A-4215-8D49-572A68ACF191}">
          <p14:sldIdLst>
            <p14:sldId id="257"/>
            <p14:sldId id="258"/>
            <p14:sldId id="260"/>
            <p14:sldId id="261"/>
            <p14:sldId id="262"/>
            <p14:sldId id="263"/>
            <p14:sldId id="265"/>
            <p14:sldId id="264"/>
            <p14:sldId id="267"/>
            <p14:sldId id="268"/>
            <p14:sldId id="266"/>
            <p14:sldId id="269"/>
            <p14:sldId id="270"/>
            <p14:sldId id="271"/>
          </p14:sldIdLst>
        </p14:section>
        <p14:section name="Checkboxes and Radio Buttons" id="{0C04D1C8-BDF0-41B0-B60F-D06667A530D2}">
          <p14:sldIdLst>
            <p14:sldId id="272"/>
            <p14:sldId id="273"/>
            <p14:sldId id="274"/>
            <p14:sldId id="294"/>
            <p14:sldId id="295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Adding Styles" id="{EE1FFBBF-5F5A-4C9B-B0F7-254E2EB92359}">
          <p14:sldIdLst>
            <p14:sldId id="296"/>
            <p14:sldId id="298"/>
            <p14:sldId id="299"/>
            <p14:sldId id="300"/>
            <p14:sldId id="301"/>
          </p14:sldIdLst>
        </p14:section>
        <p14:section name="Change and Keypress" id="{F04DCC57-E40B-4F79-B06D-2F97FAC06299}">
          <p14:sldIdLst>
            <p14:sldId id="287"/>
            <p14:sldId id="288"/>
            <p14:sldId id="289"/>
            <p14:sldId id="290"/>
            <p14:sldId id="291"/>
            <p14:sldId id="292"/>
            <p14:sldId id="293"/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2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7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25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01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05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781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13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394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14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4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418884" cy="34163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8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5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1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3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1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9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01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5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6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att_data-.as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api.jquery.com/data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oborous.com/querystring/submitm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CB8D-C826-40BD-876D-5E1BD80745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7F036-5AD0-49CA-A604-257486B836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152-168 </a:t>
            </a:r>
            <a:r>
              <a:rPr lang="en-US"/>
              <a:t>Class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618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DA66-7D6B-4925-AB55-F60D78B5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055C2-7C26-4C7A-A41E-664C0F6C6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is this form's method? Its action?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&lt;form&gt;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&lt;input type=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name=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"city"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&lt;button&gt;Register&lt;/button&gt;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637237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DA66-7D6B-4925-AB55-F60D78B5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055C2-7C26-4C7A-A41E-664C0F6C6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GET is the default method</a:t>
            </a:r>
          </a:p>
          <a:p>
            <a:r>
              <a:rPr lang="en-US"/>
              <a:t>The default action is the current URL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&lt;form&gt;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&lt;input type=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name=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"city"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&lt;button&gt;Register&lt;/button&gt;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88728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65970-6FEE-4AF1-894B-F3F7E57A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Client-Side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777D3-F021-44BE-A62F-64C30581D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don't have a server, but we can still use a &lt;form&gt;</a:t>
            </a:r>
          </a:p>
          <a:p>
            <a:endParaRPr lang="en-US"/>
          </a:p>
          <a:p>
            <a:r>
              <a:rPr lang="en-US" b="1"/>
              <a:t>But</a:t>
            </a:r>
            <a:r>
              <a:rPr lang="en-US"/>
              <a:t> we have to stop the &lt;form&gt; from actually submitting (trying to send its values somewhere)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121836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EFE5-7E17-455C-8FA8-F1C99796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jQuery Submit Listener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3DD78-62FE-4E5F-84D6-0A349D6FE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jQuery can listen for the form's </a:t>
            </a:r>
            <a:r>
              <a:rPr lang="en-US" i="1"/>
              <a:t>submit event</a:t>
            </a:r>
          </a:p>
          <a:p>
            <a:r>
              <a:rPr lang="en-US"/>
              <a:t>Pressing enter </a:t>
            </a:r>
            <a:r>
              <a:rPr lang="en-US" b="1"/>
              <a:t>or</a:t>
            </a:r>
            <a:r>
              <a:rPr lang="en-US"/>
              <a:t> clicking the submit button will trigger submission</a:t>
            </a:r>
          </a:p>
          <a:p>
            <a:endParaRPr lang="en-US"/>
          </a:p>
          <a:p>
            <a:pPr marL="0" indent="0" algn="ctr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"form"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).submit(placeOrder);</a:t>
            </a:r>
          </a:p>
        </p:txBody>
      </p:sp>
    </p:spTree>
    <p:extLst>
      <p:ext uri="{BB962C8B-B14F-4D97-AF65-F5344CB8AC3E}">
        <p14:creationId xmlns:p14="http://schemas.microsoft.com/office/powerpoint/2010/main" val="4004152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35C23-A0AB-4D95-9A80-6FBD606E2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Prevent the Default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FA689-CBEF-41F2-857A-D156F2D66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a parameter to your event listener function</a:t>
            </a:r>
          </a:p>
          <a:p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/>
              <a:t> or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/>
              <a:t> are commonly used</a:t>
            </a:r>
          </a:p>
          <a:p>
            <a:endParaRPr lang="en-US" sz="1600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function placeOrder(</a:t>
            </a:r>
            <a:r>
              <a:rPr lang="en-US" b="1" u="sng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event.preventDefault();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// ...your other code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6892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1C31A-A359-4E7C-8F4A-295BC1E2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Flashing, Resetting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17E3-865B-474A-A127-E1D904A49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Without event.preventDefault(), your form will reset itself</a:t>
            </a:r>
          </a:p>
          <a:p>
            <a:r>
              <a:rPr lang="en-US"/>
              <a:t>There will be values at the end of the URL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818451-3769-47C4-A9AA-CEA4228EA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192" y="5045392"/>
            <a:ext cx="94773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54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CDB4-554E-4E9E-9FE6-CC882331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Checkboxes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E4931-D6F6-48FF-A479-65995DE82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Allows the user to select none,</a:t>
            </a:r>
            <a:br>
              <a:rPr lang="en-US"/>
            </a:br>
            <a:r>
              <a:rPr lang="en-US"/>
              <a:t>some, or all options</a:t>
            </a:r>
          </a:p>
          <a:p>
            <a:r>
              <a:rPr lang="en-US"/>
              <a:t>A group of checkboxes all have</a:t>
            </a:r>
            <a:br>
              <a:rPr lang="en-US"/>
            </a:br>
            <a:r>
              <a:rPr lang="en-US"/>
              <a:t>the same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name="..."</a:t>
            </a:r>
            <a:r>
              <a:rPr lang="en-US"/>
              <a:t> attribute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&lt;input type=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"checkbox"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name=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"soap"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CD944E-70E7-422A-B12C-150FE0F3E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197" y="2545397"/>
            <a:ext cx="29051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737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F058E-5A67-4306-B1E6-ECEB38CC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 vs.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B25AA-B809-408A-96A4-934A8B2C6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Checkboxes should have the same name, but different IDs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&lt;input type=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"checkbox"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name=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"soap" </a:t>
            </a:r>
            <a:b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"soap-lavender"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&lt;input type=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"checkbox"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name=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"soap" </a:t>
            </a:r>
            <a:b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"soap-citrus"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77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4822-404B-48EF-99B8-ECA9B207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Checkbox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B7AE6-CE63-439B-A219-20C0555E3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635726" cy="3416300"/>
          </a:xfrm>
        </p:spPr>
        <p:txBody>
          <a:bodyPr/>
          <a:lstStyle/>
          <a:p>
            <a:r>
              <a:rPr lang="en-US"/>
              <a:t>Include a label for each checkbox (by ID)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&lt;input type=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"checkbox"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name=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"soap" </a:t>
            </a:r>
            <a:b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"soap-citrus"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&lt;label for=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"soap-citrus"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Citrus $4.99 &lt;/label&gt;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52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A4AD-DBF2-49CB-92D9-D9662CC0D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Boxes Were Checked?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447C6-DAA8-4EA0-88D0-23D9DA61F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Sometimes you want to know how many checkboxes in a group were checked</a:t>
            </a:r>
          </a:p>
          <a:p>
            <a:r>
              <a:rPr lang="en-US"/>
              <a:t>First, ask jQuery to find all of them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checkedBoxes = 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$(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"input[name=soap]:checked"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6945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7C59-5F9C-4A18-8A67-D745B998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D1908-A2FF-4973-849F-74D51CA52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&lt;form&gt; .. &lt;/form&gt; tags surround a collection of &lt;input&gt; elements</a:t>
            </a:r>
          </a:p>
          <a:p>
            <a:r>
              <a:rPr lang="en-US"/>
              <a:t>Usually sends data to a server for processing</a:t>
            </a:r>
          </a:p>
          <a:p>
            <a:endParaRPr lang="en-US"/>
          </a:p>
          <a:p>
            <a:r>
              <a:rPr lang="en-US" i="1"/>
              <a:t>Fires</a:t>
            </a:r>
            <a:r>
              <a:rPr lang="en-US"/>
              <a:t> a submit event</a:t>
            </a:r>
          </a:p>
        </p:txBody>
      </p:sp>
    </p:spTree>
    <p:extLst>
      <p:ext uri="{BB962C8B-B14F-4D97-AF65-F5344CB8AC3E}">
        <p14:creationId xmlns:p14="http://schemas.microsoft.com/office/powerpoint/2010/main" val="2646025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50185-1344-4043-8A37-B5B8B352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.length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4E8C9-BA67-45E8-99C7-B54B990C7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r>
              <a:rPr lang="en-US"/>
              <a:t> property is the number of things jQuery selected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numSelections = checkedBoxes.length;</a:t>
            </a:r>
          </a:p>
        </p:txBody>
      </p:sp>
    </p:spTree>
    <p:extLst>
      <p:ext uri="{BB962C8B-B14F-4D97-AF65-F5344CB8AC3E}">
        <p14:creationId xmlns:p14="http://schemas.microsoft.com/office/powerpoint/2010/main" val="3462060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CDAF-4C1B-4DB2-891A-1536AE11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9A177-358C-4525-AFAD-2F1F28E95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the JavaScript, we want to add</a:t>
            </a:r>
            <a:br>
              <a:rPr lang="en-US"/>
            </a:br>
            <a:r>
              <a:rPr lang="en-US"/>
              <a:t>the cost of each checked box</a:t>
            </a:r>
          </a:p>
          <a:p>
            <a:endParaRPr lang="en-US"/>
          </a:p>
          <a:p>
            <a:r>
              <a:rPr lang="en-US"/>
              <a:t>How will JavaScript know that the</a:t>
            </a:r>
            <a:br>
              <a:rPr lang="en-US"/>
            </a:br>
            <a:r>
              <a:rPr lang="en-US"/>
              <a:t>cost of the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"soap-citrus"</a:t>
            </a:r>
            <a:r>
              <a:rPr lang="en-US"/>
              <a:t> checkbox is 4.99?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00992-5093-4898-B926-93B5D06CB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197" y="2545397"/>
            <a:ext cx="29051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97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6393C-40A3-495A-BB49-E869AFC72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493B-FF6A-43C9-B2E7-9C5F8E95A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 can add extra information to the HTML in </a:t>
            </a:r>
            <a:r>
              <a:rPr lang="en-US" i="1">
                <a:hlinkClick r:id="rId2"/>
              </a:rPr>
              <a:t>data attributes</a:t>
            </a:r>
            <a:endParaRPr lang="en-US"/>
          </a:p>
          <a:p>
            <a:r>
              <a:rPr lang="en-US"/>
              <a:t>Like variables for HTML!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&lt;input type=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"checkbox"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name=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"soap" </a:t>
            </a:r>
            <a:b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"soap-citrus"</a:t>
            </a:r>
            <a:b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data-price=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"4.99"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9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AA2C-DE91-417B-9078-79E574C3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data-*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40869-25AE-4D48-96EC-814BDC9200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Starts with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data-</a:t>
            </a:r>
            <a:endParaRPr lang="en-US" sz="3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/>
              <a:t>No uppercase letters after dash</a:t>
            </a:r>
          </a:p>
          <a:p>
            <a:r>
              <a:rPr lang="en-US" sz="3200"/>
              <a:t>All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data-</a:t>
            </a:r>
            <a:r>
              <a:rPr lang="en-US" sz="3200"/>
              <a:t> attributes are ignored by the browser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463F3-4F60-4849-9E00-AE7751BEA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5541328" cy="3416300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data-country=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"USA"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data-element=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"boron"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data-star-rating=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"4.9"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data-author=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"Hemingway"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data-zip-code=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"54751"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data-card-suit=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"clubs"</a:t>
            </a:r>
          </a:p>
        </p:txBody>
      </p:sp>
    </p:spTree>
    <p:extLst>
      <p:ext uri="{BB962C8B-B14F-4D97-AF65-F5344CB8AC3E}">
        <p14:creationId xmlns:p14="http://schemas.microsoft.com/office/powerpoint/2010/main" val="2687740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A31CA-3BDB-4215-91F1-86F769F8F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Price Info to Checkbox HTML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90E930-4A3E-4155-9BD4-90D2225D1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&lt;input type=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"checkbox"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name=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"soap" </a:t>
            </a:r>
            <a:b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"soap-lavender" 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data-price=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"5.99"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&lt;input type=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"checkbox"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name=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"soap" </a:t>
            </a:r>
            <a:b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"soap-citrus" 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data-price=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"4.99"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&lt;input type=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"checkbox"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name=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"soap" </a:t>
            </a:r>
            <a:b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"soap-spring-rain" 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data-price=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"3.49"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89722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A44A2-0FB6-4AD7-A23B-D8BF4A67E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 Total Price with 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9B63E-EB90-482B-92BD-CBF9D2223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Ask jQuery to find all checked checkboxes</a:t>
            </a:r>
          </a:p>
          <a:p>
            <a:r>
              <a:rPr lang="en-US"/>
              <a:t>Sum their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data-price</a:t>
            </a:r>
            <a:r>
              <a:rPr lang="en-US"/>
              <a:t> values</a:t>
            </a:r>
          </a:p>
          <a:p>
            <a:r>
              <a:rPr lang="en-US"/>
              <a:t>First, create a total variable</a:t>
            </a:r>
          </a:p>
          <a:p>
            <a:endParaRPr lang="en-US"/>
          </a:p>
          <a:p>
            <a:pPr marL="0" indent="0" algn="ctr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total = 0;</a:t>
            </a:r>
          </a:p>
        </p:txBody>
      </p:sp>
    </p:spTree>
    <p:extLst>
      <p:ext uri="{BB962C8B-B14F-4D97-AF65-F5344CB8AC3E}">
        <p14:creationId xmlns:p14="http://schemas.microsoft.com/office/powerpoint/2010/main" val="1600759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D405-A14A-4315-AF03-A0AD1349C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jQuery, Find Me All Checked Boxes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A307F-10F4-4C7B-89AA-138A5C5CD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Selector matches all &lt;input&gt; elements where the name is "soap" and it is checked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checkedBoxes = 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$(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"input[name=soap]:checked"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28462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718B-6254-4307-BCED-7DD11F46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jQuery's each()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6C7B0-F4ED-442D-A3A4-99B81DF45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each checked box, add it's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data-price</a:t>
            </a:r>
            <a:r>
              <a:rPr lang="en-US"/>
              <a:t> value to the total</a:t>
            </a:r>
          </a:p>
          <a:p>
            <a:r>
              <a:rPr lang="en-US"/>
              <a:t>Works like a loop over the selected checkboxes</a:t>
            </a:r>
          </a:p>
          <a:p>
            <a:endParaRPr lang="en-US" sz="1600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checkedBoxes.each(function() {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total += $(this).data(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"price"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826784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1CA1E-D917-43EE-8D02-050A7498B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jQuery's data()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CD0B1-5CA1-4A93-B9CC-0DF4E7D3F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is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/>
              <a:t>? One of the checkboxes</a:t>
            </a:r>
          </a:p>
          <a:p>
            <a:r>
              <a:rPr lang="en-US"/>
              <a:t>Don't include the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data-</a:t>
            </a:r>
            <a:r>
              <a:rPr lang="en-US"/>
              <a:t> when getting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data-price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/>
          </a:p>
          <a:p>
            <a:pPr marL="0" indent="0" algn="ctr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$(this).data(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"price"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64609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96C47E-3B37-42FE-AFD3-7407261A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Number Parsing!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A6B148-34BE-43C0-B88C-B0F720A541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data() will parse the value if it's a number!</a:t>
            </a:r>
          </a:p>
          <a:p>
            <a:r>
              <a:rPr lang="en-US" sz="3200"/>
              <a:t>See </a:t>
            </a:r>
            <a:r>
              <a:rPr lang="en-US" sz="3200">
                <a:hlinkClick r:id="rId2"/>
              </a:rPr>
              <a:t>https://api.jquery</a:t>
            </a:r>
            <a:br>
              <a:rPr lang="en-US" sz="3200">
                <a:hlinkClick r:id="rId2"/>
              </a:rPr>
            </a:br>
            <a:r>
              <a:rPr lang="en-US" sz="3200">
                <a:hlinkClick r:id="rId2"/>
              </a:rPr>
              <a:t>.com/data/</a:t>
            </a:r>
            <a:r>
              <a:rPr lang="en-US" sz="3200"/>
              <a:t> for other data types it will parse</a:t>
            </a:r>
          </a:p>
          <a:p>
            <a:endParaRPr lang="en-US" sz="3200"/>
          </a:p>
        </p:txBody>
      </p:sp>
      <p:pic>
        <p:nvPicPr>
          <p:cNvPr id="5122" name="Picture 2" descr="6 Ways to Celebrate at the End of a Project | PBLWorks">
            <a:extLst>
              <a:ext uri="{FF2B5EF4-FFF2-40B4-BE49-F238E27FC236}">
                <a16:creationId xmlns:a16="http://schemas.microsoft.com/office/drawing/2014/main" id="{27D4C0F3-FF13-48C3-8497-04165EE50A9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713" y="2801399"/>
            <a:ext cx="4824412" cy="302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72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1377-3B8C-4BA0-A9F9-705F7BE6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Name/Value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8B053-329F-4907-8651-E63C49612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Every &lt;input&gt; has a name="..." attribute</a:t>
            </a:r>
          </a:p>
          <a:p>
            <a:endParaRPr lang="en-US"/>
          </a:p>
          <a:p>
            <a:pPr marL="0" indent="0" algn="ctr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&lt;input type=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name=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"city"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99791-6CF4-4EB6-8EB1-30C78F2C5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787" y="4903152"/>
            <a:ext cx="49244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63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11D31-3F86-4C07-BB9F-F27BE15FE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Radio Buttons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5C0E5C-86E2-42F0-8E76-5DA975A86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Same rules as for checkboxes</a:t>
            </a:r>
          </a:p>
          <a:p>
            <a:pPr lvl="1"/>
            <a:r>
              <a:rPr lang="en-US"/>
              <a:t>Same name, different IDs</a:t>
            </a:r>
          </a:p>
          <a:p>
            <a:pPr lvl="1"/>
            <a:r>
              <a:rPr lang="en-US"/>
              <a:t>Use a &lt;label&gt;</a:t>
            </a:r>
          </a:p>
          <a:p>
            <a:endParaRPr lang="en-US"/>
          </a:p>
          <a:p>
            <a:r>
              <a:rPr lang="en-US"/>
              <a:t>Used when the user must select exactly one option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86B144-5B4A-4713-9CCB-220AB95AF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617" y="2603500"/>
            <a:ext cx="28575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99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E9CB-521A-47AB-9A01-2C1A9B4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 One Radio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793B4-6333-4D78-AEF0-5926A3929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One radio button should be checked by default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&lt;input type="radio" name="shipping" 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id="shipping-fc"                           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data-shipping-fee="12"  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u="sng">
                <a:latin typeface="Courier New" panose="02070309020205020404" pitchFamily="49" charset="0"/>
                <a:cs typeface="Courier New" panose="02070309020205020404" pitchFamily="49" charset="0"/>
              </a:rPr>
              <a:t>checked="checked"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29675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F8F11-440C-4C38-99B2-D0FA26D9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 the Checked Radio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C268C-7F3A-446C-B376-AB109A159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There should only be one checked radio button</a:t>
            </a:r>
          </a:p>
          <a:p>
            <a:r>
              <a:rPr lang="en-US"/>
              <a:t>Get its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data-shipping-fee</a:t>
            </a:r>
            <a:r>
              <a:rPr lang="en-US"/>
              <a:t> value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shipping = 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$(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"input[name=shipping]:checked"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.data(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"shipping-fee"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51478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CBFBC-CBE5-4240-BE81-6A5C05F2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Styles with 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B77A1-C9FA-468A-B351-9B9639BB3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jQuery can add CSS rules directly to elements</a:t>
            </a:r>
          </a:p>
          <a:p>
            <a:r>
              <a:rPr lang="en-US"/>
              <a:t>Let's style this paragraph</a:t>
            </a:r>
          </a:p>
          <a:p>
            <a:endParaRPr lang="en-US"/>
          </a:p>
          <a:p>
            <a:pPr marL="0" indent="0" algn="ctr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&lt;p id=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"output"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&gt;Hello world!&lt;/p&gt;</a:t>
            </a:r>
          </a:p>
        </p:txBody>
      </p:sp>
    </p:spTree>
    <p:extLst>
      <p:ext uri="{BB962C8B-B14F-4D97-AF65-F5344CB8AC3E}">
        <p14:creationId xmlns:p14="http://schemas.microsoft.com/office/powerpoint/2010/main" val="23609975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A892-68DE-4A88-8C77-571DBCEC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Color with .css()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2460F-F166-49CA-ADF3-7DE109EF1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Foreground color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"#output"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).css(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"color"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/>
          </a:p>
          <a:p>
            <a:r>
              <a:rPr lang="en-US"/>
              <a:t>Background color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"#output"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).css(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"background-color"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"blue"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2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A892-68DE-4A88-8C77-571DBCEC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Any Style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2460F-F166-49CA-ADF3-7DE109EF1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Padding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"#output"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).css(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"padding"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"10px"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/>
          </a:p>
          <a:p>
            <a:r>
              <a:rPr lang="en-US"/>
              <a:t>Bold font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"#output"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).css(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"font-weight"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"bold"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987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2979-EDD4-40A3-8E54-15D77CD5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Style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8F015-27EA-4EE6-81DA-6A75269FD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Removes all styles added with .css()</a:t>
            </a:r>
          </a:p>
          <a:p>
            <a:r>
              <a:rPr lang="en-US"/>
              <a:t>Any styles from a stylesheet will remain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$("#output").removeAttr("style");</a:t>
            </a:r>
          </a:p>
        </p:txBody>
      </p:sp>
    </p:spTree>
    <p:extLst>
      <p:ext uri="{BB962C8B-B14F-4D97-AF65-F5344CB8AC3E}">
        <p14:creationId xmlns:p14="http://schemas.microsoft.com/office/powerpoint/2010/main" val="83169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FC5C-07DD-4467-97BE-25E934B5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85FE7-68DA-4E34-864C-50A78EA4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See Canvas for the Greeting Radio Button lab</a:t>
            </a:r>
          </a:p>
        </p:txBody>
      </p:sp>
    </p:spTree>
    <p:extLst>
      <p:ext uri="{BB962C8B-B14F-4D97-AF65-F5344CB8AC3E}">
        <p14:creationId xmlns:p14="http://schemas.microsoft.com/office/powerpoint/2010/main" val="24676296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64E2-F85A-4110-AF5F-DD15FB75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More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8B66D-6358-4762-A4AE-BC16F4B81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Change event fires when an &lt;input&gt;'s value changes</a:t>
            </a:r>
          </a:p>
          <a:p>
            <a:endParaRPr lang="en-US"/>
          </a:p>
          <a:p>
            <a:r>
              <a:rPr lang="en-US"/>
              <a:t>For example, when...</a:t>
            </a:r>
          </a:p>
          <a:p>
            <a:r>
              <a:rPr lang="en-US"/>
              <a:t>A checkbox is checked or unchecked</a:t>
            </a:r>
          </a:p>
          <a:p>
            <a:r>
              <a:rPr lang="en-US"/>
              <a:t>Text in a text box changes</a:t>
            </a:r>
          </a:p>
        </p:txBody>
      </p:sp>
    </p:spTree>
    <p:extLst>
      <p:ext uri="{BB962C8B-B14F-4D97-AF65-F5344CB8AC3E}">
        <p14:creationId xmlns:p14="http://schemas.microsoft.com/office/powerpoint/2010/main" val="15571731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CC28-44C4-45BF-8097-F04144146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Does the Value Change?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07F43-F2D4-4436-B1DB-2A059536B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value of a text box doesn't change until the box loses focus or enter is pressed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&lt;input type=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id=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"firstTextBox"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2448EC-8186-4BDF-8633-60740BF1B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087" y="5310334"/>
            <a:ext cx="5756593" cy="98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5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1377-3B8C-4BA0-A9F9-705F7BE6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Name/Value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8B053-329F-4907-8651-E63C49612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submitted, the form combines the input's name with the value entered by the user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&lt;input type=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name=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"city"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16F33E-AA38-4E1C-A6C2-5438770D5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87" y="5107305"/>
            <a:ext cx="4924425" cy="1247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50894B-A144-43D9-9AF4-997FB48C7980}"/>
              </a:ext>
            </a:extLst>
          </p:cNvPr>
          <p:cNvSpPr txBox="1"/>
          <p:nvPr/>
        </p:nvSpPr>
        <p:spPr>
          <a:xfrm>
            <a:off x="7686040" y="5372764"/>
            <a:ext cx="3393878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city=Pewaukee</a:t>
            </a:r>
          </a:p>
        </p:txBody>
      </p:sp>
    </p:spTree>
    <p:extLst>
      <p:ext uri="{BB962C8B-B14F-4D97-AF65-F5344CB8AC3E}">
        <p14:creationId xmlns:p14="http://schemas.microsoft.com/office/powerpoint/2010/main" val="4283652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B04F-CEB1-4CF3-9700-E04BCE062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Listen with 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58471-B3AB-43B9-8E80-4715403BF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Like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.click</a:t>
            </a:r>
            <a:r>
              <a:rPr lang="en-US"/>
              <a:t> and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.submit</a:t>
            </a:r>
            <a:r>
              <a:rPr lang="en-US"/>
              <a:t>, can set a function to run on the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.change</a:t>
            </a:r>
            <a:r>
              <a:rPr lang="en-US"/>
              <a:t> event</a:t>
            </a:r>
          </a:p>
          <a:p>
            <a:endParaRPr lang="en-US"/>
          </a:p>
          <a:p>
            <a:pPr marL="0" indent="0" algn="ctr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"#firstTextBox"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).change(myFunction);</a:t>
            </a:r>
          </a:p>
        </p:txBody>
      </p:sp>
    </p:spTree>
    <p:extLst>
      <p:ext uri="{BB962C8B-B14F-4D97-AF65-F5344CB8AC3E}">
        <p14:creationId xmlns:p14="http://schemas.microsoft.com/office/powerpoint/2010/main" val="3346570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57E21-EB68-4E09-BA29-67A82137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Keypress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57B6-5987-4C1B-9A54-C7A26CAB8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Unlike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.change</a:t>
            </a:r>
            <a:r>
              <a:rPr lang="en-US"/>
              <a:t>, the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.keypress</a:t>
            </a:r>
            <a:r>
              <a:rPr lang="en-US"/>
              <a:t> event will fire after every key press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"#secondTextBox"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.keypress(anotherFunction);</a:t>
            </a:r>
          </a:p>
        </p:txBody>
      </p:sp>
    </p:spTree>
    <p:extLst>
      <p:ext uri="{BB962C8B-B14F-4D97-AF65-F5344CB8AC3E}">
        <p14:creationId xmlns:p14="http://schemas.microsoft.com/office/powerpoint/2010/main" val="15009149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7EB9-F782-4993-9E87-6CB23FC43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Key Was Pressed?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AC310-1F5B-4C69-A949-E4A4E4EE4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if we want to know what key was pressed?</a:t>
            </a:r>
          </a:p>
          <a:p>
            <a:r>
              <a:rPr lang="en-US"/>
              <a:t>JavaScript always provides an </a:t>
            </a:r>
            <a:r>
              <a:rPr lang="en-US" i="1"/>
              <a:t>event object</a:t>
            </a:r>
            <a:r>
              <a:rPr lang="en-US"/>
              <a:t> that contains information about the event that just happened</a:t>
            </a:r>
          </a:p>
          <a:p>
            <a:r>
              <a:rPr lang="en-US"/>
              <a:t>What element was clicked, what key was pressed, etc.</a:t>
            </a:r>
          </a:p>
        </p:txBody>
      </p:sp>
    </p:spTree>
    <p:extLst>
      <p:ext uri="{BB962C8B-B14F-4D97-AF65-F5344CB8AC3E}">
        <p14:creationId xmlns:p14="http://schemas.microsoft.com/office/powerpoint/2010/main" val="33136426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EA505-D3DF-43EC-B247-F4030883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F29D8-EB88-47E4-9BC4-2166F92EB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Include an event parameter in the function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function anotherFunction(event) {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var character = event.key;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1132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E2685-A24A-47E7-8BCF-475BBAB21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C2FAB-0CCF-42AE-B0C0-B1F737F04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See Canvas for Order Form lab</a:t>
            </a:r>
          </a:p>
        </p:txBody>
      </p:sp>
    </p:spTree>
    <p:extLst>
      <p:ext uri="{BB962C8B-B14F-4D97-AF65-F5344CB8AC3E}">
        <p14:creationId xmlns:p14="http://schemas.microsoft.com/office/powerpoint/2010/main" val="10585870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F54E-4DB0-4A7F-B7BA-4B4D1B0F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Bootstrap Tabs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25852-9983-45F7-B821-75AC95CF9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Uses an unordered list as navigation</a:t>
            </a:r>
          </a:p>
          <a:p>
            <a:r>
              <a:rPr lang="en-US"/>
              <a:t>All the "tabs" are &lt;div&gt; elements in a single HTML</a:t>
            </a:r>
          </a:p>
          <a:p>
            <a:r>
              <a:rPr lang="en-US"/>
              <a:t>Hide and show based on tab clicks</a:t>
            </a:r>
          </a:p>
        </p:txBody>
      </p:sp>
    </p:spTree>
    <p:extLst>
      <p:ext uri="{BB962C8B-B14F-4D97-AF65-F5344CB8AC3E}">
        <p14:creationId xmlns:p14="http://schemas.microsoft.com/office/powerpoint/2010/main" val="40431009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78CEC-90C1-4E4A-B465-FBF9BEEB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02DBD-38F5-4AB4-A46D-79AD63B89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See Canvas for the jQuery Tabs lab</a:t>
            </a:r>
          </a:p>
        </p:txBody>
      </p:sp>
    </p:spTree>
    <p:extLst>
      <p:ext uri="{BB962C8B-B14F-4D97-AF65-F5344CB8AC3E}">
        <p14:creationId xmlns:p14="http://schemas.microsoft.com/office/powerpoint/2010/main" val="3106094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5781-EEF0-4A6E-BA2D-231EC31D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Then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BD409-B98B-45DD-862E-DFA0CDD59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Form data, as name-value pairs, can be sent two ways:</a:t>
            </a:r>
          </a:p>
          <a:p>
            <a:endParaRPr lang="en-US"/>
          </a:p>
          <a:p>
            <a:r>
              <a:rPr lang="en-US"/>
              <a:t>Out in the open (GET)</a:t>
            </a:r>
          </a:p>
          <a:p>
            <a:r>
              <a:rPr lang="en-US"/>
              <a:t>Hidden away (POST)</a:t>
            </a:r>
          </a:p>
        </p:txBody>
      </p:sp>
    </p:spTree>
    <p:extLst>
      <p:ext uri="{BB962C8B-B14F-4D97-AF65-F5344CB8AC3E}">
        <p14:creationId xmlns:p14="http://schemas.microsoft.com/office/powerpoint/2010/main" val="767571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7350-10AB-4DBE-9C4F-5F970F013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Method: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4CE59-9D38-45A6-8807-E1C80C868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&lt;form method="get"&gt; sends name-value pairs in the </a:t>
            </a:r>
            <a:r>
              <a:rPr lang="en-US" i="1"/>
              <a:t>query string</a:t>
            </a:r>
            <a:endParaRPr lang="en-US"/>
          </a:p>
          <a:p>
            <a:r>
              <a:rPr lang="en-US"/>
              <a:t>Appended to the URL</a:t>
            </a:r>
          </a:p>
          <a:p>
            <a:endParaRPr lang="en-US"/>
          </a:p>
          <a:p>
            <a:r>
              <a:rPr lang="en-US"/>
              <a:t>Try it out here: </a:t>
            </a:r>
            <a:r>
              <a:rPr lang="en-US" sz="2800">
                <a:hlinkClick r:id="rId2"/>
              </a:rPr>
              <a:t>https://www.oroborous.com/querystring/submitme.html</a:t>
            </a:r>
            <a:endParaRPr lang="en-US" sz="28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52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7350-10AB-4DBE-9C4F-5F970F013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Method: 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4CE59-9D38-45A6-8807-E1C80C868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&lt;form method="post"&gt; sends name-value pairs in the </a:t>
            </a:r>
            <a:r>
              <a:rPr lang="en-US" i="1"/>
              <a:t>request body</a:t>
            </a:r>
            <a:endParaRPr lang="en-US"/>
          </a:p>
          <a:p>
            <a:r>
              <a:rPr lang="en-US"/>
              <a:t>Not in the URL</a:t>
            </a:r>
          </a:p>
        </p:txBody>
      </p:sp>
    </p:spTree>
    <p:extLst>
      <p:ext uri="{BB962C8B-B14F-4D97-AF65-F5344CB8AC3E}">
        <p14:creationId xmlns:p14="http://schemas.microsoft.com/office/powerpoint/2010/main" val="255519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7350-10AB-4DBE-9C4F-5F970F013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Methods Comparison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78743-47B2-458B-8B2D-8D870E4B14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4CE59-9D38-45A6-8807-E1C80C868F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Form values sent in query string</a:t>
            </a:r>
          </a:p>
          <a:p>
            <a:r>
              <a:rPr lang="en-US"/>
              <a:t>Insecure</a:t>
            </a:r>
          </a:p>
          <a:p>
            <a:r>
              <a:rPr lang="en-US"/>
              <a:t>Can be bookmarked</a:t>
            </a:r>
          </a:p>
          <a:p>
            <a:r>
              <a:rPr lang="en-US"/>
              <a:t>Limited to ~1024 characters</a:t>
            </a:r>
          </a:p>
          <a:p>
            <a:r>
              <a:rPr lang="en-US"/>
              <a:t>Can only send text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BEC34-CCF7-4993-9E22-2D7B1CB81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POST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2CCFFB-E001-4905-B78F-2FD32BB8629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Form values sent in request body</a:t>
            </a:r>
          </a:p>
          <a:p>
            <a:r>
              <a:rPr lang="en-US"/>
              <a:t>Can be encrypted for security</a:t>
            </a:r>
          </a:p>
          <a:p>
            <a:r>
              <a:rPr lang="en-US"/>
              <a:t>No size restrictions</a:t>
            </a:r>
          </a:p>
          <a:p>
            <a:r>
              <a:rPr lang="en-US"/>
              <a:t>Can send any data type</a:t>
            </a:r>
          </a:p>
        </p:txBody>
      </p:sp>
    </p:spTree>
    <p:extLst>
      <p:ext uri="{BB962C8B-B14F-4D97-AF65-F5344CB8AC3E}">
        <p14:creationId xmlns:p14="http://schemas.microsoft.com/office/powerpoint/2010/main" val="2579275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26CA-F69A-41C4-9AE3-7B092BA5E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Are Form Values Sent?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8CE69-E6CB-4372-A59C-BFB6BDCF3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Usually a server is listening for requests</a:t>
            </a:r>
          </a:p>
          <a:p>
            <a:r>
              <a:rPr lang="en-US"/>
              <a:t>The server address is the form's action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&lt;form method=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"get"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action=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"register.php"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1026" name="Picture 2" descr="Server Free Icon of WHCompare Isometric Web Hosting &amp; Servers">
            <a:extLst>
              <a:ext uri="{FF2B5EF4-FFF2-40B4-BE49-F238E27FC236}">
                <a16:creationId xmlns:a16="http://schemas.microsoft.com/office/drawing/2014/main" id="{B94E4CE7-4779-422A-A539-DAB169F07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079" y="4007803"/>
            <a:ext cx="1417002" cy="141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ptop icon on white background - Download Free Vectors, Clipart Graphics &amp;  Vector Art">
            <a:extLst>
              <a:ext uri="{FF2B5EF4-FFF2-40B4-BE49-F238E27FC236}">
                <a16:creationId xmlns:a16="http://schemas.microsoft.com/office/drawing/2014/main" id="{386AB7C1-9CB6-4881-9762-004D16CBA2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8" t="12667" r="12445" b="14444"/>
          <a:stretch/>
        </p:blipFill>
        <p:spPr bwMode="auto">
          <a:xfrm>
            <a:off x="2245360" y="3966844"/>
            <a:ext cx="1732280" cy="145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51994BD2-C738-4676-AFCA-8EE184745AE9}"/>
              </a:ext>
            </a:extLst>
          </p:cNvPr>
          <p:cNvSpPr/>
          <p:nvPr/>
        </p:nvSpPr>
        <p:spPr>
          <a:xfrm>
            <a:off x="4394200" y="4302760"/>
            <a:ext cx="3266440" cy="924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register.php</a:t>
            </a:r>
          </a:p>
        </p:txBody>
      </p:sp>
    </p:spTree>
    <p:extLst>
      <p:ext uri="{BB962C8B-B14F-4D97-AF65-F5344CB8AC3E}">
        <p14:creationId xmlns:p14="http://schemas.microsoft.com/office/powerpoint/2010/main" val="478231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112BA83-C4EE-4E9B-AA2B-2798F0A01268}" vid="{B2044496-E66F-4048-A0B6-1B4441C812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1444</Words>
  <Application>Microsoft Office PowerPoint</Application>
  <PresentationFormat>Widescreen</PresentationFormat>
  <Paragraphs>232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Century Gothic</vt:lpstr>
      <vt:lpstr>Courier New</vt:lpstr>
      <vt:lpstr>Wingdings 3</vt:lpstr>
      <vt:lpstr>Ion Boardroom</vt:lpstr>
      <vt:lpstr>JavaScript</vt:lpstr>
      <vt:lpstr>HTML Forms</vt:lpstr>
      <vt:lpstr>Name/Value Pairs</vt:lpstr>
      <vt:lpstr>Name/Value Pairs</vt:lpstr>
      <vt:lpstr>Then What?</vt:lpstr>
      <vt:lpstr>Form Method: GET</vt:lpstr>
      <vt:lpstr>Form Method: POST</vt:lpstr>
      <vt:lpstr>Form Methods Comparison</vt:lpstr>
      <vt:lpstr>Where Are Form Values Sent?</vt:lpstr>
      <vt:lpstr>Defaults</vt:lpstr>
      <vt:lpstr>Defaults</vt:lpstr>
      <vt:lpstr>Client-Side Forms</vt:lpstr>
      <vt:lpstr>jQuery Submit Listener</vt:lpstr>
      <vt:lpstr>Prevent the Default Action</vt:lpstr>
      <vt:lpstr>Flashing, Resetting Form</vt:lpstr>
      <vt:lpstr>Checkboxes</vt:lpstr>
      <vt:lpstr>Name vs. ID</vt:lpstr>
      <vt:lpstr>Checkbox Labels</vt:lpstr>
      <vt:lpstr>How Many Boxes Were Checked?</vt:lpstr>
      <vt:lpstr>.length Property</vt:lpstr>
      <vt:lpstr>Extra Information</vt:lpstr>
      <vt:lpstr>Data Attributes</vt:lpstr>
      <vt:lpstr>data-*</vt:lpstr>
      <vt:lpstr>Add Price Info to Checkbox HTML</vt:lpstr>
      <vt:lpstr>Find Total Price with jQuery</vt:lpstr>
      <vt:lpstr>jQuery, Find Me All Checked Boxes</vt:lpstr>
      <vt:lpstr>jQuery's each()</vt:lpstr>
      <vt:lpstr>jQuery's data()</vt:lpstr>
      <vt:lpstr>No Number Parsing!</vt:lpstr>
      <vt:lpstr>Radio Buttons</vt:lpstr>
      <vt:lpstr>Check One Radio Button</vt:lpstr>
      <vt:lpstr>Find the Checked Radio Button</vt:lpstr>
      <vt:lpstr>Adding Styles with jQuery</vt:lpstr>
      <vt:lpstr>Change Color with .css()</vt:lpstr>
      <vt:lpstr>Add Any Style Rule</vt:lpstr>
      <vt:lpstr>Style Cleanup</vt:lpstr>
      <vt:lpstr>Lab</vt:lpstr>
      <vt:lpstr>Two More Events</vt:lpstr>
      <vt:lpstr>When Does the Value Change?</vt:lpstr>
      <vt:lpstr>Listen with jQuery</vt:lpstr>
      <vt:lpstr>Keypress Events</vt:lpstr>
      <vt:lpstr>What Key Was Pressed?</vt:lpstr>
      <vt:lpstr>Event Parameter</vt:lpstr>
      <vt:lpstr>Lab</vt:lpstr>
      <vt:lpstr>Bootstrap Tabs Demo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Stacy Read</dc:creator>
  <cp:lastModifiedBy>Stacy Read</cp:lastModifiedBy>
  <cp:revision>104</cp:revision>
  <dcterms:created xsi:type="dcterms:W3CDTF">2020-10-25T17:47:44Z</dcterms:created>
  <dcterms:modified xsi:type="dcterms:W3CDTF">2020-11-02T02:33:40Z</dcterms:modified>
</cp:coreProperties>
</file>