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96" r:id="rId3"/>
    <p:sldId id="297" r:id="rId4"/>
    <p:sldId id="298" r:id="rId5"/>
    <p:sldId id="299" r:id="rId6"/>
    <p:sldId id="301" r:id="rId7"/>
    <p:sldId id="300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19AA7F-C6DC-49D3-91C9-D409C520383C}">
          <p14:sldIdLst>
            <p14:sldId id="256"/>
          </p14:sldIdLst>
        </p14:section>
        <p14:section name="Sorting Arrays" id="{A142FC40-5258-4A7C-A96B-0F95A959AB21}">
          <p14:sldIdLst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5"/>
          </p14:sldIdLst>
        </p14:section>
        <p14:section name="Parallel Arrays" id="{C7972860-01A6-4D87-9DD6-F326F4A945AB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s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152-168: Class 12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DBE2-E51C-4935-B5F6-8FEFD7B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2F2A-88EE-443C-84BD-1D83F7F7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Fruit Comparators lab</a:t>
            </a:r>
          </a:p>
        </p:txBody>
      </p:sp>
    </p:spTree>
    <p:extLst>
      <p:ext uri="{BB962C8B-B14F-4D97-AF65-F5344CB8AC3E}">
        <p14:creationId xmlns:p14="http://schemas.microsoft.com/office/powerpoint/2010/main" val="321697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AAC4-C5D3-4226-8F6E-6369617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C3CF-AA5D-4679-B166-3847D46DD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Spreadsheets and tables are great for organizing related data</a:t>
            </a:r>
          </a:p>
          <a:p>
            <a:r>
              <a:rPr lang="en-US" sz="3200"/>
              <a:t>Grade in row 2 is for student in row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55F9BE-0615-4574-83E9-2FE07054A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</p:spTree>
    <p:extLst>
      <p:ext uri="{BB962C8B-B14F-4D97-AF65-F5344CB8AC3E}">
        <p14:creationId xmlns:p14="http://schemas.microsoft.com/office/powerpoint/2010/main" val="247948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JavaScript "Table"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JavaScript doesn't have a built-in way of storing tabular data</a:t>
            </a:r>
          </a:p>
          <a:p>
            <a:endParaRPr lang="en-US" sz="3200"/>
          </a:p>
          <a:p>
            <a:r>
              <a:rPr lang="en-US" sz="3200"/>
              <a:t>Just linear arrays (one line)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BC1351-A4BC-4DEA-BC33-DA6005660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</p:spTree>
    <p:extLst>
      <p:ext uri="{BB962C8B-B14F-4D97-AF65-F5344CB8AC3E}">
        <p14:creationId xmlns:p14="http://schemas.microsoft.com/office/powerpoint/2010/main" val="338290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Faking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Could you divide up the table data into multiple arrays?</a:t>
            </a:r>
          </a:p>
          <a:p>
            <a:endParaRPr lang="en-US" sz="3200"/>
          </a:p>
          <a:p>
            <a:r>
              <a:rPr lang="en-US" sz="3200"/>
              <a:t>One array per column?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BC1351-A4BC-4DEA-BC33-DA6005660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C253F3-5F16-4C06-847A-63761BDDABA1}"/>
              </a:ext>
            </a:extLst>
          </p:cNvPr>
          <p:cNvSpPr/>
          <p:nvPr/>
        </p:nvSpPr>
        <p:spPr>
          <a:xfrm>
            <a:off x="6693613" y="3647326"/>
            <a:ext cx="2178122" cy="200346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89C9-EF46-40DC-ADA9-C092FF7C266D}"/>
              </a:ext>
            </a:extLst>
          </p:cNvPr>
          <p:cNvSpPr/>
          <p:nvPr/>
        </p:nvSpPr>
        <p:spPr>
          <a:xfrm>
            <a:off x="8923106" y="3647325"/>
            <a:ext cx="1900719" cy="200346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Faking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One array per row?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BC1351-A4BC-4DEA-BC33-DA6005660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AC89C9-EF46-40DC-ADA9-C092FF7C266D}"/>
              </a:ext>
            </a:extLst>
          </p:cNvPr>
          <p:cNvSpPr/>
          <p:nvPr/>
        </p:nvSpPr>
        <p:spPr>
          <a:xfrm>
            <a:off x="6693614" y="366273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DFFC7-EAF5-483C-9B19-2AC91DE2E5E0}"/>
              </a:ext>
            </a:extLst>
          </p:cNvPr>
          <p:cNvSpPr/>
          <p:nvPr/>
        </p:nvSpPr>
        <p:spPr>
          <a:xfrm>
            <a:off x="6693614" y="439562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EA7E1-E8A4-4DB5-B16D-95AA88814F2B}"/>
              </a:ext>
            </a:extLst>
          </p:cNvPr>
          <p:cNvSpPr/>
          <p:nvPr/>
        </p:nvSpPr>
        <p:spPr>
          <a:xfrm>
            <a:off x="6693614" y="512851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Array Per Column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101" y="2603500"/>
            <a:ext cx="4927011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studentNames = [];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finalGrades = [];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BC1351-A4BC-4DEA-BC33-DA6005660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C253F3-5F16-4C06-847A-63761BDDABA1}"/>
              </a:ext>
            </a:extLst>
          </p:cNvPr>
          <p:cNvSpPr/>
          <p:nvPr/>
        </p:nvSpPr>
        <p:spPr>
          <a:xfrm>
            <a:off x="6693613" y="3647326"/>
            <a:ext cx="2178122" cy="200346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89C9-EF46-40DC-ADA9-C092FF7C266D}"/>
              </a:ext>
            </a:extLst>
          </p:cNvPr>
          <p:cNvSpPr/>
          <p:nvPr/>
        </p:nvSpPr>
        <p:spPr>
          <a:xfrm>
            <a:off x="8923106" y="3647325"/>
            <a:ext cx="1900719" cy="200346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Array Per Column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101" y="2603500"/>
            <a:ext cx="4927011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studentNames = [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"Stacy"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"Phil"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"Bean"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A67D-0206-43A5-BF02-880B4E87E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finalGrades = [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97.4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88.51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93.1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86.7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0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Array Per Column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101" y="2603500"/>
            <a:ext cx="4927011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studentNames = [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"Stacy"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"Phil"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"Bean"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A67D-0206-43A5-BF02-880B4E87E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finalGrades = [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97.4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88.51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93.1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86.7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137F5CE-3C2E-4761-A2AE-65BA928B2137}"/>
              </a:ext>
            </a:extLst>
          </p:cNvPr>
          <p:cNvSpPr/>
          <p:nvPr/>
        </p:nvSpPr>
        <p:spPr>
          <a:xfrm>
            <a:off x="3945276" y="4181582"/>
            <a:ext cx="2383604" cy="5856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 X is related</a:t>
            </a:r>
          </a:p>
        </p:txBody>
      </p:sp>
    </p:spTree>
    <p:extLst>
      <p:ext uri="{BB962C8B-B14F-4D97-AF65-F5344CB8AC3E}">
        <p14:creationId xmlns:p14="http://schemas.microsoft.com/office/powerpoint/2010/main" val="315386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CB-E7E6-46C2-BE28-39AD9C8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Parellel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FF14F-959B-4A92-B518-5D43106A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in the same position in each array is related</a:t>
            </a:r>
          </a:p>
          <a:p>
            <a:endParaRPr lang="en-US"/>
          </a:p>
          <a:p>
            <a:r>
              <a:rPr lang="en-US"/>
              <a:t>Grade in [3] for student in [3], grade in [0] is for student in [0]</a:t>
            </a:r>
          </a:p>
        </p:txBody>
      </p:sp>
    </p:spTree>
    <p:extLst>
      <p:ext uri="{BB962C8B-B14F-4D97-AF65-F5344CB8AC3E}">
        <p14:creationId xmlns:p14="http://schemas.microsoft.com/office/powerpoint/2010/main" val="25957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9DE5-0560-4E35-B554-D95A567C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Over Parallel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BD04-6AA8-4C15-A99F-C41C16D3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Hopefully they are the same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/>
              <a:t> !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(var i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 i &lt; studentNames.length; i++)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var name = studentNames[i];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var grade = finalGrades[i];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`${name} earned ${grade}%`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347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B15-9D26-440C-B60F-3FE3E4C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.sort()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542D-0760-44BF-97C0-A4FC584F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 can sort themselves</a:t>
            </a:r>
          </a:p>
          <a:p>
            <a:r>
              <a:rPr lang="en-US"/>
              <a:t>Numbers sort lowest to highest</a:t>
            </a:r>
            <a:br>
              <a:rPr lang="en-US"/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scores = [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87.3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94.5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scores.sort();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[ 87.3, 94.5, 99.1 ]</a:t>
            </a:r>
          </a:p>
        </p:txBody>
      </p:sp>
    </p:spTree>
    <p:extLst>
      <p:ext uri="{BB962C8B-B14F-4D97-AF65-F5344CB8AC3E}">
        <p14:creationId xmlns:p14="http://schemas.microsoft.com/office/powerpoint/2010/main" val="58025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5A8-8193-46B0-969B-3EF99C7F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49A6-36B0-46BD-9AB9-3378C5A9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you push/pop one array but not the other?</a:t>
            </a:r>
          </a:p>
          <a:p>
            <a:endParaRPr lang="en-US"/>
          </a:p>
          <a:p>
            <a:r>
              <a:rPr lang="en-US"/>
              <a:t>How can you sort (for example, by name) and keep related data in sync?</a:t>
            </a:r>
          </a:p>
        </p:txBody>
      </p:sp>
    </p:spTree>
    <p:extLst>
      <p:ext uri="{BB962C8B-B14F-4D97-AF65-F5344CB8AC3E}">
        <p14:creationId xmlns:p14="http://schemas.microsoft.com/office/powerpoint/2010/main" val="357707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393D6-2705-493F-8F6D-35B96A0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Array Per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AF207-57F8-457A-B1BB-CAC72B952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This looks like it will be a lot of little arrays!</a:t>
            </a:r>
          </a:p>
          <a:p>
            <a:endParaRPr lang="en-US" sz="3200"/>
          </a:p>
          <a:p>
            <a:r>
              <a:rPr lang="en-US" sz="3200"/>
              <a:t>How many little arrays should we make?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BC1351-A4BC-4DEA-BC33-DA6005660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AC89C9-EF46-40DC-ADA9-C092FF7C266D}"/>
              </a:ext>
            </a:extLst>
          </p:cNvPr>
          <p:cNvSpPr/>
          <p:nvPr/>
        </p:nvSpPr>
        <p:spPr>
          <a:xfrm>
            <a:off x="6693614" y="366273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DFFC7-EAF5-483C-9B19-2AC91DE2E5E0}"/>
              </a:ext>
            </a:extLst>
          </p:cNvPr>
          <p:cNvSpPr/>
          <p:nvPr/>
        </p:nvSpPr>
        <p:spPr>
          <a:xfrm>
            <a:off x="6693614" y="439562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EA7E1-E8A4-4DB5-B16D-95AA88814F2B}"/>
              </a:ext>
            </a:extLst>
          </p:cNvPr>
          <p:cNvSpPr/>
          <p:nvPr/>
        </p:nvSpPr>
        <p:spPr>
          <a:xfrm>
            <a:off x="6693614" y="5128518"/>
            <a:ext cx="4130212" cy="380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73FF-8185-4750-AB58-F3609F5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Viable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A1BD-D66D-4D0C-9E66-48FC29EE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student1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student2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student3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92.3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student4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"Phil"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93.1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student5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86.7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4614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5C96-F43E-432E-AAB7-F44A7160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an Array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1AB2-7491-4C6E-BAC7-AF1976C0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gradebook = [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97.4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92.3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"Phil"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93.1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86.7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— They're Not So Scary – Digilent Blog">
            <a:extLst>
              <a:ext uri="{FF2B5EF4-FFF2-40B4-BE49-F238E27FC236}">
                <a16:creationId xmlns:a16="http://schemas.microsoft.com/office/drawing/2014/main" id="{32D7C07C-F067-4A04-908B-8D896F0A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83" y="3683285"/>
            <a:ext cx="5016562" cy="26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92365-83C4-42B1-8D2B-F475265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E301-3BD1-44FC-ABED-6EA818A9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two-dimensional array is like a table</a:t>
            </a:r>
          </a:p>
          <a:p>
            <a:endParaRPr lang="en-US"/>
          </a:p>
          <a:p>
            <a:r>
              <a:rPr lang="en-US"/>
              <a:t>You can have unlimited</a:t>
            </a:r>
            <a:br>
              <a:rPr lang="en-US"/>
            </a:br>
            <a:r>
              <a:rPr lang="en-US"/>
              <a:t>dimensions!</a:t>
            </a:r>
          </a:p>
          <a:p>
            <a:r>
              <a:rPr lang="en-US"/>
              <a:t>An array of arrays of arrays of arrays of arrays...</a:t>
            </a:r>
          </a:p>
        </p:txBody>
      </p:sp>
    </p:spTree>
    <p:extLst>
      <p:ext uri="{BB962C8B-B14F-4D97-AF65-F5344CB8AC3E}">
        <p14:creationId xmlns:p14="http://schemas.microsoft.com/office/powerpoint/2010/main" val="91692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A2D0-BF4D-4650-A0FB-9C78DEC8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9906-3451-40F7-99BC-C99CD3A7E1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To access data in a speadsheet, use its row and column</a:t>
            </a:r>
          </a:p>
          <a:p>
            <a:endParaRPr lang="en-US" sz="3200"/>
          </a:p>
          <a:p>
            <a:r>
              <a:rPr lang="en-US" sz="3200"/>
              <a:t>A2, B5, A4, etc.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1A77BCA-6CF7-4B1F-8911-1AF6DF5516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86085"/>
            <a:ext cx="4824412" cy="2851129"/>
          </a:xfrm>
        </p:spPr>
      </p:pic>
    </p:spTree>
    <p:extLst>
      <p:ext uri="{BB962C8B-B14F-4D97-AF65-F5344CB8AC3E}">
        <p14:creationId xmlns:p14="http://schemas.microsoft.com/office/powerpoint/2010/main" val="29034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2AD-D710-4B3F-BD2F-071E9C3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828B-EC5B-4AA6-8CD6-44EC247E0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Think of a 2D-array as having rows and columns</a:t>
            </a:r>
          </a:p>
          <a:p>
            <a:r>
              <a:rPr lang="en-US" sz="3200"/>
              <a:t>Use two indexes</a:t>
            </a:r>
          </a:p>
          <a:p>
            <a:endParaRPr lang="en-US" sz="3200"/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gradebook[3][0]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8F22F-270D-4911-B12B-F9BF7FA2E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gradebook = [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97.4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92.3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"Phil"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93.1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86.7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472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1E05C-3F4F-437D-BFC4-0FB9B67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AAFFF-A544-4249-819C-3420EC74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Readability!</a:t>
            </a:r>
          </a:p>
          <a:p>
            <a:endParaRPr lang="en-US"/>
          </a:p>
          <a:p>
            <a:r>
              <a:rPr lang="en-US"/>
              <a:t>What does gradebook[3][0] contain?</a:t>
            </a:r>
          </a:p>
          <a:p>
            <a:endParaRPr lang="en-US"/>
          </a:p>
          <a:p>
            <a:r>
              <a:rPr lang="en-US"/>
              <a:t>(The grade for Phil, but that's not obvious at all!)</a:t>
            </a:r>
          </a:p>
        </p:txBody>
      </p:sp>
    </p:spTree>
    <p:extLst>
      <p:ext uri="{BB962C8B-B14F-4D97-AF65-F5344CB8AC3E}">
        <p14:creationId xmlns:p14="http://schemas.microsoft.com/office/powerpoint/2010/main" val="65594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4D1-D028-42D9-9CC8-C113FB1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EC61-89FA-4A35-A37D-2DCA13B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Tables are nice, but we have another option that is:</a:t>
            </a:r>
          </a:p>
          <a:p>
            <a:r>
              <a:rPr lang="en-US"/>
              <a:t>More descriptive</a:t>
            </a:r>
          </a:p>
          <a:p>
            <a:r>
              <a:rPr lang="en-US"/>
              <a:t>Easier to sort</a:t>
            </a:r>
          </a:p>
          <a:p>
            <a:r>
              <a:rPr lang="en-US"/>
              <a:t>Easier to iterate</a:t>
            </a:r>
          </a:p>
        </p:txBody>
      </p:sp>
    </p:spTree>
    <p:extLst>
      <p:ext uri="{BB962C8B-B14F-4D97-AF65-F5344CB8AC3E}">
        <p14:creationId xmlns:p14="http://schemas.microsoft.com/office/powerpoint/2010/main" val="232897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5C6-413D-4645-AE93-6A5EBDC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426C-A984-41B1-AD4D-5C16BB47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student1 =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versus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student1 = { name: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finalGrade: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0784143-0186-41FA-8A86-596D23E8DEC1}"/>
              </a:ext>
            </a:extLst>
          </p:cNvPr>
          <p:cNvSpPr/>
          <p:nvPr/>
        </p:nvSpPr>
        <p:spPr>
          <a:xfrm>
            <a:off x="10379500" y="5255232"/>
            <a:ext cx="657546" cy="69864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B15-9D26-440C-B60F-3FE3E4C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.sort()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542D-0760-44BF-97C0-A4FC584F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sort in dictionary order</a:t>
            </a:r>
          </a:p>
          <a:p>
            <a:r>
              <a:rPr lang="en-US"/>
              <a:t>Will be case sensitive!</a:t>
            </a:r>
            <a:br>
              <a:rPr lang="en-US"/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fruits = [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fruits.sort();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 "apple", "cherry", "banana"]</a:t>
            </a:r>
          </a:p>
        </p:txBody>
      </p:sp>
    </p:spTree>
    <p:extLst>
      <p:ext uri="{BB962C8B-B14F-4D97-AF65-F5344CB8AC3E}">
        <p14:creationId xmlns:p14="http://schemas.microsoft.com/office/powerpoint/2010/main" val="23470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3B1E-41FF-40B4-8FAE-4B3A4985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and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7877-4116-410E-8B5D-DF1D9752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Music Machine lab</a:t>
            </a:r>
          </a:p>
        </p:txBody>
      </p:sp>
    </p:spTree>
    <p:extLst>
      <p:ext uri="{BB962C8B-B14F-4D97-AF65-F5344CB8AC3E}">
        <p14:creationId xmlns:p14="http://schemas.microsoft.com/office/powerpoint/2010/main" val="225803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ABA0-B764-4FA9-8BA7-7A5EBF26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Sorting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B120-A93A-45A0-A95B-B4B95E48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you want to sort case-insensitively?</a:t>
            </a:r>
          </a:p>
          <a:p>
            <a:r>
              <a:rPr lang="en-US"/>
              <a:t>Highest to lowest?</a:t>
            </a:r>
          </a:p>
          <a:p>
            <a:r>
              <a:rPr lang="en-US"/>
              <a:t>Sort by number of characters?</a:t>
            </a:r>
          </a:p>
          <a:p>
            <a:endParaRPr lang="en-US"/>
          </a:p>
          <a:p>
            <a:r>
              <a:rPr lang="en-US"/>
              <a:t>JavaScript needs our help to do it</a:t>
            </a:r>
          </a:p>
        </p:txBody>
      </p:sp>
    </p:spTree>
    <p:extLst>
      <p:ext uri="{BB962C8B-B14F-4D97-AF65-F5344CB8AC3E}">
        <p14:creationId xmlns:p14="http://schemas.microsoft.com/office/powerpoint/2010/main" val="40364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61BF-9AFD-4EAA-BAA2-60FF4D9F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E5D7-94C7-4573-89EA-A872D41B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still use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en-US"/>
              <a:t> for complex sorting criteria</a:t>
            </a:r>
          </a:p>
          <a:p>
            <a:r>
              <a:rPr lang="en-US"/>
              <a:t>Must define a function that JavaScript can use to compare array items</a:t>
            </a:r>
          </a:p>
          <a:p>
            <a:r>
              <a:rPr lang="en-US"/>
              <a:t>A </a:t>
            </a:r>
            <a:r>
              <a:rPr lang="en-US" i="1"/>
              <a:t>comparator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9D05-19A2-47E6-9910-AED485A2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Comparator Functions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5CF6-C0FC-4FF9-95CC-194AB5DB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function takes two parameters: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comes before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, return a number &lt; 0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 comes before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, return a number &gt; 0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 are equal (sorting-wise), return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67094-0C52-4AAB-A114-E9AAB47578A9}"/>
              </a:ext>
            </a:extLst>
          </p:cNvPr>
          <p:cNvSpPr txBox="1"/>
          <p:nvPr/>
        </p:nvSpPr>
        <p:spPr>
          <a:xfrm>
            <a:off x="859523" y="6356073"/>
            <a:ext cx="110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https://developer.mozilla.org/en-US/docs/Web/JavaScript/Reference/Global_Objects/Array/sort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D8BD-467A-40B0-BACD-D25E87E2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 Compare to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6B7B-0FE9-4E25-A852-12929794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two strings,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has fewer characters than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, return -1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has more characters than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, return 1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/>
              <a:t> have the same number of characters, return 0</a:t>
            </a:r>
          </a:p>
        </p:txBody>
      </p:sp>
    </p:spTree>
    <p:extLst>
      <p:ext uri="{BB962C8B-B14F-4D97-AF65-F5344CB8AC3E}">
        <p14:creationId xmlns:p14="http://schemas.microsoft.com/office/powerpoint/2010/main" val="3914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41FD-C338-44A8-92D7-DAB68262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Comparator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AF3B-28FD-43C0-B896-7246F526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function compareByLength (a, b)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if (a.length &lt; b.length)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if (a.length &gt; b.length)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2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0787-36E7-4713-922A-3C969B3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Comparator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F077-6A09-42CB-BC0C-BF88C3F5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 the function to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/>
              <a:t> will contain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["Li", "Gigi", "Stacy", "Patrick"]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names = 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"Gigi"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"Patrick"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names.sort(compareByLength);</a:t>
            </a:r>
          </a:p>
        </p:txBody>
      </p:sp>
    </p:spTree>
    <p:extLst>
      <p:ext uri="{BB962C8B-B14F-4D97-AF65-F5344CB8AC3E}">
        <p14:creationId xmlns:p14="http://schemas.microsoft.com/office/powerpoint/2010/main" val="183614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341</TotalTime>
  <Words>974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Courier New</vt:lpstr>
      <vt:lpstr>Wingdings 3</vt:lpstr>
      <vt:lpstr>Ion Boardroom</vt:lpstr>
      <vt:lpstr>JavaScript</vt:lpstr>
      <vt:lpstr>Sorting with .sort()</vt:lpstr>
      <vt:lpstr>Sorting with .sort()</vt:lpstr>
      <vt:lpstr>Other Sorting Rules</vt:lpstr>
      <vt:lpstr>Comparator Functions</vt:lpstr>
      <vt:lpstr>How Comparator Functions Work</vt:lpstr>
      <vt:lpstr>How Does A Compare to B?</vt:lpstr>
      <vt:lpstr>Example Comparator Function</vt:lpstr>
      <vt:lpstr>How to Use Comparator Functions</vt:lpstr>
      <vt:lpstr>Lab</vt:lpstr>
      <vt:lpstr>Data Tables</vt:lpstr>
      <vt:lpstr>No JavaScript "Table" Structure</vt:lpstr>
      <vt:lpstr>Faking a Table</vt:lpstr>
      <vt:lpstr>Faking a Table</vt:lpstr>
      <vt:lpstr>One Array Per Column</vt:lpstr>
      <vt:lpstr>One Array Per Column</vt:lpstr>
      <vt:lpstr>One Array Per Column</vt:lpstr>
      <vt:lpstr>Parellel Arrays</vt:lpstr>
      <vt:lpstr>Looping Over Parallel Arrays</vt:lpstr>
      <vt:lpstr>Potential Problems</vt:lpstr>
      <vt:lpstr>One Array Per Row</vt:lpstr>
      <vt:lpstr>Is This a Viable Solution?</vt:lpstr>
      <vt:lpstr>Make an Array of Arrays</vt:lpstr>
      <vt:lpstr>Multidimensional Arrays</vt:lpstr>
      <vt:lpstr>Using Two-Dimensional Arrays</vt:lpstr>
      <vt:lpstr>Using Two-Dimensional Arrays</vt:lpstr>
      <vt:lpstr>Potential Problems</vt:lpstr>
      <vt:lpstr>Better Solutions</vt:lpstr>
      <vt:lpstr>Previews of Objects</vt:lpstr>
      <vt:lpstr>Demo and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28</cp:revision>
  <dcterms:created xsi:type="dcterms:W3CDTF">2020-11-23T03:24:00Z</dcterms:created>
  <dcterms:modified xsi:type="dcterms:W3CDTF">2020-11-25T05:16:13Z</dcterms:modified>
</cp:coreProperties>
</file>