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55"/>
  </p:notesMasterIdLst>
  <p:sldIdLst>
    <p:sldId id="256" r:id="rId2"/>
    <p:sldId id="335" r:id="rId3"/>
    <p:sldId id="321" r:id="rId4"/>
    <p:sldId id="322" r:id="rId5"/>
    <p:sldId id="338" r:id="rId6"/>
    <p:sldId id="272" r:id="rId7"/>
    <p:sldId id="324" r:id="rId8"/>
    <p:sldId id="325" r:id="rId9"/>
    <p:sldId id="271" r:id="rId10"/>
    <p:sldId id="328" r:id="rId11"/>
    <p:sldId id="266" r:id="rId12"/>
    <p:sldId id="341" r:id="rId13"/>
    <p:sldId id="283" r:id="rId14"/>
    <p:sldId id="327" r:id="rId15"/>
    <p:sldId id="342" r:id="rId16"/>
    <p:sldId id="257" r:id="rId17"/>
    <p:sldId id="365" r:id="rId18"/>
    <p:sldId id="261" r:id="rId19"/>
    <p:sldId id="262" r:id="rId20"/>
    <p:sldId id="264" r:id="rId21"/>
    <p:sldId id="265" r:id="rId22"/>
    <p:sldId id="343" r:id="rId23"/>
    <p:sldId id="281" r:id="rId24"/>
    <p:sldId id="268" r:id="rId25"/>
    <p:sldId id="269" r:id="rId26"/>
    <p:sldId id="344" r:id="rId27"/>
    <p:sldId id="274" r:id="rId28"/>
    <p:sldId id="270" r:id="rId29"/>
    <p:sldId id="345" r:id="rId30"/>
    <p:sldId id="275" r:id="rId31"/>
    <p:sldId id="346" r:id="rId32"/>
    <p:sldId id="347" r:id="rId33"/>
    <p:sldId id="349" r:id="rId34"/>
    <p:sldId id="348" r:id="rId35"/>
    <p:sldId id="363" r:id="rId36"/>
    <p:sldId id="350" r:id="rId37"/>
    <p:sldId id="351" r:id="rId38"/>
    <p:sldId id="276" r:id="rId39"/>
    <p:sldId id="285" r:id="rId40"/>
    <p:sldId id="364" r:id="rId41"/>
    <p:sldId id="263" r:id="rId42"/>
    <p:sldId id="352" r:id="rId43"/>
    <p:sldId id="353" r:id="rId44"/>
    <p:sldId id="360" r:id="rId45"/>
    <p:sldId id="354" r:id="rId46"/>
    <p:sldId id="355" r:id="rId47"/>
    <p:sldId id="356" r:id="rId48"/>
    <p:sldId id="267" r:id="rId49"/>
    <p:sldId id="361" r:id="rId50"/>
    <p:sldId id="357" r:id="rId51"/>
    <p:sldId id="362" r:id="rId52"/>
    <p:sldId id="358" r:id="rId53"/>
    <p:sldId id="359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FCF8D6-C09C-41AA-BDF2-BABD73D05D3B}">
          <p14:sldIdLst>
            <p14:sldId id="256"/>
          </p14:sldIdLst>
        </p14:section>
        <p14:section name="Repetition Structures" id="{F85C8A5F-E896-4EDE-B630-61D2AF628CEC}">
          <p14:sldIdLst>
            <p14:sldId id="335"/>
            <p14:sldId id="321"/>
            <p14:sldId id="322"/>
            <p14:sldId id="338"/>
            <p14:sldId id="272"/>
            <p14:sldId id="324"/>
            <p14:sldId id="325"/>
            <p14:sldId id="271"/>
            <p14:sldId id="328"/>
            <p14:sldId id="266"/>
            <p14:sldId id="341"/>
            <p14:sldId id="283"/>
            <p14:sldId id="327"/>
            <p14:sldId id="342"/>
          </p14:sldIdLst>
        </p14:section>
        <p14:section name="While Loop" id="{031D6FE3-93F5-4631-B4D0-A01AD34BE350}">
          <p14:sldIdLst>
            <p14:sldId id="257"/>
            <p14:sldId id="365"/>
            <p14:sldId id="261"/>
            <p14:sldId id="262"/>
            <p14:sldId id="264"/>
            <p14:sldId id="265"/>
            <p14:sldId id="343"/>
            <p14:sldId id="281"/>
          </p14:sldIdLst>
        </p14:section>
        <p14:section name="Do-While Loop" id="{D2339386-181B-45AA-AE3E-B5205B601CD2}">
          <p14:sldIdLst>
            <p14:sldId id="268"/>
            <p14:sldId id="269"/>
            <p14:sldId id="344"/>
            <p14:sldId id="274"/>
            <p14:sldId id="270"/>
            <p14:sldId id="345"/>
          </p14:sldIdLst>
        </p14:section>
        <p14:section name="For Loop" id="{D9E73886-5F3E-4725-AD54-02C90AFB46E8}">
          <p14:sldIdLst>
            <p14:sldId id="275"/>
            <p14:sldId id="346"/>
            <p14:sldId id="347"/>
            <p14:sldId id="349"/>
            <p14:sldId id="348"/>
            <p14:sldId id="363"/>
          </p14:sldIdLst>
        </p14:section>
        <p14:section name="For-Of Loop" id="{17AAF8A7-D657-4F31-9474-92D0604C87E5}">
          <p14:sldIdLst>
            <p14:sldId id="350"/>
            <p14:sldId id="351"/>
            <p14:sldId id="276"/>
            <p14:sldId id="285"/>
            <p14:sldId id="364"/>
          </p14:sldIdLst>
        </p14:section>
        <p14:section name="Building Up Output" id="{923080AE-15AE-495C-BF29-D39C0DD2F518}">
          <p14:sldIdLst>
            <p14:sldId id="263"/>
            <p14:sldId id="352"/>
            <p14:sldId id="353"/>
            <p14:sldId id="360"/>
            <p14:sldId id="354"/>
            <p14:sldId id="355"/>
            <p14:sldId id="356"/>
          </p14:sldIdLst>
        </p14:section>
        <p14:section name="Nested Loops" id="{4FCD1B40-93D5-47DB-8CE3-B385EE21B8FD}">
          <p14:sldIdLst>
            <p14:sldId id="267"/>
            <p14:sldId id="361"/>
            <p14:sldId id="357"/>
            <p14:sldId id="362"/>
            <p14:sldId id="358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0C808C-8115-4004-AB2B-57F9D9547F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1C3E8-170C-4185-8E40-416115045F9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27136-1051-42E4-BE40-1123520A3736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99BACE9-34DF-4FB3-948B-E3528573BF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8A09741-5503-4CC0-B7A3-77324366A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8A6A6-A370-41CC-A768-A1D2C6E025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5F6C1-777F-4AA9-844A-E87EF6B872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A3FC6-E694-4A8B-B625-44E613061F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7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5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01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05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81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13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94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14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4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18884" cy="34163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8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5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1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3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1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9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1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5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6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jsbin.com/?js,consol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jsbin.com/?js,conso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jsbin.com/?js,consol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jsbin.com/?js,console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CB8D-C826-40BD-876D-5E1BD8074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F036-5AD0-49CA-A604-257486B83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152-168 Class 9</a:t>
            </a:r>
          </a:p>
        </p:txBody>
      </p:sp>
    </p:spTree>
    <p:extLst>
      <p:ext uri="{BB962C8B-B14F-4D97-AF65-F5344CB8AC3E}">
        <p14:creationId xmlns:p14="http://schemas.microsoft.com/office/powerpoint/2010/main" val="1900618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855-3F21-4C0B-B63D-09E39514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Loop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23426BE-E5D3-4A3B-BEE9-0F5D4A9CB0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A </a:t>
            </a:r>
            <a:r>
              <a:rPr lang="en-US" sz="3200" i="1" dirty="0"/>
              <a:t>post-test</a:t>
            </a:r>
            <a:r>
              <a:rPr lang="en-US" sz="3200" dirty="0"/>
              <a:t> loop</a:t>
            </a:r>
          </a:p>
          <a:p>
            <a:r>
              <a:rPr lang="en-US" sz="3200"/>
              <a:t>Operation always runs </a:t>
            </a:r>
            <a:r>
              <a:rPr lang="en-US" sz="3200" dirty="0"/>
              <a:t>at </a:t>
            </a:r>
            <a:r>
              <a:rPr lang="en-US" sz="3200"/>
              <a:t>least once</a:t>
            </a:r>
            <a:endParaRPr lang="en-US" sz="3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9C7FCB-7A17-416B-853F-85EF6A44EEAC}"/>
              </a:ext>
            </a:extLst>
          </p:cNvPr>
          <p:cNvGrpSpPr/>
          <p:nvPr/>
        </p:nvGrpSpPr>
        <p:grpSpPr>
          <a:xfrm>
            <a:off x="7071971" y="2184306"/>
            <a:ext cx="3321957" cy="4472940"/>
            <a:chOff x="2621643" y="1447800"/>
            <a:chExt cx="3321957" cy="4472940"/>
          </a:xfrm>
        </p:grpSpPr>
        <p:sp>
          <p:nvSpPr>
            <p:cNvPr id="15" name="Flowchart: Decision 14">
              <a:extLst>
                <a:ext uri="{FF2B5EF4-FFF2-40B4-BE49-F238E27FC236}">
                  <a16:creationId xmlns:a16="http://schemas.microsoft.com/office/drawing/2014/main" id="{8B3C3B7B-40BF-49F4-9D8B-38198EE9DEAA}"/>
                </a:ext>
              </a:extLst>
            </p:cNvPr>
            <p:cNvSpPr/>
            <p:nvPr/>
          </p:nvSpPr>
          <p:spPr>
            <a:xfrm>
              <a:off x="3505200" y="3657600"/>
              <a:ext cx="2438400" cy="163372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Dealer's total less than 17</a:t>
              </a:r>
              <a:r>
                <a:rPr lang="en-US" dirty="0"/>
                <a:t>?</a:t>
              </a:r>
            </a:p>
          </p:txBody>
        </p:sp>
        <p:sp>
          <p:nvSpPr>
            <p:cNvPr id="16" name="Flowchart: Predefined Process 15">
              <a:extLst>
                <a:ext uri="{FF2B5EF4-FFF2-40B4-BE49-F238E27FC236}">
                  <a16:creationId xmlns:a16="http://schemas.microsoft.com/office/drawing/2014/main" id="{72ABA549-486A-427D-A7B4-E2BE3C56629F}"/>
                </a:ext>
              </a:extLst>
            </p:cNvPr>
            <p:cNvSpPr/>
            <p:nvPr/>
          </p:nvSpPr>
          <p:spPr>
            <a:xfrm>
              <a:off x="3657600" y="2057400"/>
              <a:ext cx="2133600" cy="1222248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Dealer plays a card</a:t>
              </a:r>
              <a:endParaRPr lang="en-US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F5ED671-9633-40A5-BF16-A3430A72BF97}"/>
                </a:ext>
              </a:extLst>
            </p:cNvPr>
            <p:cNvCxnSpPr>
              <a:endCxn id="16" idx="0"/>
            </p:cNvCxnSpPr>
            <p:nvPr/>
          </p:nvCxnSpPr>
          <p:spPr>
            <a:xfrm>
              <a:off x="4724400" y="1447800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502FD28-3AC1-4453-AFFD-EB6A5281BBDD}"/>
                </a:ext>
              </a:extLst>
            </p:cNvPr>
            <p:cNvCxnSpPr>
              <a:stCxn id="16" idx="2"/>
              <a:endCxn id="15" idx="0"/>
            </p:cNvCxnSpPr>
            <p:nvPr/>
          </p:nvCxnSpPr>
          <p:spPr>
            <a:xfrm>
              <a:off x="4724400" y="3279648"/>
              <a:ext cx="0" cy="37795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Elbow Connector 13">
              <a:extLst>
                <a:ext uri="{FF2B5EF4-FFF2-40B4-BE49-F238E27FC236}">
                  <a16:creationId xmlns:a16="http://schemas.microsoft.com/office/drawing/2014/main" id="{FDEE78C7-0067-466D-897D-29CEF2115480}"/>
                </a:ext>
              </a:extLst>
            </p:cNvPr>
            <p:cNvCxnSpPr>
              <a:stCxn id="15" idx="1"/>
              <a:endCxn id="16" idx="1"/>
            </p:cNvCxnSpPr>
            <p:nvPr/>
          </p:nvCxnSpPr>
          <p:spPr>
            <a:xfrm rot="10800000" flipH="1">
              <a:off x="3505200" y="2668524"/>
              <a:ext cx="152400" cy="1805940"/>
            </a:xfrm>
            <a:prstGeom prst="bentConnector3">
              <a:avLst>
                <a:gd name="adj1" fmla="val -588461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4D51E44-44BC-4962-84BA-A16230AA5D60}"/>
                </a:ext>
              </a:extLst>
            </p:cNvPr>
            <p:cNvCxnSpPr>
              <a:stCxn id="15" idx="2"/>
            </p:cNvCxnSpPr>
            <p:nvPr/>
          </p:nvCxnSpPr>
          <p:spPr>
            <a:xfrm>
              <a:off x="4724400" y="5291328"/>
              <a:ext cx="0" cy="6294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42831E5-F7B4-491E-8499-AC9AABFB55D3}"/>
                </a:ext>
              </a:extLst>
            </p:cNvPr>
            <p:cNvSpPr txBox="1"/>
            <p:nvPr/>
          </p:nvSpPr>
          <p:spPr>
            <a:xfrm>
              <a:off x="2621643" y="4112826"/>
              <a:ext cx="793807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dirty="0"/>
                <a:t>Yes</a:t>
              </a:r>
            </a:p>
            <a:p>
              <a:pPr algn="r">
                <a:spcAft>
                  <a:spcPts val="600"/>
                </a:spcAft>
              </a:pPr>
              <a:r>
                <a:rPr lang="en-US" dirty="0"/>
                <a:t>(</a:t>
              </a:r>
              <a:r>
                <a:rPr lang="en-US" i="1" dirty="0"/>
                <a:t>true</a:t>
              </a:r>
              <a:r>
                <a:rPr lang="en-US" dirty="0"/>
                <a:t>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611874-D7E0-446B-AC25-3A26B3F28F50}"/>
                </a:ext>
              </a:extLst>
            </p:cNvPr>
            <p:cNvSpPr txBox="1"/>
            <p:nvPr/>
          </p:nvSpPr>
          <p:spPr>
            <a:xfrm>
              <a:off x="4228999" y="5396221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   (</a:t>
              </a:r>
              <a:r>
                <a:rPr lang="en-US" i="1" dirty="0"/>
                <a:t>false</a:t>
              </a:r>
              <a:r>
                <a:rPr lang="en-US" dirty="0"/>
                <a:t>)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F88F055-2FAD-428D-94AD-32AFDB8D0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967" y="4694745"/>
            <a:ext cx="1060555" cy="1622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949455-9719-4C60-AC13-A4ED86D81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271" y="4694745"/>
            <a:ext cx="1060554" cy="162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46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Loop </a:t>
            </a:r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dealer plays a card</a:t>
            </a:r>
          </a:p>
          <a:p>
            <a:pPr marL="0" indent="0">
              <a:buNone/>
            </a:pPr>
            <a:r>
              <a:rPr lang="en-US" sz="3200">
                <a:solidFill>
                  <a:schemeClr val="tx2"/>
                </a:solidFill>
              </a:rPr>
              <a:t>    </a:t>
            </a:r>
            <a:r>
              <a:rPr lang="en-US">
                <a:solidFill>
                  <a:schemeClr val="tx2"/>
                </a:solidFill>
              </a:rPr>
              <a:t>w</a:t>
            </a:r>
            <a:r>
              <a:rPr lang="en-US" sz="3200"/>
              <a:t>hile </a:t>
            </a:r>
            <a:r>
              <a:rPr lang="en-US" sz="3200">
                <a:solidFill>
                  <a:schemeClr val="accent5"/>
                </a:solidFill>
              </a:rPr>
              <a:t>dealer's total is less than 17</a:t>
            </a:r>
            <a:endParaRPr lang="en-US" sz="3200" dirty="0">
              <a:solidFill>
                <a:schemeClr val="accent5"/>
              </a:solidFill>
            </a:endParaRPr>
          </a:p>
          <a:p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Always performs the operation at </a:t>
            </a:r>
            <a:r>
              <a:rPr lang="en-US" sz="3200" b="1"/>
              <a:t>least once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88898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C02F-96D5-4FB1-9A2A-7AD66CF1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3058886"/>
          </a:xfrm>
        </p:spPr>
        <p:txBody>
          <a:bodyPr/>
          <a:lstStyle/>
          <a:p>
            <a:r>
              <a:rPr lang="en-US" sz="3600"/>
              <a:t>What's Wrong With this Flowchart?</a:t>
            </a: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01ABECE8-CF92-4EEA-92AB-ABAFFC7DDC69}"/>
              </a:ext>
            </a:extLst>
          </p:cNvPr>
          <p:cNvSpPr/>
          <p:nvPr/>
        </p:nvSpPr>
        <p:spPr>
          <a:xfrm>
            <a:off x="6557481" y="821933"/>
            <a:ext cx="1571946" cy="390418"/>
          </a:xfrm>
          <a:prstGeom prst="flowChartTermina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97BA704E-B24E-4318-943B-19B225C714B6}"/>
              </a:ext>
            </a:extLst>
          </p:cNvPr>
          <p:cNvSpPr/>
          <p:nvPr/>
        </p:nvSpPr>
        <p:spPr>
          <a:xfrm>
            <a:off x="6557481" y="5824229"/>
            <a:ext cx="1571946" cy="390418"/>
          </a:xfrm>
          <a:prstGeom prst="flowChartTermina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ACEA23EC-7A55-4D96-9C0A-5A3F9FDCF78E}"/>
              </a:ext>
            </a:extLst>
          </p:cNvPr>
          <p:cNvSpPr/>
          <p:nvPr/>
        </p:nvSpPr>
        <p:spPr>
          <a:xfrm>
            <a:off x="6462445" y="1692903"/>
            <a:ext cx="1762018" cy="10083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Player chooses a number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E7D72A28-4F47-4304-BD09-8929AEFAE8A1}"/>
              </a:ext>
            </a:extLst>
          </p:cNvPr>
          <p:cNvSpPr/>
          <p:nvPr/>
        </p:nvSpPr>
        <p:spPr>
          <a:xfrm>
            <a:off x="6462445" y="4670720"/>
            <a:ext cx="1762018" cy="6729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Repeat until best 2 out of 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D04BB1-D1EA-4388-8058-A0388F91C2BF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7343454" y="1212351"/>
            <a:ext cx="0" cy="480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7237AB-FFF7-44BF-AC17-DD16E2E9D4C4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>
            <a:off x="7343454" y="2701259"/>
            <a:ext cx="0" cy="480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4202F0-6277-4738-89FE-68F616A02162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>
            <a:off x="7343454" y="4190168"/>
            <a:ext cx="0" cy="480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D55548-C9E6-41EF-B153-CE1468B69AE7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>
            <a:off x="7343454" y="5343677"/>
            <a:ext cx="0" cy="480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22112A3D-42BA-4009-8F6E-D27A57B06DEC}"/>
              </a:ext>
            </a:extLst>
          </p:cNvPr>
          <p:cNvSpPr/>
          <p:nvPr/>
        </p:nvSpPr>
        <p:spPr>
          <a:xfrm>
            <a:off x="6462445" y="3181811"/>
            <a:ext cx="1762018" cy="10083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If number matches, player wins</a:t>
            </a:r>
          </a:p>
        </p:txBody>
      </p:sp>
    </p:spTree>
    <p:extLst>
      <p:ext uri="{BB962C8B-B14F-4D97-AF65-F5344CB8AC3E}">
        <p14:creationId xmlns:p14="http://schemas.microsoft.com/office/powerpoint/2010/main" val="319194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C02F-96D5-4FB1-9A2A-7AD66CF1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3058886"/>
          </a:xfrm>
        </p:spPr>
        <p:txBody>
          <a:bodyPr/>
          <a:lstStyle/>
          <a:p>
            <a:r>
              <a:rPr lang="en-US" sz="3600"/>
              <a:t>What's Wrong With this Flowchart?</a:t>
            </a: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01ABECE8-CF92-4EEA-92AB-ABAFFC7DDC69}"/>
              </a:ext>
            </a:extLst>
          </p:cNvPr>
          <p:cNvSpPr/>
          <p:nvPr/>
        </p:nvSpPr>
        <p:spPr>
          <a:xfrm>
            <a:off x="6557481" y="821933"/>
            <a:ext cx="1571946" cy="390418"/>
          </a:xfrm>
          <a:prstGeom prst="flowChartTermina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97BA704E-B24E-4318-943B-19B225C714B6}"/>
              </a:ext>
            </a:extLst>
          </p:cNvPr>
          <p:cNvSpPr/>
          <p:nvPr/>
        </p:nvSpPr>
        <p:spPr>
          <a:xfrm>
            <a:off x="6557481" y="5824229"/>
            <a:ext cx="1571946" cy="390418"/>
          </a:xfrm>
          <a:prstGeom prst="flowChartTermina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ACEA23EC-7A55-4D96-9C0A-5A3F9FDCF78E}"/>
              </a:ext>
            </a:extLst>
          </p:cNvPr>
          <p:cNvSpPr/>
          <p:nvPr/>
        </p:nvSpPr>
        <p:spPr>
          <a:xfrm>
            <a:off x="6462445" y="1655119"/>
            <a:ext cx="1762018" cy="6729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Alarm rings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2EB6F55B-F97C-42B5-89C4-9A6A37D55B89}"/>
              </a:ext>
            </a:extLst>
          </p:cNvPr>
          <p:cNvSpPr/>
          <p:nvPr/>
        </p:nvSpPr>
        <p:spPr>
          <a:xfrm>
            <a:off x="6267236" y="2770844"/>
            <a:ext cx="2152436" cy="149489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Ready to get up?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E7D72A28-4F47-4304-BD09-8929AEFAE8A1}"/>
              </a:ext>
            </a:extLst>
          </p:cNvPr>
          <p:cNvSpPr/>
          <p:nvPr/>
        </p:nvSpPr>
        <p:spPr>
          <a:xfrm>
            <a:off x="6462445" y="4708502"/>
            <a:ext cx="1762018" cy="6729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Climb out of bed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99F0F7A1-8CAB-4475-97DD-62F187472CDC}"/>
              </a:ext>
            </a:extLst>
          </p:cNvPr>
          <p:cNvSpPr/>
          <p:nvPr/>
        </p:nvSpPr>
        <p:spPr>
          <a:xfrm>
            <a:off x="9167973" y="3181810"/>
            <a:ext cx="1762018" cy="6729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Hit snooze button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D04BB1-D1EA-4388-8058-A0388F91C2BF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7343454" y="1212351"/>
            <a:ext cx="0" cy="442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7237AB-FFF7-44BF-AC17-DD16E2E9D4C4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7343454" y="2328076"/>
            <a:ext cx="0" cy="442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4202F0-6277-4738-89FE-68F616A02162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7343454" y="4265734"/>
            <a:ext cx="0" cy="442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D55548-C9E6-41EF-B153-CE1468B69AE7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>
            <a:off x="7343454" y="5381459"/>
            <a:ext cx="0" cy="442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99CC2C-4442-45DB-9030-788753BD3189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8419672" y="3518289"/>
            <a:ext cx="7483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0462F87-9D2F-4AE6-BDF1-07C46EFDBAB6}"/>
              </a:ext>
            </a:extLst>
          </p:cNvPr>
          <p:cNvCxnSpPr>
            <a:stCxn id="21" idx="0"/>
            <a:endCxn id="16" idx="3"/>
          </p:cNvCxnSpPr>
          <p:nvPr/>
        </p:nvCxnSpPr>
        <p:spPr>
          <a:xfrm rot="16200000" flipV="1">
            <a:off x="8541617" y="1674444"/>
            <a:ext cx="1190212" cy="182451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0AFF2B0-DF6F-4F23-9600-393275B46DEE}"/>
              </a:ext>
            </a:extLst>
          </p:cNvPr>
          <p:cNvSpPr txBox="1"/>
          <p:nvPr/>
        </p:nvSpPr>
        <p:spPr>
          <a:xfrm>
            <a:off x="8377053" y="313253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false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176058-D8E7-4537-BA40-BA64C22E7236}"/>
              </a:ext>
            </a:extLst>
          </p:cNvPr>
          <p:cNvSpPr txBox="1"/>
          <p:nvPr/>
        </p:nvSpPr>
        <p:spPr>
          <a:xfrm>
            <a:off x="7457277" y="416962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901506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75FF-F6CB-4DD4-AB9F-4E11E892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draw.io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CE592-26EC-4C65-A4BD-B644223E1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File &gt; New &gt; Blank Diagram</a:t>
            </a:r>
          </a:p>
          <a:p>
            <a:endParaRPr lang="en-US" sz="3200"/>
          </a:p>
          <a:p>
            <a:r>
              <a:rPr lang="en-US" sz="3200"/>
              <a:t>Symbols are under </a:t>
            </a:r>
            <a:r>
              <a:rPr lang="en-US" sz="3200" dirty="0"/>
              <a:t>the</a:t>
            </a:r>
            <a:br>
              <a:rPr lang="en-US" sz="3200" dirty="0"/>
            </a:br>
            <a:r>
              <a:rPr lang="en-US" sz="3200" dirty="0"/>
              <a:t>Flowchart menu</a:t>
            </a:r>
          </a:p>
          <a:p>
            <a:r>
              <a:rPr lang="en-US"/>
              <a:t>Connector arrow is</a:t>
            </a:r>
            <a:br>
              <a:rPr lang="en-US" dirty="0"/>
            </a:br>
            <a:r>
              <a:rPr lang="en-US" dirty="0"/>
              <a:t>under </a:t>
            </a:r>
            <a:r>
              <a:rPr lang="en-US"/>
              <a:t>General menu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ADCE8-8893-451C-A0B5-E79834801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538" y="2603500"/>
            <a:ext cx="3426508" cy="3640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4109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75FF-F6CB-4DD4-AB9F-4E11E892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draw.io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CE592-26EC-4C65-A4BD-B644223E1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/>
              <a:t>File </a:t>
            </a:r>
            <a:r>
              <a:rPr lang="en-US" sz="3200" dirty="0"/>
              <a:t>&gt; Save 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Google Drive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Dropbox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OneDrive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GitHub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Save to device (download)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ADCE8-8893-451C-A0B5-E798348012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10538" y="2662159"/>
            <a:ext cx="3426508" cy="3523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0037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Parts of a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Initialize </a:t>
            </a:r>
            <a:r>
              <a:rPr lang="en-US"/>
              <a:t>a variable (the </a:t>
            </a:r>
            <a:r>
              <a:rPr lang="en-US" i="1"/>
              <a:t>loop counter </a:t>
            </a:r>
            <a:r>
              <a:rPr lang="en-US"/>
              <a:t>or</a:t>
            </a:r>
            <a:r>
              <a:rPr lang="en-US" i="1"/>
              <a:t> control variable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</a:t>
            </a:r>
            <a:r>
              <a:rPr lang="en-US"/>
              <a:t>a condition (usually related to control variable)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Update the control variable's </a:t>
            </a:r>
            <a:r>
              <a:rPr lang="en-US" dirty="0"/>
              <a:t>value</a:t>
            </a:r>
          </a:p>
          <a:p>
            <a:r>
              <a:rPr lang="en-US"/>
              <a:t>Failure </a:t>
            </a:r>
            <a:r>
              <a:rPr lang="en-US" dirty="0"/>
              <a:t>to do one of these steps can lead to an infinite loop!</a:t>
            </a:r>
          </a:p>
        </p:txBody>
      </p:sp>
    </p:spTree>
    <p:extLst>
      <p:ext uri="{BB962C8B-B14F-4D97-AF65-F5344CB8AC3E}">
        <p14:creationId xmlns:p14="http://schemas.microsoft.com/office/powerpoint/2010/main" val="1391087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Parts of a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Initialize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Test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Update variable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r>
              <a:rPr lang="en-US"/>
              <a:t>Failure </a:t>
            </a:r>
            <a:r>
              <a:rPr lang="en-US" dirty="0"/>
              <a:t>to do one of these steps can lead to an infinite loop!</a:t>
            </a:r>
          </a:p>
        </p:txBody>
      </p:sp>
    </p:spTree>
    <p:extLst>
      <p:ext uri="{BB962C8B-B14F-4D97-AF65-F5344CB8AC3E}">
        <p14:creationId xmlns:p14="http://schemas.microsoft.com/office/powerpoint/2010/main" val="1170120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B7C081-4458-4C9D-A74A-E7BF9319657D}"/>
              </a:ext>
            </a:extLst>
          </p:cNvPr>
          <p:cNvSpPr/>
          <p:nvPr/>
        </p:nvSpPr>
        <p:spPr>
          <a:xfrm>
            <a:off x="6381750" y="838200"/>
            <a:ext cx="4495800" cy="5867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Computer deals the player five cards</a:t>
            </a:r>
          </a:p>
          <a:p>
            <a:r>
              <a:rPr lang="en-US"/>
              <a:t>One at a time</a:t>
            </a:r>
          </a:p>
          <a:p>
            <a:r>
              <a:rPr lang="en-US"/>
              <a:t>Game begins when the player has five cards</a:t>
            </a:r>
          </a:p>
          <a:p>
            <a:endParaRPr lang="en-US" dirty="0"/>
          </a:p>
        </p:txBody>
      </p:sp>
      <p:sp>
        <p:nvSpPr>
          <p:cNvPr id="41" name="Flowchart: Process 40"/>
          <p:cNvSpPr>
            <a:spLocks/>
          </p:cNvSpPr>
          <p:nvPr/>
        </p:nvSpPr>
        <p:spPr>
          <a:xfrm>
            <a:off x="7086600" y="5791200"/>
            <a:ext cx="3105150" cy="7040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 the game</a:t>
            </a:r>
            <a:endParaRPr lang="en-US" dirty="0"/>
          </a:p>
        </p:txBody>
      </p:sp>
      <p:grpSp>
        <p:nvGrpSpPr>
          <p:cNvPr id="172" name="Group 171"/>
          <p:cNvGrpSpPr/>
          <p:nvPr/>
        </p:nvGrpSpPr>
        <p:grpSpPr>
          <a:xfrm>
            <a:off x="7086601" y="2816959"/>
            <a:ext cx="3105150" cy="991394"/>
            <a:chOff x="5562601" y="2816959"/>
            <a:chExt cx="3105150" cy="991394"/>
          </a:xfrm>
        </p:grpSpPr>
        <p:cxnSp>
          <p:nvCxnSpPr>
            <p:cNvPr id="11" name="Straight Arrow Connector 10"/>
            <p:cNvCxnSpPr>
              <a:cxnSpLocks/>
              <a:stCxn id="74" idx="2"/>
              <a:endCxn id="29" idx="0"/>
            </p:cNvCxnSpPr>
            <p:nvPr/>
          </p:nvCxnSpPr>
          <p:spPr>
            <a:xfrm>
              <a:off x="7115176" y="3521018"/>
              <a:ext cx="0" cy="2873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Flowchart: Process 73"/>
            <p:cNvSpPr>
              <a:spLocks/>
            </p:cNvSpPr>
            <p:nvPr/>
          </p:nvSpPr>
          <p:spPr>
            <a:xfrm>
              <a:off x="5562601" y="2816959"/>
              <a:ext cx="3105150" cy="70405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Deal a card</a:t>
              </a:r>
              <a:endParaRPr lang="en-US" dirty="0"/>
            </a:p>
          </p:txBody>
        </p:sp>
      </p:grpSp>
      <p:cxnSp>
        <p:nvCxnSpPr>
          <p:cNvPr id="131" name="Elbow Connector 130"/>
          <p:cNvCxnSpPr>
            <a:cxnSpLocks/>
            <a:stCxn id="29" idx="2"/>
            <a:endCxn id="24" idx="1"/>
          </p:cNvCxnSpPr>
          <p:nvPr/>
        </p:nvCxnSpPr>
        <p:spPr>
          <a:xfrm rot="5400000" flipH="1">
            <a:off x="6508007" y="2381273"/>
            <a:ext cx="2709765" cy="1552575"/>
          </a:xfrm>
          <a:prstGeom prst="bentConnector4">
            <a:avLst>
              <a:gd name="adj1" fmla="val -8436"/>
              <a:gd name="adj2" fmla="val 114724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7086602" y="1075728"/>
            <a:ext cx="3581399" cy="5067516"/>
            <a:chOff x="5562601" y="1075728"/>
            <a:chExt cx="3581399" cy="5067516"/>
          </a:xfrm>
        </p:grpSpPr>
        <p:sp>
          <p:nvSpPr>
            <p:cNvPr id="55" name="TextBox 54"/>
            <p:cNvSpPr txBox="1"/>
            <p:nvPr/>
          </p:nvSpPr>
          <p:spPr>
            <a:xfrm>
              <a:off x="8501853" y="1444823"/>
              <a:ext cx="64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false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140327" y="2438400"/>
              <a:ext cx="6032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true</a:t>
              </a:r>
            </a:p>
          </p:txBody>
        </p:sp>
        <p:sp>
          <p:nvSpPr>
            <p:cNvPr id="24" name="Flowchart: Decision 23"/>
            <p:cNvSpPr>
              <a:spLocks/>
            </p:cNvSpPr>
            <p:nvPr/>
          </p:nvSpPr>
          <p:spPr>
            <a:xfrm>
              <a:off x="5562601" y="1075728"/>
              <a:ext cx="3105149" cy="145389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Hand less</a:t>
              </a:r>
            </a:p>
            <a:p>
              <a:pPr algn="ctr"/>
              <a:r>
                <a:rPr lang="en-US"/>
                <a:t>than five?</a:t>
              </a:r>
              <a:endParaRPr lang="en-US" dirty="0"/>
            </a:p>
          </p:txBody>
        </p:sp>
        <p:cxnSp>
          <p:nvCxnSpPr>
            <p:cNvPr id="110" name="Straight Arrow Connector 109"/>
            <p:cNvCxnSpPr>
              <a:cxnSpLocks/>
              <a:endCxn id="74" idx="0"/>
            </p:cNvCxnSpPr>
            <p:nvPr/>
          </p:nvCxnSpPr>
          <p:spPr>
            <a:xfrm flipH="1">
              <a:off x="7115176" y="2541054"/>
              <a:ext cx="6102" cy="2759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Elbow Connector 132"/>
            <p:cNvCxnSpPr>
              <a:cxnSpLocks/>
              <a:stCxn id="24" idx="3"/>
              <a:endCxn id="41" idx="3"/>
            </p:cNvCxnSpPr>
            <p:nvPr/>
          </p:nvCxnSpPr>
          <p:spPr>
            <a:xfrm>
              <a:off x="8667750" y="1802676"/>
              <a:ext cx="12700" cy="4340568"/>
            </a:xfrm>
            <a:prstGeom prst="bent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Flowchart: Process 28"/>
          <p:cNvSpPr>
            <a:spLocks/>
          </p:cNvSpPr>
          <p:nvPr/>
        </p:nvSpPr>
        <p:spPr>
          <a:xfrm>
            <a:off x="7086601" y="3808353"/>
            <a:ext cx="3105150" cy="7040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one </a:t>
            </a:r>
            <a:r>
              <a:rPr lang="en-US"/>
              <a:t>to card </a:t>
            </a:r>
            <a:r>
              <a:rPr lang="en-US" dirty="0"/>
              <a:t>count</a:t>
            </a:r>
          </a:p>
        </p:txBody>
      </p:sp>
      <p:pic>
        <p:nvPicPr>
          <p:cNvPr id="1028" name="Picture 4" descr="Royal Flush Hearts Playing Cards Stock Vector - Illustration of ...">
            <a:extLst>
              <a:ext uri="{FF2B5EF4-FFF2-40B4-BE49-F238E27FC236}">
                <a16:creationId xmlns:a16="http://schemas.microsoft.com/office/drawing/2014/main" id="{A7BF59F5-97E3-4850-B8DA-EB5FD48835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77"/>
          <a:stretch/>
        </p:blipFill>
        <p:spPr bwMode="auto">
          <a:xfrm>
            <a:off x="2209802" y="5258844"/>
            <a:ext cx="2047874" cy="121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88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8992F3-23B7-435E-B710-7C7FDC08D025}"/>
              </a:ext>
            </a:extLst>
          </p:cNvPr>
          <p:cNvSpPr/>
          <p:nvPr/>
        </p:nvSpPr>
        <p:spPr>
          <a:xfrm>
            <a:off x="4630213" y="1122549"/>
            <a:ext cx="4962524" cy="5528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 Cards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00F60-4F22-42D1-9544-82FCC612122D}"/>
              </a:ext>
            </a:extLst>
          </p:cNvPr>
          <p:cNvGrpSpPr/>
          <p:nvPr/>
        </p:nvGrpSpPr>
        <p:grpSpPr>
          <a:xfrm>
            <a:off x="5486400" y="1289009"/>
            <a:ext cx="3680623" cy="5185501"/>
            <a:chOff x="2964764" y="1619012"/>
            <a:chExt cx="3697183" cy="4824935"/>
          </a:xfrm>
        </p:grpSpPr>
        <p:sp>
          <p:nvSpPr>
            <p:cNvPr id="41" name="Flowchart: Process 40"/>
            <p:cNvSpPr>
              <a:spLocks/>
            </p:cNvSpPr>
            <p:nvPr/>
          </p:nvSpPr>
          <p:spPr>
            <a:xfrm>
              <a:off x="3017836" y="5771689"/>
              <a:ext cx="3105150" cy="67225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console.</a:t>
              </a:r>
              <a:r>
                <a:rPr lang="en-US"/>
                <a:t>log("Start the game!");</a:t>
              </a:r>
              <a:endParaRPr lang="en-US" dirty="0"/>
            </a:p>
          </p:txBody>
        </p:sp>
        <p:sp>
          <p:nvSpPr>
            <p:cNvPr id="28" name="Flowchart: Process 27"/>
            <p:cNvSpPr>
              <a:spLocks/>
            </p:cNvSpPr>
            <p:nvPr/>
          </p:nvSpPr>
          <p:spPr>
            <a:xfrm>
              <a:off x="3019424" y="4779704"/>
              <a:ext cx="3105150" cy="54154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handSize++;</a:t>
              </a:r>
              <a:endParaRPr lang="en-US" dirty="0"/>
            </a:p>
          </p:txBody>
        </p:sp>
        <p:cxnSp>
          <p:nvCxnSpPr>
            <p:cNvPr id="131" name="Elbow Connector 130"/>
            <p:cNvCxnSpPr>
              <a:cxnSpLocks/>
              <a:stCxn id="28" idx="1"/>
              <a:endCxn id="24" idx="1"/>
            </p:cNvCxnSpPr>
            <p:nvPr/>
          </p:nvCxnSpPr>
          <p:spPr>
            <a:xfrm rot="10800000" flipH="1">
              <a:off x="3019423" y="3263481"/>
              <a:ext cx="1" cy="1786995"/>
            </a:xfrm>
            <a:prstGeom prst="bentConnector3">
              <a:avLst>
                <a:gd name="adj1" fmla="val -22860000000"/>
              </a:avLst>
            </a:prstGeom>
            <a:ln>
              <a:solidFill>
                <a:schemeClr val="accent2"/>
              </a:solidFill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cxnSpLocks/>
              <a:stCxn id="53" idx="2"/>
              <a:endCxn id="24" idx="0"/>
            </p:cNvCxnSpPr>
            <p:nvPr/>
          </p:nvCxnSpPr>
          <p:spPr>
            <a:xfrm>
              <a:off x="4572000" y="2158605"/>
              <a:ext cx="0" cy="5455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019800" y="2917482"/>
              <a:ext cx="64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false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647171" y="3743806"/>
              <a:ext cx="6032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true</a:t>
              </a:r>
            </a:p>
          </p:txBody>
        </p:sp>
        <p:sp>
          <p:nvSpPr>
            <p:cNvPr id="24" name="Flowchart: Decision 23"/>
            <p:cNvSpPr>
              <a:spLocks/>
            </p:cNvSpPr>
            <p:nvPr/>
          </p:nvSpPr>
          <p:spPr>
            <a:xfrm>
              <a:off x="3019425" y="2704110"/>
              <a:ext cx="3105149" cy="111873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handSize</a:t>
              </a:r>
              <a:br>
                <a:rPr lang="en-US"/>
              </a:br>
              <a:r>
                <a:rPr lang="en-US"/>
                <a:t>&lt; 5</a:t>
              </a:r>
              <a:endParaRPr lang="en-US" dirty="0"/>
            </a:p>
          </p:txBody>
        </p:sp>
        <p:cxnSp>
          <p:nvCxnSpPr>
            <p:cNvPr id="110" name="Straight Arrow Connector 109"/>
            <p:cNvCxnSpPr>
              <a:cxnSpLocks/>
              <a:stCxn id="24" idx="2"/>
              <a:endCxn id="74" idx="0"/>
            </p:cNvCxnSpPr>
            <p:nvPr/>
          </p:nvCxnSpPr>
          <p:spPr>
            <a:xfrm>
              <a:off x="4572000" y="3822848"/>
              <a:ext cx="0" cy="2133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Elbow Connector 132"/>
            <p:cNvCxnSpPr>
              <a:cxnSpLocks/>
              <a:stCxn id="24" idx="3"/>
              <a:endCxn id="41" idx="3"/>
            </p:cNvCxnSpPr>
            <p:nvPr/>
          </p:nvCxnSpPr>
          <p:spPr>
            <a:xfrm flipH="1">
              <a:off x="6122986" y="3263479"/>
              <a:ext cx="1588" cy="2844338"/>
            </a:xfrm>
            <a:prstGeom prst="bentConnector3">
              <a:avLst>
                <a:gd name="adj1" fmla="val -14459203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cxnSpLocks/>
              <a:stCxn id="74" idx="2"/>
              <a:endCxn id="28" idx="0"/>
            </p:cNvCxnSpPr>
            <p:nvPr/>
          </p:nvCxnSpPr>
          <p:spPr>
            <a:xfrm flipH="1">
              <a:off x="4571999" y="4577762"/>
              <a:ext cx="1" cy="2019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Flowchart: Process 73"/>
            <p:cNvSpPr>
              <a:spLocks/>
            </p:cNvSpPr>
            <p:nvPr/>
          </p:nvSpPr>
          <p:spPr>
            <a:xfrm>
              <a:off x="3019425" y="4036220"/>
              <a:ext cx="3105150" cy="54154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dealCard();</a:t>
              </a:r>
              <a:endParaRPr lang="en-US" dirty="0"/>
            </a:p>
          </p:txBody>
        </p:sp>
        <p:sp>
          <p:nvSpPr>
            <p:cNvPr id="53" name="Flowchart: Process 52">
              <a:extLst>
                <a:ext uri="{FF2B5EF4-FFF2-40B4-BE49-F238E27FC236}">
                  <a16:creationId xmlns:a16="http://schemas.microsoft.com/office/drawing/2014/main" id="{675A7815-51FF-4779-BBDD-A92A4445AB91}"/>
                </a:ext>
              </a:extLst>
            </p:cNvPr>
            <p:cNvSpPr>
              <a:spLocks/>
            </p:cNvSpPr>
            <p:nvPr/>
          </p:nvSpPr>
          <p:spPr>
            <a:xfrm>
              <a:off x="2964764" y="1619012"/>
              <a:ext cx="3214471" cy="53959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/>
                <a:t>var</a:t>
              </a:r>
              <a:r>
                <a:rPr lang="en-US"/>
                <a:t> handSize </a:t>
              </a:r>
              <a:r>
                <a:rPr lang="en-US" dirty="0"/>
                <a:t>= 0;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628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Do Something Multiple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A program may perform </a:t>
            </a:r>
            <a:r>
              <a:rPr lang="en-US" sz="3200" dirty="0"/>
              <a:t>the same action multiple times</a:t>
            </a:r>
          </a:p>
          <a:p>
            <a:r>
              <a:rPr lang="en-US"/>
              <a:t>Avoid duplicate code</a:t>
            </a:r>
          </a:p>
          <a:p>
            <a:r>
              <a:rPr lang="en-US"/>
              <a:t>We don't </a:t>
            </a:r>
            <a:r>
              <a:rPr lang="en-US" dirty="0"/>
              <a:t>know how many times until runtime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01" y="5313454"/>
            <a:ext cx="4686954" cy="752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3975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>
                <a:solidFill>
                  <a:schemeClr val="accent5"/>
                </a:solidFill>
              </a:rPr>
              <a:t>Initialize variable</a:t>
            </a:r>
            <a:endParaRPr lang="en-US" sz="3200" dirty="0">
              <a:solidFill>
                <a:schemeClr val="accent5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>
                <a:solidFill>
                  <a:schemeClr val="accent2">
                    <a:lumMod val="75000"/>
                  </a:schemeClr>
                </a:solidFill>
              </a:rPr>
              <a:t>Test variable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>
                <a:solidFill>
                  <a:schemeClr val="accent4"/>
                </a:solidFill>
              </a:rPr>
              <a:t>Update variable</a:t>
            </a:r>
            <a:endParaRPr lang="en-US" sz="3200" dirty="0">
              <a:solidFill>
                <a:schemeClr val="accent4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200"/>
              <a:t>What if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handSize</a:t>
            </a:r>
            <a:r>
              <a:rPr lang="en-US" sz="3200"/>
              <a:t> never changes</a:t>
            </a:r>
            <a:r>
              <a:rPr lang="en-US" sz="3200" dirty="0"/>
              <a:t>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49605-42CE-4072-9929-B7DEB1D481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447047-0CD2-49E8-83BD-8C04CD64C205}"/>
              </a:ext>
            </a:extLst>
          </p:cNvPr>
          <p:cNvSpPr/>
          <p:nvPr/>
        </p:nvSpPr>
        <p:spPr>
          <a:xfrm>
            <a:off x="6220888" y="846324"/>
            <a:ext cx="4962524" cy="5528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C3A6E9-9E42-4C43-BABD-524F5DFE2A4B}"/>
              </a:ext>
            </a:extLst>
          </p:cNvPr>
          <p:cNvGrpSpPr/>
          <p:nvPr/>
        </p:nvGrpSpPr>
        <p:grpSpPr>
          <a:xfrm>
            <a:off x="7077075" y="1012784"/>
            <a:ext cx="3680623" cy="5185501"/>
            <a:chOff x="2964764" y="1619012"/>
            <a:chExt cx="3697183" cy="4824935"/>
          </a:xfrm>
        </p:grpSpPr>
        <p:sp>
          <p:nvSpPr>
            <p:cNvPr id="19" name="Flowchart: Process 18">
              <a:extLst>
                <a:ext uri="{FF2B5EF4-FFF2-40B4-BE49-F238E27FC236}">
                  <a16:creationId xmlns:a16="http://schemas.microsoft.com/office/drawing/2014/main" id="{F3BAC3B4-88DB-44F5-B082-935C51ADE882}"/>
                </a:ext>
              </a:extLst>
            </p:cNvPr>
            <p:cNvSpPr>
              <a:spLocks/>
            </p:cNvSpPr>
            <p:nvPr/>
          </p:nvSpPr>
          <p:spPr>
            <a:xfrm>
              <a:off x="3017836" y="5771689"/>
              <a:ext cx="3105150" cy="67225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console.</a:t>
              </a:r>
              <a:r>
                <a:rPr lang="en-US"/>
                <a:t>log("Start the game!");</a:t>
              </a:r>
              <a:endParaRPr lang="en-US" dirty="0"/>
            </a:p>
          </p:txBody>
        </p:sp>
        <p:sp>
          <p:nvSpPr>
            <p:cNvPr id="20" name="Flowchart: Process 19">
              <a:extLst>
                <a:ext uri="{FF2B5EF4-FFF2-40B4-BE49-F238E27FC236}">
                  <a16:creationId xmlns:a16="http://schemas.microsoft.com/office/drawing/2014/main" id="{DD1C0706-15F7-475E-ABB4-8D6DCA6F0521}"/>
                </a:ext>
              </a:extLst>
            </p:cNvPr>
            <p:cNvSpPr>
              <a:spLocks/>
            </p:cNvSpPr>
            <p:nvPr/>
          </p:nvSpPr>
          <p:spPr>
            <a:xfrm>
              <a:off x="3019424" y="4779704"/>
              <a:ext cx="3105150" cy="541542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handSize++;</a:t>
              </a:r>
              <a:endParaRPr lang="en-US" dirty="0"/>
            </a:p>
          </p:txBody>
        </p:sp>
        <p:cxnSp>
          <p:nvCxnSpPr>
            <p:cNvPr id="21" name="Elbow Connector 130">
              <a:extLst>
                <a:ext uri="{FF2B5EF4-FFF2-40B4-BE49-F238E27FC236}">
                  <a16:creationId xmlns:a16="http://schemas.microsoft.com/office/drawing/2014/main" id="{ED274C5F-A36F-470A-81CE-4155008F46A4}"/>
                </a:ext>
              </a:extLst>
            </p:cNvPr>
            <p:cNvCxnSpPr>
              <a:cxnSpLocks/>
              <a:stCxn id="20" idx="1"/>
              <a:endCxn id="28" idx="1"/>
            </p:cNvCxnSpPr>
            <p:nvPr/>
          </p:nvCxnSpPr>
          <p:spPr>
            <a:xfrm rot="10800000" flipH="1">
              <a:off x="3019423" y="3263481"/>
              <a:ext cx="1" cy="1786995"/>
            </a:xfrm>
            <a:prstGeom prst="bentConnector3">
              <a:avLst>
                <a:gd name="adj1" fmla="val -22860000000"/>
              </a:avLst>
            </a:prstGeom>
            <a:ln>
              <a:solidFill>
                <a:schemeClr val="accent2"/>
              </a:solidFill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1CCD617-C0E7-4E7F-B5B4-ACD6AE8FB224}"/>
                </a:ext>
              </a:extLst>
            </p:cNvPr>
            <p:cNvCxnSpPr>
              <a:cxnSpLocks/>
              <a:stCxn id="43" idx="2"/>
              <a:endCxn id="28" idx="0"/>
            </p:cNvCxnSpPr>
            <p:nvPr/>
          </p:nvCxnSpPr>
          <p:spPr>
            <a:xfrm>
              <a:off x="4572000" y="2158605"/>
              <a:ext cx="0" cy="5455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3D120D-DD8B-4A37-81E1-AD6E1E2A2910}"/>
                </a:ext>
              </a:extLst>
            </p:cNvPr>
            <p:cNvSpPr txBox="1"/>
            <p:nvPr/>
          </p:nvSpPr>
          <p:spPr>
            <a:xfrm>
              <a:off x="6019800" y="2917482"/>
              <a:ext cx="64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false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B2A5EE-CEC2-4166-B41C-AC28045D998D}"/>
                </a:ext>
              </a:extLst>
            </p:cNvPr>
            <p:cNvSpPr txBox="1"/>
            <p:nvPr/>
          </p:nvSpPr>
          <p:spPr>
            <a:xfrm>
              <a:off x="4663498" y="3732499"/>
              <a:ext cx="6032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true</a:t>
              </a:r>
            </a:p>
          </p:txBody>
        </p:sp>
        <p:sp>
          <p:nvSpPr>
            <p:cNvPr id="28" name="Flowchart: Decision 27">
              <a:extLst>
                <a:ext uri="{FF2B5EF4-FFF2-40B4-BE49-F238E27FC236}">
                  <a16:creationId xmlns:a16="http://schemas.microsoft.com/office/drawing/2014/main" id="{FD6A0366-1EAE-4FC4-BD27-C9738AAF8334}"/>
                </a:ext>
              </a:extLst>
            </p:cNvPr>
            <p:cNvSpPr>
              <a:spLocks/>
            </p:cNvSpPr>
            <p:nvPr/>
          </p:nvSpPr>
          <p:spPr>
            <a:xfrm>
              <a:off x="3019425" y="2704110"/>
              <a:ext cx="3105149" cy="111873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handSize</a:t>
              </a:r>
              <a:br>
                <a:rPr lang="en-US"/>
              </a:br>
              <a:r>
                <a:rPr lang="en-US"/>
                <a:t>&lt; 5</a:t>
              </a:r>
              <a:endParaRPr lang="en-US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06B7076-0BF7-477A-B526-9DA2CE2460E7}"/>
                </a:ext>
              </a:extLst>
            </p:cNvPr>
            <p:cNvCxnSpPr>
              <a:cxnSpLocks/>
              <a:stCxn id="28" idx="2"/>
              <a:endCxn id="42" idx="0"/>
            </p:cNvCxnSpPr>
            <p:nvPr/>
          </p:nvCxnSpPr>
          <p:spPr>
            <a:xfrm>
              <a:off x="4572000" y="3822848"/>
              <a:ext cx="0" cy="2133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Elbow Connector 132">
              <a:extLst>
                <a:ext uri="{FF2B5EF4-FFF2-40B4-BE49-F238E27FC236}">
                  <a16:creationId xmlns:a16="http://schemas.microsoft.com/office/drawing/2014/main" id="{C015704E-7F81-41B2-BE7E-EBA790E2E179}"/>
                </a:ext>
              </a:extLst>
            </p:cNvPr>
            <p:cNvCxnSpPr>
              <a:cxnSpLocks/>
              <a:stCxn id="28" idx="3"/>
              <a:endCxn id="19" idx="3"/>
            </p:cNvCxnSpPr>
            <p:nvPr/>
          </p:nvCxnSpPr>
          <p:spPr>
            <a:xfrm flipH="1">
              <a:off x="6122986" y="3263479"/>
              <a:ext cx="1588" cy="2844338"/>
            </a:xfrm>
            <a:prstGeom prst="bentConnector3">
              <a:avLst>
                <a:gd name="adj1" fmla="val -14459203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0ED9CC-1AEF-4BB8-97A9-B55AC6DEBA81}"/>
                </a:ext>
              </a:extLst>
            </p:cNvPr>
            <p:cNvCxnSpPr>
              <a:cxnSpLocks/>
              <a:stCxn id="42" idx="2"/>
              <a:endCxn id="20" idx="0"/>
            </p:cNvCxnSpPr>
            <p:nvPr/>
          </p:nvCxnSpPr>
          <p:spPr>
            <a:xfrm flipH="1">
              <a:off x="4571999" y="4577762"/>
              <a:ext cx="1" cy="2019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Flowchart: Process 41">
              <a:extLst>
                <a:ext uri="{FF2B5EF4-FFF2-40B4-BE49-F238E27FC236}">
                  <a16:creationId xmlns:a16="http://schemas.microsoft.com/office/drawing/2014/main" id="{1280586B-560A-43D9-815F-E71D1DAF3891}"/>
                </a:ext>
              </a:extLst>
            </p:cNvPr>
            <p:cNvSpPr>
              <a:spLocks/>
            </p:cNvSpPr>
            <p:nvPr/>
          </p:nvSpPr>
          <p:spPr>
            <a:xfrm>
              <a:off x="3019425" y="4036220"/>
              <a:ext cx="3105150" cy="54154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dealCard();</a:t>
              </a:r>
              <a:endParaRPr lang="en-US" dirty="0"/>
            </a:p>
          </p:txBody>
        </p:sp>
        <p:sp>
          <p:nvSpPr>
            <p:cNvPr id="43" name="Flowchart: Process 42">
              <a:extLst>
                <a:ext uri="{FF2B5EF4-FFF2-40B4-BE49-F238E27FC236}">
                  <a16:creationId xmlns:a16="http://schemas.microsoft.com/office/drawing/2014/main" id="{43AAA9BB-A67C-474D-83F9-161B540129C2}"/>
                </a:ext>
              </a:extLst>
            </p:cNvPr>
            <p:cNvSpPr>
              <a:spLocks/>
            </p:cNvSpPr>
            <p:nvPr/>
          </p:nvSpPr>
          <p:spPr>
            <a:xfrm>
              <a:off x="2964764" y="1619012"/>
              <a:ext cx="3214471" cy="539593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/>
                <a:t>var</a:t>
              </a:r>
              <a:r>
                <a:rPr lang="en-US"/>
                <a:t> handSize </a:t>
              </a:r>
              <a:r>
                <a:rPr lang="en-US" dirty="0"/>
                <a:t>= 0;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1648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Something Is True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Instead </a:t>
            </a:r>
            <a:r>
              <a:rPr lang="en-US" sz="3200"/>
              <a:t>of dealing a card </a:t>
            </a:r>
            <a:r>
              <a:rPr lang="en-US" sz="3200" b="1" i="1" dirty="0"/>
              <a:t>if</a:t>
            </a:r>
            <a:r>
              <a:rPr lang="en-US" sz="3200" dirty="0"/>
              <a:t> you </a:t>
            </a:r>
            <a:r>
              <a:rPr lang="en-US" sz="3200"/>
              <a:t>have too few, deal a card </a:t>
            </a:r>
            <a:r>
              <a:rPr lang="en-US" sz="3200" b="1" i="1" dirty="0"/>
              <a:t>while</a:t>
            </a:r>
            <a:r>
              <a:rPr lang="en-US" sz="3200" dirty="0"/>
              <a:t> you </a:t>
            </a:r>
            <a:r>
              <a:rPr lang="en-US" sz="3200"/>
              <a:t>have too few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C25FD-DA38-42CC-8206-1BA2255F8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5106988" cy="34163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handSize = 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(handSize &lt; 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dealCard();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handSize++;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b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"Start the game!"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819648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The condition is tested </a:t>
            </a:r>
            <a:r>
              <a:rPr lang="en-US" b="1"/>
              <a:t>before</a:t>
            </a:r>
            <a:r>
              <a:rPr lang="en-US"/>
              <a:t> the associated code is run</a:t>
            </a:r>
          </a:p>
          <a:p>
            <a:r>
              <a:rPr lang="en-US"/>
              <a:t>The code </a:t>
            </a:r>
            <a:r>
              <a:rPr lang="en-US" b="1"/>
              <a:t>may not run</a:t>
            </a:r>
            <a:r>
              <a:rPr lang="en-US"/>
              <a:t> at all</a:t>
            </a:r>
          </a:p>
          <a:p>
            <a:r>
              <a:rPr lang="en-US"/>
              <a:t>If I had 5 cards to start,</a:t>
            </a:r>
            <a:br>
              <a:rPr lang="en-US"/>
            </a:br>
            <a:r>
              <a:rPr lang="en-US"/>
              <a:t>no extra cards are dealt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B19AAF-8C16-4E16-8E41-8D119174EADE}"/>
              </a:ext>
            </a:extLst>
          </p:cNvPr>
          <p:cNvSpPr/>
          <p:nvPr/>
        </p:nvSpPr>
        <p:spPr>
          <a:xfrm>
            <a:off x="6220888" y="846324"/>
            <a:ext cx="4962524" cy="5528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BA8C49-2486-429D-A3F5-34908546ED12}"/>
              </a:ext>
            </a:extLst>
          </p:cNvPr>
          <p:cNvGrpSpPr/>
          <p:nvPr/>
        </p:nvGrpSpPr>
        <p:grpSpPr>
          <a:xfrm>
            <a:off x="7077075" y="1012784"/>
            <a:ext cx="3680623" cy="5185501"/>
            <a:chOff x="2964764" y="1619012"/>
            <a:chExt cx="3697183" cy="4824935"/>
          </a:xfrm>
        </p:grpSpPr>
        <p:sp>
          <p:nvSpPr>
            <p:cNvPr id="21" name="Flowchart: Process 20">
              <a:extLst>
                <a:ext uri="{FF2B5EF4-FFF2-40B4-BE49-F238E27FC236}">
                  <a16:creationId xmlns:a16="http://schemas.microsoft.com/office/drawing/2014/main" id="{15105CA1-3795-4380-ABC7-CAAD95301AE7}"/>
                </a:ext>
              </a:extLst>
            </p:cNvPr>
            <p:cNvSpPr>
              <a:spLocks/>
            </p:cNvSpPr>
            <p:nvPr/>
          </p:nvSpPr>
          <p:spPr>
            <a:xfrm>
              <a:off x="3017836" y="5771689"/>
              <a:ext cx="3105150" cy="67225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console.</a:t>
              </a:r>
              <a:r>
                <a:rPr lang="en-US"/>
                <a:t>log("Start the game!");</a:t>
              </a:r>
              <a:endParaRPr lang="en-US" dirty="0"/>
            </a:p>
          </p:txBody>
        </p:sp>
        <p:sp>
          <p:nvSpPr>
            <p:cNvPr id="22" name="Flowchart: Process 21">
              <a:extLst>
                <a:ext uri="{FF2B5EF4-FFF2-40B4-BE49-F238E27FC236}">
                  <a16:creationId xmlns:a16="http://schemas.microsoft.com/office/drawing/2014/main" id="{681ACBA4-ED99-4A38-AB8D-C10927BC4B69}"/>
                </a:ext>
              </a:extLst>
            </p:cNvPr>
            <p:cNvSpPr>
              <a:spLocks/>
            </p:cNvSpPr>
            <p:nvPr/>
          </p:nvSpPr>
          <p:spPr>
            <a:xfrm>
              <a:off x="3019424" y="4779704"/>
              <a:ext cx="3105150" cy="54154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handSize++;</a:t>
              </a:r>
              <a:endParaRPr lang="en-US" dirty="0"/>
            </a:p>
          </p:txBody>
        </p:sp>
        <p:cxnSp>
          <p:nvCxnSpPr>
            <p:cNvPr id="23" name="Elbow Connector 130">
              <a:extLst>
                <a:ext uri="{FF2B5EF4-FFF2-40B4-BE49-F238E27FC236}">
                  <a16:creationId xmlns:a16="http://schemas.microsoft.com/office/drawing/2014/main" id="{6925DC59-3A65-4A21-BD82-072197D10145}"/>
                </a:ext>
              </a:extLst>
            </p:cNvPr>
            <p:cNvCxnSpPr>
              <a:cxnSpLocks/>
              <a:stCxn id="22" idx="1"/>
              <a:endCxn id="28" idx="1"/>
            </p:cNvCxnSpPr>
            <p:nvPr/>
          </p:nvCxnSpPr>
          <p:spPr>
            <a:xfrm rot="10800000" flipH="1">
              <a:off x="3019423" y="3263481"/>
              <a:ext cx="1" cy="1786995"/>
            </a:xfrm>
            <a:prstGeom prst="bentConnector3">
              <a:avLst>
                <a:gd name="adj1" fmla="val -22860000000"/>
              </a:avLst>
            </a:prstGeom>
            <a:ln>
              <a:solidFill>
                <a:schemeClr val="accent2"/>
              </a:solidFill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600B2F7-1565-4B66-B621-D64DAC74B8BF}"/>
                </a:ext>
              </a:extLst>
            </p:cNvPr>
            <p:cNvCxnSpPr>
              <a:cxnSpLocks/>
              <a:stCxn id="34" idx="2"/>
              <a:endCxn id="28" idx="0"/>
            </p:cNvCxnSpPr>
            <p:nvPr/>
          </p:nvCxnSpPr>
          <p:spPr>
            <a:xfrm>
              <a:off x="4572000" y="2158605"/>
              <a:ext cx="0" cy="5455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5E2887-08C4-4C97-944E-6B0D54E25557}"/>
                </a:ext>
              </a:extLst>
            </p:cNvPr>
            <p:cNvSpPr txBox="1"/>
            <p:nvPr/>
          </p:nvSpPr>
          <p:spPr>
            <a:xfrm>
              <a:off x="6019800" y="2917482"/>
              <a:ext cx="64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false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9C1C8A-0F88-484E-B320-2170BA092BEB}"/>
                </a:ext>
              </a:extLst>
            </p:cNvPr>
            <p:cNvSpPr txBox="1"/>
            <p:nvPr/>
          </p:nvSpPr>
          <p:spPr>
            <a:xfrm>
              <a:off x="4663498" y="3732499"/>
              <a:ext cx="6032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true</a:t>
              </a:r>
            </a:p>
          </p:txBody>
        </p:sp>
        <p:sp>
          <p:nvSpPr>
            <p:cNvPr id="28" name="Flowchart: Decision 27">
              <a:extLst>
                <a:ext uri="{FF2B5EF4-FFF2-40B4-BE49-F238E27FC236}">
                  <a16:creationId xmlns:a16="http://schemas.microsoft.com/office/drawing/2014/main" id="{9F8A68AC-38F7-4C76-9994-D54431A481E3}"/>
                </a:ext>
              </a:extLst>
            </p:cNvPr>
            <p:cNvSpPr>
              <a:spLocks/>
            </p:cNvSpPr>
            <p:nvPr/>
          </p:nvSpPr>
          <p:spPr>
            <a:xfrm>
              <a:off x="3019425" y="2704110"/>
              <a:ext cx="3105149" cy="111873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handSize</a:t>
              </a:r>
              <a:br>
                <a:rPr lang="en-US"/>
              </a:br>
              <a:r>
                <a:rPr lang="en-US"/>
                <a:t>&lt; 5</a:t>
              </a:r>
              <a:endParaRPr lang="en-US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414A875-80AE-4BC5-9FA9-8AC036B4C90D}"/>
                </a:ext>
              </a:extLst>
            </p:cNvPr>
            <p:cNvCxnSpPr>
              <a:cxnSpLocks/>
              <a:stCxn id="28" idx="2"/>
              <a:endCxn id="33" idx="0"/>
            </p:cNvCxnSpPr>
            <p:nvPr/>
          </p:nvCxnSpPr>
          <p:spPr>
            <a:xfrm>
              <a:off x="4572000" y="3822848"/>
              <a:ext cx="0" cy="2133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132">
              <a:extLst>
                <a:ext uri="{FF2B5EF4-FFF2-40B4-BE49-F238E27FC236}">
                  <a16:creationId xmlns:a16="http://schemas.microsoft.com/office/drawing/2014/main" id="{8CE05951-FD92-4161-8569-AFBC3E7C763C}"/>
                </a:ext>
              </a:extLst>
            </p:cNvPr>
            <p:cNvCxnSpPr>
              <a:cxnSpLocks/>
              <a:stCxn id="28" idx="3"/>
              <a:endCxn id="21" idx="3"/>
            </p:cNvCxnSpPr>
            <p:nvPr/>
          </p:nvCxnSpPr>
          <p:spPr>
            <a:xfrm flipH="1">
              <a:off x="6122986" y="3263479"/>
              <a:ext cx="1588" cy="2844338"/>
            </a:xfrm>
            <a:prstGeom prst="bentConnector3">
              <a:avLst>
                <a:gd name="adj1" fmla="val -14459203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26EA980-4FDA-49DA-9DD3-B98F7D0E9BBD}"/>
                </a:ext>
              </a:extLst>
            </p:cNvPr>
            <p:cNvCxnSpPr>
              <a:cxnSpLocks/>
              <a:stCxn id="33" idx="2"/>
              <a:endCxn id="22" idx="0"/>
            </p:cNvCxnSpPr>
            <p:nvPr/>
          </p:nvCxnSpPr>
          <p:spPr>
            <a:xfrm flipH="1">
              <a:off x="4571999" y="4577762"/>
              <a:ext cx="1" cy="2019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2C4669A9-A0E2-4075-9CA2-AD53A2345D3A}"/>
                </a:ext>
              </a:extLst>
            </p:cNvPr>
            <p:cNvSpPr>
              <a:spLocks/>
            </p:cNvSpPr>
            <p:nvPr/>
          </p:nvSpPr>
          <p:spPr>
            <a:xfrm>
              <a:off x="3019425" y="4036220"/>
              <a:ext cx="3105150" cy="54154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dealCard();</a:t>
              </a:r>
              <a:endParaRPr lang="en-US" dirty="0"/>
            </a:p>
          </p:txBody>
        </p:sp>
        <p:sp>
          <p:nvSpPr>
            <p:cNvPr id="34" name="Flowchart: Process 33">
              <a:extLst>
                <a:ext uri="{FF2B5EF4-FFF2-40B4-BE49-F238E27FC236}">
                  <a16:creationId xmlns:a16="http://schemas.microsoft.com/office/drawing/2014/main" id="{893C405C-5A02-47E9-AB14-39D597BA18AA}"/>
                </a:ext>
              </a:extLst>
            </p:cNvPr>
            <p:cNvSpPr>
              <a:spLocks/>
            </p:cNvSpPr>
            <p:nvPr/>
          </p:nvSpPr>
          <p:spPr>
            <a:xfrm>
              <a:off x="2964764" y="1619012"/>
              <a:ext cx="3214471" cy="53959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err="1"/>
                <a:t>var</a:t>
              </a:r>
              <a:r>
                <a:rPr lang="en-US"/>
                <a:t> handSize </a:t>
              </a:r>
              <a:r>
                <a:rPr lang="en-US" dirty="0"/>
                <a:t>= 0;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550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FD43-8030-432D-BA79-6F7C2456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It 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E0A9-2056-41E4-A2CC-4CF261AE5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jsbin.com</a:t>
            </a:r>
            <a:r>
              <a:rPr lang="en-US" dirty="0"/>
              <a:t> and activate</a:t>
            </a:r>
            <a:br>
              <a:rPr lang="en-US" dirty="0"/>
            </a:br>
            <a:r>
              <a:rPr lang="en-US" dirty="0"/>
              <a:t>JavaScript and Console tabs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the JavaScript side, create a </a:t>
            </a:r>
            <a:r>
              <a:rPr lang="en-US" i="1" dirty="0"/>
              <a:t>while</a:t>
            </a:r>
            <a:r>
              <a:rPr lang="en-US" dirty="0"/>
              <a:t> loop that prints five "*" using console.log()</a:t>
            </a:r>
          </a:p>
          <a:p>
            <a:r>
              <a:rPr lang="en-US" dirty="0"/>
              <a:t>Click the Run button to test your loop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A92D4B-71EF-4A14-AF47-BF7E4EEC8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475" y="2479675"/>
            <a:ext cx="2925138" cy="1623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9341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At Least Once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want to ensure that your code runs </a:t>
            </a:r>
            <a:r>
              <a:rPr lang="en-US" b="1" dirty="0"/>
              <a:t>at least once</a:t>
            </a:r>
            <a:r>
              <a:rPr lang="en-US" dirty="0"/>
              <a:t>?</a:t>
            </a:r>
          </a:p>
          <a:p>
            <a:r>
              <a:rPr lang="en-US" dirty="0"/>
              <a:t>Instead of checking the condition </a:t>
            </a:r>
            <a:r>
              <a:rPr lang="en-US" b="1" dirty="0"/>
              <a:t>before</a:t>
            </a:r>
            <a:r>
              <a:rPr lang="en-US" dirty="0"/>
              <a:t> running the code, check it </a:t>
            </a:r>
            <a:r>
              <a:rPr lang="en-US" b="1" dirty="0"/>
              <a:t>after</a:t>
            </a:r>
          </a:p>
          <a:p>
            <a:r>
              <a:rPr lang="en-US" dirty="0"/>
              <a:t>This requires a different kind of loop</a:t>
            </a:r>
          </a:p>
          <a:p>
            <a:r>
              <a:rPr lang="en-US" dirty="0"/>
              <a:t>A </a:t>
            </a:r>
            <a:r>
              <a:rPr lang="en-US" i="1" dirty="0"/>
              <a:t>post-test</a:t>
            </a:r>
            <a:r>
              <a:rPr lang="en-US" dirty="0"/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593506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Tic Tac Toe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Computer opponent must pick an empty square</a:t>
            </a:r>
          </a:p>
          <a:p>
            <a:r>
              <a:rPr lang="en-US" sz="3200"/>
              <a:t>Pick a square at random</a:t>
            </a:r>
          </a:p>
          <a:p>
            <a:r>
              <a:rPr lang="en-US" sz="3200"/>
              <a:t>If not empty, pick another square</a:t>
            </a:r>
            <a:endParaRPr lang="en-US" sz="32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0B383E2-14A2-41E4-A977-7D15FD12BB1E}"/>
              </a:ext>
            </a:extLst>
          </p:cNvPr>
          <p:cNvGrpSpPr/>
          <p:nvPr/>
        </p:nvGrpSpPr>
        <p:grpSpPr>
          <a:xfrm>
            <a:off x="7927771" y="2531427"/>
            <a:ext cx="3416502" cy="3745299"/>
            <a:chOff x="5251246" y="1940876"/>
            <a:chExt cx="3416502" cy="3745299"/>
          </a:xfrm>
        </p:grpSpPr>
        <p:sp>
          <p:nvSpPr>
            <p:cNvPr id="41" name="Flowchart: Process 40"/>
            <p:cNvSpPr>
              <a:spLocks/>
            </p:cNvSpPr>
            <p:nvPr/>
          </p:nvSpPr>
          <p:spPr>
            <a:xfrm>
              <a:off x="5552877" y="5302127"/>
              <a:ext cx="3105150" cy="3840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Place game piece</a:t>
              </a:r>
              <a:endParaRPr lang="en-US" dirty="0"/>
            </a:p>
          </p:txBody>
        </p:sp>
        <p:sp>
          <p:nvSpPr>
            <p:cNvPr id="25" name="Flowchart: Process 24"/>
            <p:cNvSpPr>
              <a:spLocks/>
            </p:cNvSpPr>
            <p:nvPr/>
          </p:nvSpPr>
          <p:spPr>
            <a:xfrm>
              <a:off x="5562598" y="1940876"/>
              <a:ext cx="3105150" cy="38248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Pick random square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251246" y="3976547"/>
              <a:ext cx="6032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true</a:t>
              </a:r>
            </a:p>
          </p:txBody>
        </p:sp>
        <p:cxnSp>
          <p:nvCxnSpPr>
            <p:cNvPr id="23" name="Straight Arrow Connector 22"/>
            <p:cNvCxnSpPr>
              <a:cxnSpLocks/>
              <a:stCxn id="25" idx="2"/>
            </p:cNvCxnSpPr>
            <p:nvPr/>
          </p:nvCxnSpPr>
          <p:spPr>
            <a:xfrm flipH="1">
              <a:off x="7115172" y="2323365"/>
              <a:ext cx="1" cy="8039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31" idx="1"/>
              <a:endCxn id="25" idx="1"/>
            </p:cNvCxnSpPr>
            <p:nvPr/>
          </p:nvCxnSpPr>
          <p:spPr>
            <a:xfrm rot="10800000" flipH="1">
              <a:off x="5552878" y="2132122"/>
              <a:ext cx="9720" cy="1694163"/>
            </a:xfrm>
            <a:prstGeom prst="bentConnector3">
              <a:avLst>
                <a:gd name="adj1" fmla="val -2351852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149653" y="4523259"/>
              <a:ext cx="64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false</a:t>
              </a:r>
            </a:p>
          </p:txBody>
        </p:sp>
        <p:sp>
          <p:nvSpPr>
            <p:cNvPr id="31" name="Flowchart: Decision 30"/>
            <p:cNvSpPr>
              <a:spLocks/>
            </p:cNvSpPr>
            <p:nvPr/>
          </p:nvSpPr>
          <p:spPr>
            <a:xfrm>
              <a:off x="5552878" y="3099336"/>
              <a:ext cx="3105149" cy="145389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Is square already full?</a:t>
              </a:r>
              <a:endParaRPr lang="en-US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D64826B-2D3F-47B5-894F-1EAA944310B8}"/>
                </a:ext>
              </a:extLst>
            </p:cNvPr>
            <p:cNvCxnSpPr>
              <a:cxnSpLocks/>
              <a:stCxn id="31" idx="2"/>
              <a:endCxn id="41" idx="0"/>
            </p:cNvCxnSpPr>
            <p:nvPr/>
          </p:nvCxnSpPr>
          <p:spPr>
            <a:xfrm flipH="1">
              <a:off x="7105452" y="4553232"/>
              <a:ext cx="1" cy="7488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8" name="Picture 4" descr="Tic-tac-toe series: Starting small with Python - Bennett Garner ...">
            <a:extLst>
              <a:ext uri="{FF2B5EF4-FFF2-40B4-BE49-F238E27FC236}">
                <a16:creationId xmlns:a16="http://schemas.microsoft.com/office/drawing/2014/main" id="{37A4F55D-890C-42C5-8009-0C3B1DA1B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067" y="5023394"/>
            <a:ext cx="1253332" cy="125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190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Tic Tac Toe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Imagine we have some functions...</a:t>
            </a:r>
          </a:p>
          <a:p>
            <a:r>
              <a:rPr lang="en-US"/>
              <a:t>computerPick() gets a number 1 - 9</a:t>
            </a:r>
          </a:p>
          <a:p>
            <a:r>
              <a:rPr lang="en-US"/>
              <a:t>squareTaken() checks if that square is open</a:t>
            </a:r>
          </a:p>
          <a:p>
            <a:r>
              <a:rPr lang="en-US"/>
              <a:t>computerMove() places a piece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724AD2-6B70-4FAF-B69B-E6653350A7E2}"/>
              </a:ext>
            </a:extLst>
          </p:cNvPr>
          <p:cNvGrpSpPr/>
          <p:nvPr/>
        </p:nvGrpSpPr>
        <p:grpSpPr>
          <a:xfrm>
            <a:off x="6588126" y="827455"/>
            <a:ext cx="4556124" cy="5773370"/>
            <a:chOff x="6588126" y="827455"/>
            <a:chExt cx="4556124" cy="577337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E2759C0-8ED1-433A-BB1E-1A6F444709B5}"/>
                </a:ext>
              </a:extLst>
            </p:cNvPr>
            <p:cNvSpPr/>
            <p:nvPr/>
          </p:nvSpPr>
          <p:spPr>
            <a:xfrm>
              <a:off x="6588126" y="827455"/>
              <a:ext cx="4556124" cy="57733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A8DA2BD-6CCB-43ED-9B38-8324AD2BC995}"/>
                </a:ext>
              </a:extLst>
            </p:cNvPr>
            <p:cNvGrpSpPr/>
            <p:nvPr/>
          </p:nvGrpSpPr>
          <p:grpSpPr>
            <a:xfrm>
              <a:off x="6775244" y="1158881"/>
              <a:ext cx="3930855" cy="4926620"/>
              <a:chOff x="5251245" y="1158880"/>
              <a:chExt cx="3416502" cy="4926620"/>
            </a:xfrm>
          </p:grpSpPr>
          <p:sp>
            <p:nvSpPr>
              <p:cNvPr id="26" name="Flowchart: Process 25">
                <a:extLst>
                  <a:ext uri="{FF2B5EF4-FFF2-40B4-BE49-F238E27FC236}">
                    <a16:creationId xmlns:a16="http://schemas.microsoft.com/office/drawing/2014/main" id="{1925CCD0-47B7-4932-9069-1BC41A3CF71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52876" y="5506659"/>
                <a:ext cx="3105150" cy="57884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computerMove(squareId);</a:t>
                </a:r>
                <a:endParaRPr lang="en-US" dirty="0"/>
              </a:p>
            </p:txBody>
          </p:sp>
          <p:sp>
            <p:nvSpPr>
              <p:cNvPr id="27" name="Flowchart: Process 26">
                <a:extLst>
                  <a:ext uri="{FF2B5EF4-FFF2-40B4-BE49-F238E27FC236}">
                    <a16:creationId xmlns:a16="http://schemas.microsoft.com/office/drawing/2014/main" id="{24789885-FBD5-435E-A4E5-8BAA38A0E9A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62597" y="2369284"/>
                <a:ext cx="3105150" cy="57873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squareId = computerPick();</a:t>
                </a:r>
                <a:endParaRPr 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4A1335-6688-475C-9ECA-C5198A705AE4}"/>
                  </a:ext>
                </a:extLst>
              </p:cNvPr>
              <p:cNvSpPr txBox="1"/>
              <p:nvPr/>
            </p:nvSpPr>
            <p:spPr>
              <a:xfrm>
                <a:off x="5251245" y="4321671"/>
                <a:ext cx="6032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true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F6223F6-5739-4FF9-A075-4034BA66A200}"/>
                  </a:ext>
                </a:extLst>
              </p:cNvPr>
              <p:cNvCxnSpPr>
                <a:cxnSpLocks/>
                <a:stCxn id="27" idx="2"/>
                <a:endCxn id="39" idx="0"/>
              </p:cNvCxnSpPr>
              <p:nvPr/>
            </p:nvCxnSpPr>
            <p:spPr>
              <a:xfrm flipH="1">
                <a:off x="7105452" y="2948015"/>
                <a:ext cx="9720" cy="4964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13">
                <a:extLst>
                  <a:ext uri="{FF2B5EF4-FFF2-40B4-BE49-F238E27FC236}">
                    <a16:creationId xmlns:a16="http://schemas.microsoft.com/office/drawing/2014/main" id="{7F0443F8-1B65-4787-A876-60EC0C78946D}"/>
                  </a:ext>
                </a:extLst>
              </p:cNvPr>
              <p:cNvCxnSpPr>
                <a:cxnSpLocks/>
                <a:stCxn id="39" idx="1"/>
                <a:endCxn id="27" idx="1"/>
              </p:cNvCxnSpPr>
              <p:nvPr/>
            </p:nvCxnSpPr>
            <p:spPr>
              <a:xfrm rot="10800000" flipH="1">
                <a:off x="5552877" y="2658651"/>
                <a:ext cx="9720" cy="1573417"/>
              </a:xfrm>
              <a:prstGeom prst="bentConnector3">
                <a:avLst>
                  <a:gd name="adj1" fmla="val -2351852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242FE37-9C8E-410C-A891-2F246B029055}"/>
                  </a:ext>
                </a:extLst>
              </p:cNvPr>
              <p:cNvSpPr txBox="1"/>
              <p:nvPr/>
            </p:nvSpPr>
            <p:spPr>
              <a:xfrm>
                <a:off x="7239591" y="5019674"/>
                <a:ext cx="6421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false</a:t>
                </a:r>
              </a:p>
            </p:txBody>
          </p:sp>
          <p:sp>
            <p:nvSpPr>
              <p:cNvPr id="39" name="Flowchart: Decision 38">
                <a:extLst>
                  <a:ext uri="{FF2B5EF4-FFF2-40B4-BE49-F238E27FC236}">
                    <a16:creationId xmlns:a16="http://schemas.microsoft.com/office/drawing/2014/main" id="{CC87FA3F-1B8E-477F-9F37-0479D18C8E0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52877" y="3444460"/>
                <a:ext cx="3105149" cy="157521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squareTaken</a:t>
                </a:r>
              </a:p>
              <a:p>
                <a:pPr algn="ctr"/>
                <a:r>
                  <a:rPr lang="en-US"/>
                  <a:t>(squareId)</a:t>
                </a:r>
                <a:endParaRPr lang="en-US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990840B3-4BB7-4AF0-9E32-4CD7A4FB9325}"/>
                  </a:ext>
                </a:extLst>
              </p:cNvPr>
              <p:cNvCxnSpPr>
                <a:cxnSpLocks/>
                <a:stCxn id="39" idx="2"/>
                <a:endCxn id="26" idx="0"/>
              </p:cNvCxnSpPr>
              <p:nvPr/>
            </p:nvCxnSpPr>
            <p:spPr>
              <a:xfrm flipH="1">
                <a:off x="7105451" y="5019674"/>
                <a:ext cx="1" cy="4869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Flowchart: Process 47">
                <a:extLst>
                  <a:ext uri="{FF2B5EF4-FFF2-40B4-BE49-F238E27FC236}">
                    <a16:creationId xmlns:a16="http://schemas.microsoft.com/office/drawing/2014/main" id="{FDFF00BA-A797-4712-9C1F-B33A72A1C78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62597" y="1158880"/>
                <a:ext cx="3105150" cy="57873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var squareId;</a:t>
                </a:r>
                <a:endParaRPr lang="en-US" dirty="0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3905DB77-00D1-4BE7-897E-8C6B31789822}"/>
                  </a:ext>
                </a:extLst>
              </p:cNvPr>
              <p:cNvCxnSpPr>
                <a:cxnSpLocks/>
                <a:stCxn id="48" idx="2"/>
                <a:endCxn id="27" idx="0"/>
              </p:cNvCxnSpPr>
              <p:nvPr/>
            </p:nvCxnSpPr>
            <p:spPr>
              <a:xfrm>
                <a:off x="7115172" y="1737610"/>
                <a:ext cx="0" cy="6316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971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accent6"/>
                </a:solidFill>
              </a:rPr>
              <a:t>Initialize a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>
                <a:solidFill>
                  <a:schemeClr val="accent6"/>
                </a:solidFill>
              </a:rPr>
              <a:t>Update variable</a:t>
            </a:r>
            <a:endParaRPr lang="en-US" sz="3200" dirty="0">
              <a:solidFill>
                <a:schemeClr val="accent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>
                <a:solidFill>
                  <a:schemeClr val="accent2">
                    <a:lumMod val="75000"/>
                  </a:schemeClr>
                </a:solidFill>
              </a:rPr>
              <a:t>Test variable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200"/>
              <a:t>What if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squareId</a:t>
            </a:r>
            <a:r>
              <a:rPr lang="en-US" sz="3200" i="1"/>
              <a:t> </a:t>
            </a:r>
            <a:r>
              <a:rPr lang="en-US" sz="3200"/>
              <a:t>never changes?</a:t>
            </a:r>
            <a:endParaRPr lang="en-US" sz="32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8FEC8F-F13D-4520-9E55-86023884B396}"/>
              </a:ext>
            </a:extLst>
          </p:cNvPr>
          <p:cNvGrpSpPr/>
          <p:nvPr/>
        </p:nvGrpSpPr>
        <p:grpSpPr>
          <a:xfrm>
            <a:off x="6588126" y="827455"/>
            <a:ext cx="4556124" cy="5773370"/>
            <a:chOff x="6588126" y="827455"/>
            <a:chExt cx="4556124" cy="577337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F42000-B418-4F4F-9B02-B5DA23A7C72B}"/>
                </a:ext>
              </a:extLst>
            </p:cNvPr>
            <p:cNvSpPr/>
            <p:nvPr/>
          </p:nvSpPr>
          <p:spPr>
            <a:xfrm>
              <a:off x="6588126" y="827455"/>
              <a:ext cx="4556124" cy="57733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A365979-B239-418A-BEDA-73D2F00AA15C}"/>
                </a:ext>
              </a:extLst>
            </p:cNvPr>
            <p:cNvGrpSpPr/>
            <p:nvPr/>
          </p:nvGrpSpPr>
          <p:grpSpPr>
            <a:xfrm>
              <a:off x="6775244" y="1158879"/>
              <a:ext cx="3930855" cy="4926622"/>
              <a:chOff x="5251245" y="1158878"/>
              <a:chExt cx="3416502" cy="4926622"/>
            </a:xfrm>
          </p:grpSpPr>
          <p:sp>
            <p:nvSpPr>
              <p:cNvPr id="18" name="Flowchart: Process 17">
                <a:extLst>
                  <a:ext uri="{FF2B5EF4-FFF2-40B4-BE49-F238E27FC236}">
                    <a16:creationId xmlns:a16="http://schemas.microsoft.com/office/drawing/2014/main" id="{23F59474-B022-463F-AB69-7EFC8611B61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52876" y="5506659"/>
                <a:ext cx="3105150" cy="578841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computerMove(squareId);</a:t>
                </a:r>
                <a:endParaRPr lang="en-US" dirty="0"/>
              </a:p>
            </p:txBody>
          </p:sp>
          <p:sp>
            <p:nvSpPr>
              <p:cNvPr id="19" name="Flowchart: Process 18">
                <a:extLst>
                  <a:ext uri="{FF2B5EF4-FFF2-40B4-BE49-F238E27FC236}">
                    <a16:creationId xmlns:a16="http://schemas.microsoft.com/office/drawing/2014/main" id="{4D6D9303-BC32-4447-B130-81FA999A6AF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62597" y="2369284"/>
                <a:ext cx="3105150" cy="578731"/>
              </a:xfrm>
              <a:prstGeom prst="flowChartProcess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squareId = computerPick();</a:t>
                </a:r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016237-A5A3-47B2-8739-18610D32016B}"/>
                  </a:ext>
                </a:extLst>
              </p:cNvPr>
              <p:cNvSpPr txBox="1"/>
              <p:nvPr/>
            </p:nvSpPr>
            <p:spPr>
              <a:xfrm>
                <a:off x="5251245" y="4321671"/>
                <a:ext cx="6032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true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DE3932F-F02A-46AC-A4A4-60AE54643944}"/>
                  </a:ext>
                </a:extLst>
              </p:cNvPr>
              <p:cNvCxnSpPr>
                <a:cxnSpLocks/>
                <a:stCxn id="19" idx="2"/>
                <a:endCxn id="24" idx="0"/>
              </p:cNvCxnSpPr>
              <p:nvPr/>
            </p:nvCxnSpPr>
            <p:spPr>
              <a:xfrm flipH="1">
                <a:off x="7105452" y="2948015"/>
                <a:ext cx="9720" cy="4964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13">
                <a:extLst>
                  <a:ext uri="{FF2B5EF4-FFF2-40B4-BE49-F238E27FC236}">
                    <a16:creationId xmlns:a16="http://schemas.microsoft.com/office/drawing/2014/main" id="{F8D04DF4-91BD-4ECC-9221-6E000C097E69}"/>
                  </a:ext>
                </a:extLst>
              </p:cNvPr>
              <p:cNvCxnSpPr>
                <a:cxnSpLocks/>
                <a:stCxn id="24" idx="1"/>
                <a:endCxn id="19" idx="1"/>
              </p:cNvCxnSpPr>
              <p:nvPr/>
            </p:nvCxnSpPr>
            <p:spPr>
              <a:xfrm rot="10800000" flipH="1">
                <a:off x="5552877" y="2658651"/>
                <a:ext cx="9720" cy="1573417"/>
              </a:xfrm>
              <a:prstGeom prst="bentConnector3">
                <a:avLst>
                  <a:gd name="adj1" fmla="val -2351852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75A718-54DD-4837-A1DA-B8E653CB9910}"/>
                  </a:ext>
                </a:extLst>
              </p:cNvPr>
              <p:cNvSpPr txBox="1"/>
              <p:nvPr/>
            </p:nvSpPr>
            <p:spPr>
              <a:xfrm>
                <a:off x="7239591" y="5019674"/>
                <a:ext cx="6421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false</a:t>
                </a:r>
              </a:p>
            </p:txBody>
          </p:sp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0600F4F8-9339-4C07-8CBB-0CB1EE7C8A3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52877" y="3444460"/>
                <a:ext cx="3105149" cy="157521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squareTaken</a:t>
                </a:r>
              </a:p>
              <a:p>
                <a:pPr algn="ctr"/>
                <a:r>
                  <a:rPr lang="en-US"/>
                  <a:t>(squareId)</a:t>
                </a:r>
                <a:endParaRPr lang="en-US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A6C01A5-D495-4326-B1F2-906DD69678DA}"/>
                  </a:ext>
                </a:extLst>
              </p:cNvPr>
              <p:cNvCxnSpPr>
                <a:cxnSpLocks/>
                <a:stCxn id="24" idx="2"/>
                <a:endCxn id="18" idx="0"/>
              </p:cNvCxnSpPr>
              <p:nvPr/>
            </p:nvCxnSpPr>
            <p:spPr>
              <a:xfrm flipH="1">
                <a:off x="7105451" y="5019674"/>
                <a:ext cx="1" cy="4869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Flowchart: Process 25">
                <a:extLst>
                  <a:ext uri="{FF2B5EF4-FFF2-40B4-BE49-F238E27FC236}">
                    <a16:creationId xmlns:a16="http://schemas.microsoft.com/office/drawing/2014/main" id="{4436A1A7-5F02-4850-8906-5947E08C78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62597" y="1158878"/>
                <a:ext cx="3105150" cy="578731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var squareId;</a:t>
                </a:r>
                <a:endParaRPr lang="en-US" dirty="0"/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5F645AF-34A3-4CD4-8257-309BEC8B4C0C}"/>
                  </a:ext>
                </a:extLst>
              </p:cNvPr>
              <p:cNvCxnSpPr>
                <a:cxnSpLocks/>
                <a:stCxn id="26" idx="2"/>
                <a:endCxn id="19" idx="0"/>
              </p:cNvCxnSpPr>
              <p:nvPr/>
            </p:nvCxnSpPr>
            <p:spPr>
              <a:xfrm>
                <a:off x="7115172" y="1737609"/>
                <a:ext cx="0" cy="6316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88967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It Loop?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8BE5DB0-AB01-46E2-BD25-72B824493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9840" y="2669200"/>
            <a:ext cx="5360135" cy="34163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var squareId;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var invalidMove;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squareId = computerPick();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invalidMove = </a:t>
            </a:r>
            <a:b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squareTaken(squareId);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 while (invalidMove);</a:t>
            </a:r>
          </a:p>
          <a:p>
            <a:pPr marL="0" indent="0">
              <a:buNone/>
            </a:pP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9C0024-059E-4D89-B6AD-25E037D602F6}"/>
              </a:ext>
            </a:extLst>
          </p:cNvPr>
          <p:cNvGrpSpPr/>
          <p:nvPr/>
        </p:nvGrpSpPr>
        <p:grpSpPr>
          <a:xfrm>
            <a:off x="6588126" y="827455"/>
            <a:ext cx="4556124" cy="5773370"/>
            <a:chOff x="6588126" y="827455"/>
            <a:chExt cx="4556124" cy="577337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79EFB8F-C088-4531-B2FC-EC6BE8401441}"/>
                </a:ext>
              </a:extLst>
            </p:cNvPr>
            <p:cNvSpPr/>
            <p:nvPr/>
          </p:nvSpPr>
          <p:spPr>
            <a:xfrm>
              <a:off x="6588126" y="827455"/>
              <a:ext cx="4556124" cy="57733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EC48E6C-9F18-480E-9759-043492B9B904}"/>
                </a:ext>
              </a:extLst>
            </p:cNvPr>
            <p:cNvGrpSpPr/>
            <p:nvPr/>
          </p:nvGrpSpPr>
          <p:grpSpPr>
            <a:xfrm>
              <a:off x="6775244" y="1158881"/>
              <a:ext cx="3930855" cy="4926620"/>
              <a:chOff x="5251245" y="1158880"/>
              <a:chExt cx="3416502" cy="4926620"/>
            </a:xfrm>
          </p:grpSpPr>
          <p:sp>
            <p:nvSpPr>
              <p:cNvPr id="34" name="Flowchart: Process 33">
                <a:extLst>
                  <a:ext uri="{FF2B5EF4-FFF2-40B4-BE49-F238E27FC236}">
                    <a16:creationId xmlns:a16="http://schemas.microsoft.com/office/drawing/2014/main" id="{79358848-0702-4350-87E0-3633B112E30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52876" y="5506659"/>
                <a:ext cx="3105150" cy="57884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computerMove(squareId);</a:t>
                </a:r>
                <a:endParaRPr lang="en-US" dirty="0"/>
              </a:p>
            </p:txBody>
          </p:sp>
          <p:sp>
            <p:nvSpPr>
              <p:cNvPr id="35" name="Flowchart: Process 34">
                <a:extLst>
                  <a:ext uri="{FF2B5EF4-FFF2-40B4-BE49-F238E27FC236}">
                    <a16:creationId xmlns:a16="http://schemas.microsoft.com/office/drawing/2014/main" id="{5CBD3BD6-9344-4378-83CF-32E0126D66A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62597" y="2369284"/>
                <a:ext cx="3105150" cy="57873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squareId = computerPick();</a:t>
                </a:r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521DE67-D94B-42D4-862B-65DD4FC41845}"/>
                  </a:ext>
                </a:extLst>
              </p:cNvPr>
              <p:cNvSpPr txBox="1"/>
              <p:nvPr/>
            </p:nvSpPr>
            <p:spPr>
              <a:xfrm>
                <a:off x="5251245" y="4321671"/>
                <a:ext cx="6032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true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F569649-EB79-4463-B7E7-36C20760208C}"/>
                  </a:ext>
                </a:extLst>
              </p:cNvPr>
              <p:cNvCxnSpPr>
                <a:cxnSpLocks/>
                <a:stCxn id="35" idx="2"/>
                <a:endCxn id="40" idx="0"/>
              </p:cNvCxnSpPr>
              <p:nvPr/>
            </p:nvCxnSpPr>
            <p:spPr>
              <a:xfrm flipH="1">
                <a:off x="7105452" y="2948015"/>
                <a:ext cx="9720" cy="4964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13">
                <a:extLst>
                  <a:ext uri="{FF2B5EF4-FFF2-40B4-BE49-F238E27FC236}">
                    <a16:creationId xmlns:a16="http://schemas.microsoft.com/office/drawing/2014/main" id="{98D5FDF7-9C2C-4800-93E1-973528F31BDC}"/>
                  </a:ext>
                </a:extLst>
              </p:cNvPr>
              <p:cNvCxnSpPr>
                <a:cxnSpLocks/>
                <a:stCxn id="40" idx="1"/>
                <a:endCxn id="35" idx="1"/>
              </p:cNvCxnSpPr>
              <p:nvPr/>
            </p:nvCxnSpPr>
            <p:spPr>
              <a:xfrm rot="10800000" flipH="1">
                <a:off x="5552877" y="2658651"/>
                <a:ext cx="9720" cy="1573417"/>
              </a:xfrm>
              <a:prstGeom prst="bentConnector3">
                <a:avLst>
                  <a:gd name="adj1" fmla="val -2351852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896DB9D-9BA8-4249-9E15-366AAEE1D0D5}"/>
                  </a:ext>
                </a:extLst>
              </p:cNvPr>
              <p:cNvSpPr txBox="1"/>
              <p:nvPr/>
            </p:nvSpPr>
            <p:spPr>
              <a:xfrm>
                <a:off x="7239591" y="5019674"/>
                <a:ext cx="6421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false</a:t>
                </a:r>
              </a:p>
            </p:txBody>
          </p:sp>
          <p:sp>
            <p:nvSpPr>
              <p:cNvPr id="40" name="Flowchart: Decision 39">
                <a:extLst>
                  <a:ext uri="{FF2B5EF4-FFF2-40B4-BE49-F238E27FC236}">
                    <a16:creationId xmlns:a16="http://schemas.microsoft.com/office/drawing/2014/main" id="{3C141E02-9225-4A99-9B0A-C24C72CAC93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52877" y="3444460"/>
                <a:ext cx="3105149" cy="157521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squareTaken</a:t>
                </a:r>
              </a:p>
              <a:p>
                <a:pPr algn="ctr"/>
                <a:r>
                  <a:rPr lang="en-US"/>
                  <a:t>(squareId)</a:t>
                </a:r>
                <a:endParaRPr lang="en-US" dirty="0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FCA501C5-9886-48C0-BF8E-EF9E9AC387E9}"/>
                  </a:ext>
                </a:extLst>
              </p:cNvPr>
              <p:cNvCxnSpPr>
                <a:cxnSpLocks/>
                <a:stCxn id="40" idx="2"/>
                <a:endCxn id="34" idx="0"/>
              </p:cNvCxnSpPr>
              <p:nvPr/>
            </p:nvCxnSpPr>
            <p:spPr>
              <a:xfrm flipH="1">
                <a:off x="7105451" y="5019674"/>
                <a:ext cx="1" cy="4869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Flowchart: Process 41">
                <a:extLst>
                  <a:ext uri="{FF2B5EF4-FFF2-40B4-BE49-F238E27FC236}">
                    <a16:creationId xmlns:a16="http://schemas.microsoft.com/office/drawing/2014/main" id="{56205BC2-40B3-452E-A7B9-297AC9AED68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62597" y="1158880"/>
                <a:ext cx="3105150" cy="57873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var squareId;</a:t>
                </a:r>
                <a:endParaRPr lang="en-US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E65BA8E-37CE-4F24-89A0-EBE93ED13EE3}"/>
                  </a:ext>
                </a:extLst>
              </p:cNvPr>
              <p:cNvCxnSpPr>
                <a:cxnSpLocks/>
                <a:stCxn id="42" idx="2"/>
                <a:endCxn id="35" idx="0"/>
              </p:cNvCxnSpPr>
              <p:nvPr/>
            </p:nvCxnSpPr>
            <p:spPr>
              <a:xfrm>
                <a:off x="7115172" y="1737610"/>
                <a:ext cx="0" cy="6316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19212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FD43-8030-432D-BA79-6F7C2456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It 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E0A9-2056-41E4-A2CC-4CF261AE5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jsbin.com</a:t>
            </a:r>
            <a:r>
              <a:rPr lang="en-US" dirty="0"/>
              <a:t> and activate</a:t>
            </a:r>
            <a:br>
              <a:rPr lang="en-US" dirty="0"/>
            </a:br>
            <a:r>
              <a:rPr lang="en-US" dirty="0"/>
              <a:t>JavaScript and Console tabs</a:t>
            </a:r>
          </a:p>
          <a:p>
            <a:endParaRPr lang="en-US" dirty="0"/>
          </a:p>
          <a:p>
            <a:r>
              <a:rPr lang="en-US"/>
              <a:t>In </a:t>
            </a:r>
            <a:r>
              <a:rPr lang="en-US" dirty="0"/>
              <a:t>the JavaScript side, create </a:t>
            </a:r>
            <a:r>
              <a:rPr lang="en-US"/>
              <a:t>a </a:t>
            </a:r>
            <a:r>
              <a:rPr lang="en-US" i="1"/>
              <a:t>do-while</a:t>
            </a:r>
            <a:r>
              <a:rPr lang="en-US"/>
              <a:t> </a:t>
            </a:r>
            <a:r>
              <a:rPr lang="en-US" dirty="0"/>
              <a:t>loop that prints five "*" using console.log()</a:t>
            </a:r>
          </a:p>
          <a:p>
            <a:r>
              <a:rPr lang="en-US" dirty="0"/>
              <a:t>Click the Run button to test your loop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7892AB-74AD-4D31-90CB-E8D9789AA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475" y="2479675"/>
            <a:ext cx="2925138" cy="1623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105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Repetitions?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The </a:t>
            </a:r>
            <a:r>
              <a:rPr lang="en-US" sz="3200" dirty="0"/>
              <a:t>program should stop repeating eventually!</a:t>
            </a:r>
          </a:p>
          <a:p>
            <a:r>
              <a:rPr lang="en-US" sz="3200"/>
              <a:t>If not, </a:t>
            </a:r>
            <a:r>
              <a:rPr lang="en-US" sz="3200" i="1"/>
              <a:t>infinite </a:t>
            </a:r>
            <a:r>
              <a:rPr lang="en-US" sz="3200" i="1" dirty="0"/>
              <a:t>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24EB5-4E94-4A34-AB2D-DB4EB2217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249"/>
          <a:stretch/>
        </p:blipFill>
        <p:spPr>
          <a:xfrm>
            <a:off x="1154955" y="4803169"/>
            <a:ext cx="10999374" cy="8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45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Another way of writing a </a:t>
            </a:r>
            <a:r>
              <a:rPr lang="en-US" dirty="0"/>
              <a:t>while (pre-test) loop</a:t>
            </a:r>
          </a:p>
          <a:p>
            <a:r>
              <a:rPr lang="en-US" dirty="0"/>
              <a:t>Usually used when you want to repeat X times</a:t>
            </a:r>
          </a:p>
          <a:p>
            <a:r>
              <a:rPr lang="en-US"/>
              <a:t>Consolidates </a:t>
            </a:r>
            <a:r>
              <a:rPr lang="en-US" dirty="0"/>
              <a:t>the three parts of a loop into one line</a:t>
            </a:r>
          </a:p>
        </p:txBody>
      </p:sp>
    </p:spTree>
    <p:extLst>
      <p:ext uri="{BB962C8B-B14F-4D97-AF65-F5344CB8AC3E}">
        <p14:creationId xmlns:p14="http://schemas.microsoft.com/office/powerpoint/2010/main" val="1065462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75B9-74DC-4D4E-8ECD-20583DA1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X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DAF60-553C-476B-9143-0C006E043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X can be known in advance</a:t>
            </a:r>
          </a:p>
          <a:p>
            <a:r>
              <a:rPr lang="en-US"/>
              <a:t>Loop 12 times, once </a:t>
            </a:r>
            <a:r>
              <a:rPr lang="en-US" b="1"/>
              <a:t>for</a:t>
            </a:r>
            <a:r>
              <a:rPr lang="en-US"/>
              <a:t> each month in the year</a:t>
            </a:r>
          </a:p>
          <a:p>
            <a:r>
              <a:rPr lang="en-US"/>
              <a:t>X may be dynamic</a:t>
            </a:r>
          </a:p>
          <a:p>
            <a:r>
              <a:rPr lang="en-US"/>
              <a:t>Loop once </a:t>
            </a:r>
            <a:r>
              <a:rPr lang="en-US" b="1"/>
              <a:t>for</a:t>
            </a:r>
            <a:r>
              <a:rPr lang="en-US"/>
              <a:t> each letter in a person's name, input at runtime</a:t>
            </a:r>
          </a:p>
        </p:txBody>
      </p:sp>
    </p:spTree>
    <p:extLst>
      <p:ext uri="{BB962C8B-B14F-4D97-AF65-F5344CB8AC3E}">
        <p14:creationId xmlns:p14="http://schemas.microsoft.com/office/powerpoint/2010/main" val="3842350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6C4D-5E82-49C1-A398-085EB6E7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12 Times with a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DE9A4-BD32-4552-A867-6988EEFAD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month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while (month &lt;=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`Month ${month}`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month++;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4290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6C4D-5E82-49C1-A398-085EB6E7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Parts of a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DE9A4-BD32-4552-A867-6988EEFAD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>
                <a:latin typeface="Courier New" panose="02070309020205020404" pitchFamily="49" charset="0"/>
                <a:cs typeface="Courier New" panose="02070309020205020404" pitchFamily="49" charset="0"/>
              </a:rPr>
              <a:t>var month = </a:t>
            </a:r>
            <a:r>
              <a:rPr lang="en-US" b="1" u="sng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u="sng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b="1" u="sng">
                <a:latin typeface="Courier New" panose="02070309020205020404" pitchFamily="49" charset="0"/>
                <a:cs typeface="Courier New" panose="02070309020205020404" pitchFamily="49" charset="0"/>
              </a:rPr>
              <a:t>month &lt;= </a:t>
            </a:r>
            <a:r>
              <a:rPr lang="en-US" b="1" u="sng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`Month ${month}`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u="sng">
                <a:latin typeface="Courier New" panose="02070309020205020404" pitchFamily="49" charset="0"/>
                <a:cs typeface="Courier New" panose="02070309020205020404" pitchFamily="49" charset="0"/>
              </a:rPr>
              <a:t>month++;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8976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6C4D-5E82-49C1-A398-085EB6E7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12 Times with a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DE9A4-BD32-4552-A867-6988EEFAD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 (var month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 month &lt;=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12;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month++)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`Month ${month}`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6306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FD43-8030-432D-BA79-6F7C2456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It 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E0A9-2056-41E4-A2CC-4CF261AE5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jsbin.com</a:t>
            </a:r>
            <a:r>
              <a:rPr lang="en-US" dirty="0"/>
              <a:t> and activate</a:t>
            </a:r>
            <a:br>
              <a:rPr lang="en-US" dirty="0"/>
            </a:br>
            <a:r>
              <a:rPr lang="en-US" dirty="0"/>
              <a:t>JavaScript and Console tabs</a:t>
            </a:r>
          </a:p>
          <a:p>
            <a:endParaRPr lang="en-US" dirty="0"/>
          </a:p>
          <a:p>
            <a:r>
              <a:rPr lang="en-US"/>
              <a:t>In </a:t>
            </a:r>
            <a:r>
              <a:rPr lang="en-US" dirty="0"/>
              <a:t>the JavaScript side, create </a:t>
            </a:r>
            <a:r>
              <a:rPr lang="en-US"/>
              <a:t>a </a:t>
            </a:r>
            <a:r>
              <a:rPr lang="en-US" i="1"/>
              <a:t>for</a:t>
            </a:r>
            <a:r>
              <a:rPr lang="en-US"/>
              <a:t> </a:t>
            </a:r>
            <a:r>
              <a:rPr lang="en-US" dirty="0"/>
              <a:t>loop that prints five "*" using console.log()</a:t>
            </a:r>
          </a:p>
          <a:p>
            <a:r>
              <a:rPr lang="en-US" dirty="0"/>
              <a:t>Click the Run button to test your loop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7892AB-74AD-4D31-90CB-E8D9789AA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475" y="2479675"/>
            <a:ext cx="2925138" cy="1623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3792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733F-70D2-438A-9DC3-EB9180A6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A9CFE-FEF1-4876-AA58-37FE1EC29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Strings (and arrays, Unit 3) are </a:t>
            </a:r>
            <a:r>
              <a:rPr lang="en-US" i="1"/>
              <a:t>iterable</a:t>
            </a:r>
            <a:endParaRPr lang="en-US"/>
          </a:p>
          <a:p>
            <a:r>
              <a:rPr lang="en-US"/>
              <a:t>We can loop over their contents</a:t>
            </a:r>
          </a:p>
          <a:p>
            <a:r>
              <a:rPr lang="en-US"/>
              <a:t>For a string, step through each character it contains</a:t>
            </a:r>
          </a:p>
        </p:txBody>
      </p:sp>
    </p:spTree>
    <p:extLst>
      <p:ext uri="{BB962C8B-B14F-4D97-AF65-F5344CB8AC3E}">
        <p14:creationId xmlns:p14="http://schemas.microsoft.com/office/powerpoint/2010/main" val="2656686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F555-1F23-4352-8F29-CFBCB71C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For-Of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86EBC-EEDA-497F-B2B2-E5B3A510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Each character will be placed in the variable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letter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 (var letter of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console.log(letter);</a:t>
            </a:r>
          </a:p>
        </p:txBody>
      </p:sp>
    </p:spTree>
    <p:extLst>
      <p:ext uri="{BB962C8B-B14F-4D97-AF65-F5344CB8AC3E}">
        <p14:creationId xmlns:p14="http://schemas.microsoft.com/office/powerpoint/2010/main" val="33738035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Vowels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1956E-0C28-4C61-95A9-60D9A3F96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>
                <a:cs typeface="Courier New" panose="02070309020205020404" pitchFamily="49" charset="0"/>
              </a:rPr>
              <a:t>Ask user for name</a:t>
            </a:r>
          </a:p>
          <a:p>
            <a:r>
              <a:rPr lang="en-US">
                <a:cs typeface="Courier New" panose="02070309020205020404" pitchFamily="49" charset="0"/>
              </a:rPr>
              <a:t>Initialize counter for vowels</a:t>
            </a:r>
          </a:p>
          <a:p>
            <a:endParaRPr lang="en-US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firstName 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name"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vowelCount = </a:t>
            </a:r>
            <a:r>
              <a:rPr lang="en-US" sz="3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2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597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Vowels (Continued)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01956E-0C28-4C61-95A9-60D9A3F96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for (var letter of firstName)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switch (letter)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case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case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case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case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case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vowelCount++;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614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A true/false test controls the repetition</a:t>
            </a:r>
            <a:endParaRPr lang="en-US" sz="3200" dirty="0"/>
          </a:p>
          <a:p>
            <a:r>
              <a:rPr lang="en-US" sz="3200"/>
              <a:t>As long as </a:t>
            </a:r>
            <a:r>
              <a:rPr lang="en-US" sz="3200" dirty="0"/>
              <a:t>the test is </a:t>
            </a:r>
            <a:r>
              <a:rPr lang="en-US" sz="3200" b="1" dirty="0"/>
              <a:t>true</a:t>
            </a:r>
            <a:r>
              <a:rPr lang="en-US" sz="3200" dirty="0"/>
              <a:t>, the code </a:t>
            </a:r>
            <a:r>
              <a:rPr lang="en-US" sz="3200"/>
              <a:t>repeats again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7542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FD43-8030-432D-BA79-6F7C2456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It 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E0A9-2056-41E4-A2CC-4CF261AE5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jsbin.com</a:t>
            </a:r>
            <a:r>
              <a:rPr lang="en-US" dirty="0"/>
              <a:t> and activate</a:t>
            </a:r>
            <a:br>
              <a:rPr lang="en-US" dirty="0"/>
            </a:br>
            <a:r>
              <a:rPr lang="en-US" dirty="0"/>
              <a:t>JavaScript and Console tabs</a:t>
            </a:r>
          </a:p>
          <a:p>
            <a:endParaRPr lang="en-US" dirty="0"/>
          </a:p>
          <a:p>
            <a:r>
              <a:rPr lang="en-US"/>
              <a:t>In </a:t>
            </a:r>
            <a:r>
              <a:rPr lang="en-US" dirty="0"/>
              <a:t>the JavaScript side, create </a:t>
            </a:r>
            <a:r>
              <a:rPr lang="en-US"/>
              <a:t>a </a:t>
            </a:r>
            <a:r>
              <a:rPr lang="en-US" i="1"/>
              <a:t>for-of</a:t>
            </a:r>
            <a:r>
              <a:rPr lang="en-US"/>
              <a:t> </a:t>
            </a:r>
            <a:r>
              <a:rPr lang="en-US" dirty="0"/>
              <a:t>loop that </a:t>
            </a:r>
            <a:r>
              <a:rPr lang="en-US"/>
              <a:t>prints the letters in your hometown's name</a:t>
            </a:r>
            <a:endParaRPr lang="en-US" dirty="0"/>
          </a:p>
          <a:p>
            <a:r>
              <a:rPr lang="en-US" dirty="0"/>
              <a:t>Click the Run button to test your loop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7892AB-74AD-4D31-90CB-E8D9789AA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475" y="2479675"/>
            <a:ext cx="2925138" cy="1623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04546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7306-D911-41D4-B5E6-4B7C38D8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 Stars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9E1A5-BBDB-4B5C-B1EE-DDE68B76C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Turn </a:t>
            </a:r>
            <a:r>
              <a:rPr lang="en-US" dirty="0"/>
              <a:t>on JavaScript </a:t>
            </a:r>
            <a:r>
              <a:rPr lang="en-US"/>
              <a:t>and Console in JSBin</a:t>
            </a:r>
          </a:p>
          <a:p>
            <a:r>
              <a:rPr lang="en-US"/>
              <a:t>Write </a:t>
            </a:r>
            <a:r>
              <a:rPr lang="en-US" dirty="0"/>
              <a:t>a </a:t>
            </a:r>
            <a:r>
              <a:rPr lang="en-US" i="1" dirty="0"/>
              <a:t>for</a:t>
            </a:r>
            <a:r>
              <a:rPr lang="en-US" dirty="0"/>
              <a:t> loop </a:t>
            </a:r>
            <a:r>
              <a:rPr lang="en-US"/>
              <a:t>to print 8 </a:t>
            </a:r>
            <a:r>
              <a:rPr lang="en-US" dirty="0"/>
              <a:t>stars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(var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numStars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numStars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; numStars++) {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4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7306-D911-41D4-B5E6-4B7C38D8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 a Row of Stars?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9E1A5-BBDB-4B5C-B1EE-DDE68B76C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/>
              <a:t>Stars are all on separate lines!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 (var numStars =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 numStars &lt;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 numStars++)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BEBB7-270C-408A-96E1-165E867FF8DE}"/>
              </a:ext>
            </a:extLst>
          </p:cNvPr>
          <p:cNvSpPr txBox="1"/>
          <p:nvPr/>
        </p:nvSpPr>
        <p:spPr>
          <a:xfrm>
            <a:off x="10908435" y="2603500"/>
            <a:ext cx="39946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45022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B49F-B556-4904-857F-27531FD2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Up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F2386-CF9B-4216-888E-F3F9B90CE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</a:t>
            </a:r>
            <a:r>
              <a:rPr lang="en-US"/>
              <a:t>print X </a:t>
            </a:r>
            <a:r>
              <a:rPr lang="en-US" dirty="0"/>
              <a:t>stars on a single line, we have to build them up (concatenate them</a:t>
            </a:r>
            <a:r>
              <a:rPr lang="en-US"/>
              <a:t>) into one </a:t>
            </a:r>
            <a:r>
              <a:rPr lang="en-US" dirty="0"/>
              <a:t>string</a:t>
            </a:r>
          </a:p>
          <a:p>
            <a:endParaRPr lang="en-US"/>
          </a:p>
          <a:p>
            <a:r>
              <a:rPr lang="en-US"/>
              <a:t>Don't </a:t>
            </a:r>
            <a:r>
              <a:rPr lang="en-US" dirty="0"/>
              <a:t>output the string until after </a:t>
            </a:r>
            <a:r>
              <a:rPr lang="en-US"/>
              <a:t>the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616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B49F-B556-4904-857F-27531FD2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Up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F2386-CF9B-4216-888E-F3F9B90CE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lineOfStars;</a:t>
            </a:r>
          </a:p>
          <a:p>
            <a:pPr marL="0" indent="0">
              <a:buNone/>
            </a:pPr>
            <a:r>
              <a:rPr lang="en-US" sz="28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 numStars = 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numStars &lt; 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8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numStars++) {</a:t>
            </a:r>
          </a:p>
          <a:p>
            <a:pPr marL="0" indent="0">
              <a:buNone/>
            </a:pPr>
            <a:r>
              <a:rPr lang="en-US" sz="28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lineOfStars +=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"*"</a:t>
            </a:r>
            <a:r>
              <a:rPr lang="en-US" sz="28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8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console.log(lineOfStars);</a:t>
            </a:r>
            <a:endParaRPr lang="en-US" sz="28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3665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245A-1687-40D0-A488-7F9DFF18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Uninitialized Variable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CFFF4-5202-4539-BB9D-5EBBB176E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Oops! What's wrong now?</a:t>
            </a:r>
          </a:p>
          <a:p>
            <a:r>
              <a:rPr lang="en-US" dirty="0"/>
              <a:t>We didn't </a:t>
            </a:r>
            <a:r>
              <a:rPr lang="en-US"/>
              <a:t>initialize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lineOfStars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First</a:t>
            </a:r>
            <a:r>
              <a:rPr lang="en-US"/>
              <a:t> 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"*"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was concatenated with 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>
              <a:solidFill>
                <a:srgbClr val="4472C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lineOfStars; </a:t>
            </a:r>
            <a:r>
              <a:rPr lang="en-U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uninitialized!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463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245A-1687-40D0-A488-7F9DFF18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Better!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CFFF4-5202-4539-BB9D-5EBBB176E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Initialize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lineOfStars</a:t>
            </a:r>
            <a:r>
              <a:rPr lang="en-US"/>
              <a:t> with an empty string</a:t>
            </a:r>
          </a:p>
          <a:p>
            <a:endParaRPr lang="en-US" sz="1400" i="1" dirty="0"/>
          </a:p>
          <a:p>
            <a:pPr marL="0" indent="0">
              <a:buNone/>
            </a:pPr>
            <a:r>
              <a:rPr lang="en-US" sz="28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8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lineOfStars</a:t>
            </a:r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 </a:t>
            </a:r>
            <a:r>
              <a:rPr lang="en-US" sz="28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numStars</a:t>
            </a:r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8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numStars</a:t>
            </a:r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8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numStars++)</a:t>
            </a:r>
            <a:endParaRPr lang="en-US" sz="28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lineOfStars +=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"*"</a:t>
            </a:r>
            <a:r>
              <a:rPr lang="en-US" sz="28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console.log(lineOfStars);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159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245A-1687-40D0-A488-7F9DFF18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/>
              <a:t>Up Output with jQuery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CFFF4-5202-4539-BB9D-5EBBB176E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.html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  <a:r>
              <a:rPr lang="en-US"/>
              <a:t>and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.text()</a:t>
            </a:r>
            <a:r>
              <a:rPr lang="en-US"/>
              <a:t> replace any existing text</a:t>
            </a:r>
            <a:endParaRPr lang="en-US" dirty="0"/>
          </a:p>
          <a:p>
            <a:pPr marL="0" indent="0">
              <a:buNone/>
            </a:pPr>
            <a:endParaRPr lang="en-US" sz="1050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lineOfStars =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28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 numStars = 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numStars &lt; 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8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numStars++)</a:t>
            </a:r>
          </a:p>
          <a:p>
            <a:pPr marL="0" indent="0">
              <a:buNone/>
            </a:pPr>
            <a:r>
              <a:rPr lang="en-US" sz="28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lineOfStars +=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"*"</a:t>
            </a:r>
            <a:r>
              <a:rPr lang="en-US" sz="28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800" b="1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"p"</a:t>
            </a:r>
            <a:r>
              <a:rPr lang="en-US" sz="28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).text(lineOfStars);</a:t>
            </a:r>
          </a:p>
        </p:txBody>
      </p:sp>
    </p:spTree>
    <p:extLst>
      <p:ext uri="{BB962C8B-B14F-4D97-AF65-F5344CB8AC3E}">
        <p14:creationId xmlns:p14="http://schemas.microsoft.com/office/powerpoint/2010/main" val="7263392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2D91-2EA6-47FA-8F07-5B1842E6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a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6B92-B61F-48BA-82B7-5F8F807B1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can build up a row of stars, how about multiple rows?</a:t>
            </a:r>
          </a:p>
          <a:p>
            <a:r>
              <a:rPr lang="en-US" dirty="0"/>
              <a:t>Can </a:t>
            </a:r>
            <a:r>
              <a:rPr lang="en-US"/>
              <a:t>we loop </a:t>
            </a:r>
            <a:r>
              <a:rPr lang="en-US" dirty="0"/>
              <a:t>the whole row-making </a:t>
            </a:r>
            <a:r>
              <a:rPr lang="en-US"/>
              <a:t>loop?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342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2D91-2EA6-47FA-8F07-5B1842E6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a Table of Rows of Stars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6B92-B61F-48BA-82B7-5F8F807B1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var tableOfStars =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2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b="1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(var numStars =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numStars &lt;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numStars++)</a:t>
            </a:r>
          </a:p>
          <a:p>
            <a:pPr marL="0" indent="0">
              <a:buNone/>
            </a:pPr>
            <a:r>
              <a:rPr lang="en-US" sz="2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tableOfStars +=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"*"</a:t>
            </a:r>
            <a:r>
              <a:rPr lang="en-US" sz="2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b="1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console.log(tableOfStars);</a:t>
            </a:r>
          </a:p>
          <a:p>
            <a:endParaRPr lang="en-US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00BF8099-B641-4440-A93F-4734B6B61FC6}"/>
              </a:ext>
            </a:extLst>
          </p:cNvPr>
          <p:cNvSpPr/>
          <p:nvPr/>
        </p:nvSpPr>
        <p:spPr>
          <a:xfrm>
            <a:off x="1476465" y="3538520"/>
            <a:ext cx="389529" cy="1141359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5E1F-65CB-40D4-A6F7-76913DA97E7B}"/>
              </a:ext>
            </a:extLst>
          </p:cNvPr>
          <p:cNvSpPr txBox="1"/>
          <p:nvPr/>
        </p:nvSpPr>
        <p:spPr>
          <a:xfrm>
            <a:off x="186874" y="3538520"/>
            <a:ext cx="11288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/>
              <a:t>This loop</a:t>
            </a:r>
          </a:p>
          <a:p>
            <a:pPr algn="r"/>
            <a:r>
              <a:rPr lang="en-US"/>
              <a:t>will go</a:t>
            </a:r>
          </a:p>
          <a:p>
            <a:pPr algn="r"/>
            <a:r>
              <a:rPr lang="en-US"/>
              <a:t>inside a</a:t>
            </a:r>
          </a:p>
          <a:p>
            <a:pPr algn="r"/>
            <a:r>
              <a:rPr lang="en-US"/>
              <a:t>loop!</a:t>
            </a:r>
          </a:p>
        </p:txBody>
      </p:sp>
    </p:spTree>
    <p:extLst>
      <p:ext uri="{BB962C8B-B14F-4D97-AF65-F5344CB8AC3E}">
        <p14:creationId xmlns:p14="http://schemas.microsoft.com/office/powerpoint/2010/main" val="357318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Pre-Test vs. Post-Test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We can test </a:t>
            </a:r>
            <a:r>
              <a:rPr lang="en-US" sz="3200" b="1"/>
              <a:t>before</a:t>
            </a:r>
            <a:r>
              <a:rPr lang="en-US" sz="3200"/>
              <a:t> each repetition</a:t>
            </a:r>
            <a:r>
              <a:rPr lang="en-US" sz="3200" dirty="0"/>
              <a:t>, or </a:t>
            </a:r>
            <a:r>
              <a:rPr lang="en-US" sz="3200" b="1" dirty="0"/>
              <a:t>after</a:t>
            </a:r>
            <a:r>
              <a:rPr lang="en-US" sz="3200" dirty="0"/>
              <a:t> </a:t>
            </a:r>
            <a:r>
              <a:rPr lang="en-US" sz="3200"/>
              <a:t>each repetition</a:t>
            </a:r>
          </a:p>
          <a:p>
            <a:endParaRPr lang="en-US" sz="3200"/>
          </a:p>
          <a:p>
            <a:r>
              <a:rPr lang="en-US" sz="3200"/>
              <a:t>Test before: </a:t>
            </a:r>
            <a:r>
              <a:rPr lang="en-US" sz="3200" i="1"/>
              <a:t>pre-test</a:t>
            </a:r>
          </a:p>
          <a:p>
            <a:r>
              <a:rPr lang="en-US" sz="3200"/>
              <a:t>Test after: </a:t>
            </a:r>
            <a:r>
              <a:rPr lang="en-US" sz="3200" i="1"/>
              <a:t>post-test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9332438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EE48-3161-4E4C-A78A-2F98568F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FAB3-1D08-4DA8-942B-E84E20019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800"/>
              <a:t>Use </a:t>
            </a:r>
            <a:r>
              <a:rPr lang="en-US" sz="3800" dirty="0"/>
              <a:t>a different variable to control the outer loop!</a:t>
            </a:r>
          </a:p>
          <a:p>
            <a:r>
              <a:rPr lang="en-US" sz="3800"/>
              <a:t>This loop will print 5 rows</a:t>
            </a:r>
          </a:p>
          <a:p>
            <a:endParaRPr lang="en-US" sz="1900"/>
          </a:p>
          <a:p>
            <a:pPr marL="0" indent="0">
              <a:spcBef>
                <a:spcPts val="600"/>
              </a:spcBef>
              <a:buNone/>
            </a:pPr>
            <a:r>
              <a:rPr lang="en-US" sz="28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tableOfStars = "";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 numRows = 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numRows &lt; 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8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numRows++)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other loop goes in here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console.log(tableOfStars);</a:t>
            </a:r>
          </a:p>
          <a:p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1406250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EE48-3161-4E4C-A78A-2F98568F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 a New 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FAB3-1D08-4DA8-942B-E84E20019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tableOfStars =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2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 numRows =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numRows &lt;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numRows++)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(var numStars =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numStars &lt;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numStars++)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tableOfStars +=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"*"</a:t>
            </a:r>
            <a:r>
              <a:rPr lang="en-US" sz="2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tableOfStars +=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sz="2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35391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F3C8-B402-4964-830D-EC900055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Rows in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91FA7-7531-4DAA-A29F-10C6922F5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/>
              <a:t>How would you print the grid of stars to a paragraph using jQuery?</a:t>
            </a:r>
          </a:p>
          <a:p>
            <a:endParaRPr lang="en-US" sz="3200"/>
          </a:p>
          <a:p>
            <a:r>
              <a:rPr lang="en-US" sz="3200"/>
              <a:t>Can't print each line when it's done</a:t>
            </a:r>
          </a:p>
          <a:p>
            <a:r>
              <a:rPr lang="en-US" sz="3200"/>
              <a:t>Need to build the whole grid in one string, then output</a:t>
            </a:r>
          </a:p>
        </p:txBody>
      </p:sp>
    </p:spTree>
    <p:extLst>
      <p:ext uri="{BB962C8B-B14F-4D97-AF65-F5344CB8AC3E}">
        <p14:creationId xmlns:p14="http://schemas.microsoft.com/office/powerpoint/2010/main" val="33008483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F3C8-B402-4964-830D-EC900055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Rows in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73777-51DC-4EEB-9B05-7D8BAF64C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tableOfStars</a:t>
            </a:r>
            <a:r>
              <a:rPr lang="en-US" sz="2000" b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000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var numRows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numRows &lt;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numRows++) {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numStars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numStars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0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numStars</a:t>
            </a:r>
            <a:r>
              <a:rPr lang="en-US" sz="20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tableOfStars</a:t>
            </a:r>
            <a:r>
              <a:rPr lang="en-US" sz="20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"*"</a:t>
            </a:r>
            <a:r>
              <a:rPr lang="en-US" sz="20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tableOfStars</a:t>
            </a:r>
            <a:r>
              <a:rPr lang="en-US" sz="20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</a:t>
            </a:r>
            <a:r>
              <a:rPr lang="en-US" sz="2000" b="1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</a:t>
            </a:r>
            <a:r>
              <a:rPr lang="en-US" sz="20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HTML to start new line</a:t>
            </a:r>
            <a:endParaRPr 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"#output"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20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html(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tableOfStars</a:t>
            </a:r>
            <a:r>
              <a:rPr lang="en-US" sz="20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.html instead of .text</a:t>
            </a:r>
            <a:endParaRPr 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60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Pre-Test Loop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019452" y="2265731"/>
            <a:ext cx="3581400" cy="4307722"/>
            <a:chOff x="3352800" y="1600200"/>
            <a:chExt cx="3581400" cy="4307722"/>
          </a:xfrm>
        </p:grpSpPr>
        <p:sp>
          <p:nvSpPr>
            <p:cNvPr id="4" name="Flowchart: Decision 3"/>
            <p:cNvSpPr/>
            <p:nvPr/>
          </p:nvSpPr>
          <p:spPr>
            <a:xfrm>
              <a:off x="3352800" y="2023872"/>
              <a:ext cx="2438400" cy="163372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Less than 3 wine glasses?</a:t>
              </a:r>
              <a:endParaRPr lang="en-US" sz="1600" dirty="0"/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4572000" y="1600200"/>
              <a:ext cx="0" cy="4236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Flowchart: Predefined Process 7"/>
            <p:cNvSpPr/>
            <p:nvPr/>
          </p:nvSpPr>
          <p:spPr>
            <a:xfrm>
              <a:off x="3513794" y="4489926"/>
              <a:ext cx="2116411" cy="1417996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Add a wine glass image</a:t>
              </a:r>
              <a:endParaRPr lang="en-US" sz="1600" dirty="0"/>
            </a:p>
          </p:txBody>
        </p:sp>
        <p:cxnSp>
          <p:nvCxnSpPr>
            <p:cNvPr id="10" name="Straight Arrow Connector 9"/>
            <p:cNvCxnSpPr>
              <a:stCxn id="4" idx="2"/>
            </p:cNvCxnSpPr>
            <p:nvPr/>
          </p:nvCxnSpPr>
          <p:spPr>
            <a:xfrm>
              <a:off x="4572000" y="3657600"/>
              <a:ext cx="0" cy="8323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8" idx="1"/>
              <a:endCxn id="4" idx="1"/>
            </p:cNvCxnSpPr>
            <p:nvPr/>
          </p:nvCxnSpPr>
          <p:spPr>
            <a:xfrm rot="10800000">
              <a:off x="3352800" y="2840736"/>
              <a:ext cx="160994" cy="2358188"/>
            </a:xfrm>
            <a:prstGeom prst="bentConnector3">
              <a:avLst>
                <a:gd name="adj1" fmla="val 432452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cxnSpLocks/>
              <a:stCxn id="4" idx="3"/>
            </p:cNvCxnSpPr>
            <p:nvPr/>
          </p:nvCxnSpPr>
          <p:spPr>
            <a:xfrm>
              <a:off x="5791200" y="2840736"/>
              <a:ext cx="1143000" cy="3067186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53100" y="2490553"/>
              <a:ext cx="870751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dirty="0"/>
                <a:t>No</a:t>
              </a:r>
            </a:p>
            <a:p>
              <a:pPr>
                <a:spcAft>
                  <a:spcPts val="600"/>
                </a:spcAft>
              </a:pPr>
              <a:r>
                <a:rPr lang="en-US" dirty="0"/>
                <a:t>(</a:t>
              </a:r>
              <a:r>
                <a:rPr lang="en-US" i="1" dirty="0"/>
                <a:t>false</a:t>
              </a:r>
              <a:r>
                <a:rPr lang="en-US" dirty="0"/>
                <a:t>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12140" y="3711940"/>
              <a:ext cx="13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   (</a:t>
              </a:r>
              <a:r>
                <a:rPr lang="en-US" i="1" dirty="0"/>
                <a:t>true</a:t>
              </a:r>
              <a:r>
                <a:rPr lang="en-US" dirty="0"/>
                <a:t>)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C776B22-51C7-4472-8970-2023684AA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409" y="3803649"/>
            <a:ext cx="3344736" cy="11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6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A </a:t>
            </a:r>
            <a:r>
              <a:rPr lang="en-US" sz="3200" i="1"/>
              <a:t>pre-test</a:t>
            </a:r>
            <a:r>
              <a:rPr lang="en-US" sz="3200"/>
              <a:t> </a:t>
            </a:r>
            <a:r>
              <a:rPr lang="en-US" sz="3200" dirty="0"/>
              <a:t>loop</a:t>
            </a:r>
          </a:p>
          <a:p>
            <a:r>
              <a:rPr lang="en-US" sz="3200"/>
              <a:t>If the test condition is initially false, the operation never runs</a:t>
            </a:r>
            <a:endParaRPr lang="en-US" sz="32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D73844-8A6A-407C-A415-185B229AF948}"/>
              </a:ext>
            </a:extLst>
          </p:cNvPr>
          <p:cNvGrpSpPr/>
          <p:nvPr/>
        </p:nvGrpSpPr>
        <p:grpSpPr>
          <a:xfrm>
            <a:off x="7019452" y="2265731"/>
            <a:ext cx="3581400" cy="4307722"/>
            <a:chOff x="3352800" y="1600200"/>
            <a:chExt cx="3581400" cy="4307722"/>
          </a:xfrm>
        </p:grpSpPr>
        <p:sp>
          <p:nvSpPr>
            <p:cNvPr id="26" name="Flowchart: Decision 25">
              <a:extLst>
                <a:ext uri="{FF2B5EF4-FFF2-40B4-BE49-F238E27FC236}">
                  <a16:creationId xmlns:a16="http://schemas.microsoft.com/office/drawing/2014/main" id="{2C197E45-3FDE-4A48-8024-73583938B401}"/>
                </a:ext>
              </a:extLst>
            </p:cNvPr>
            <p:cNvSpPr/>
            <p:nvPr/>
          </p:nvSpPr>
          <p:spPr>
            <a:xfrm>
              <a:off x="3352800" y="2023872"/>
              <a:ext cx="2438400" cy="163372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Less than 0 wine glasses?</a:t>
              </a:r>
              <a:endParaRPr lang="en-US" sz="1600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9845021-055E-4BE5-9618-96B0929247D4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4572000" y="1600200"/>
              <a:ext cx="0" cy="4236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lowchart: Predefined Process 27">
              <a:extLst>
                <a:ext uri="{FF2B5EF4-FFF2-40B4-BE49-F238E27FC236}">
                  <a16:creationId xmlns:a16="http://schemas.microsoft.com/office/drawing/2014/main" id="{E0071217-6ECA-4FD5-82F4-4AD4818821AD}"/>
                </a:ext>
              </a:extLst>
            </p:cNvPr>
            <p:cNvSpPr/>
            <p:nvPr/>
          </p:nvSpPr>
          <p:spPr>
            <a:xfrm>
              <a:off x="3513794" y="4489926"/>
              <a:ext cx="2116411" cy="1417996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Add a wine glass image</a:t>
              </a:r>
              <a:endParaRPr lang="en-US" sz="16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E250D39-1140-4FE1-B569-AAC21B6AE5CE}"/>
                </a:ext>
              </a:extLst>
            </p:cNvPr>
            <p:cNvCxnSpPr>
              <a:stCxn id="26" idx="2"/>
            </p:cNvCxnSpPr>
            <p:nvPr/>
          </p:nvCxnSpPr>
          <p:spPr>
            <a:xfrm>
              <a:off x="4572000" y="3657600"/>
              <a:ext cx="0" cy="8323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Elbow Connector 11">
              <a:extLst>
                <a:ext uri="{FF2B5EF4-FFF2-40B4-BE49-F238E27FC236}">
                  <a16:creationId xmlns:a16="http://schemas.microsoft.com/office/drawing/2014/main" id="{521B8477-58AE-4787-A573-266DDC181E44}"/>
                </a:ext>
              </a:extLst>
            </p:cNvPr>
            <p:cNvCxnSpPr>
              <a:stCxn id="28" idx="1"/>
              <a:endCxn id="26" idx="1"/>
            </p:cNvCxnSpPr>
            <p:nvPr/>
          </p:nvCxnSpPr>
          <p:spPr>
            <a:xfrm rot="10800000">
              <a:off x="3352800" y="2840736"/>
              <a:ext cx="160994" cy="2358188"/>
            </a:xfrm>
            <a:prstGeom prst="bentConnector3">
              <a:avLst>
                <a:gd name="adj1" fmla="val 432452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13">
              <a:extLst>
                <a:ext uri="{FF2B5EF4-FFF2-40B4-BE49-F238E27FC236}">
                  <a16:creationId xmlns:a16="http://schemas.microsoft.com/office/drawing/2014/main" id="{AC9510EA-031A-4B19-B7A5-5C8E8AED05FD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5791200" y="2840736"/>
              <a:ext cx="1143000" cy="3067186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9350D2A-EF4F-435A-B75A-87A865F63DFA}"/>
                </a:ext>
              </a:extLst>
            </p:cNvPr>
            <p:cNvSpPr txBox="1"/>
            <p:nvPr/>
          </p:nvSpPr>
          <p:spPr>
            <a:xfrm>
              <a:off x="5753100" y="2490553"/>
              <a:ext cx="870751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dirty="0"/>
                <a:t>No</a:t>
              </a:r>
            </a:p>
            <a:p>
              <a:pPr>
                <a:spcAft>
                  <a:spcPts val="600"/>
                </a:spcAft>
              </a:pPr>
              <a:r>
                <a:rPr lang="en-US" dirty="0"/>
                <a:t>(</a:t>
              </a:r>
              <a:r>
                <a:rPr lang="en-US" i="1" dirty="0"/>
                <a:t>false</a:t>
              </a:r>
              <a:r>
                <a:rPr lang="en-US" dirty="0"/>
                <a:t>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349EED-ED6F-44E5-A064-4A15B288A843}"/>
                </a:ext>
              </a:extLst>
            </p:cNvPr>
            <p:cNvSpPr txBox="1"/>
            <p:nvPr/>
          </p:nvSpPr>
          <p:spPr>
            <a:xfrm>
              <a:off x="4012140" y="3711940"/>
              <a:ext cx="13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   (</a:t>
              </a:r>
              <a:r>
                <a:rPr lang="en-US" i="1" dirty="0"/>
                <a:t>true</a:t>
              </a:r>
              <a:r>
                <a:rPr lang="en-US" dirty="0"/>
                <a:t>)</a:t>
              </a: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5A81D31A-9CA2-4D83-866A-F7E358CEB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171" y="5039860"/>
            <a:ext cx="2600480" cy="115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1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</a:t>
            </a:r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/>
              <a:t>while </a:t>
            </a:r>
            <a:r>
              <a:rPr lang="en-US" sz="3200">
                <a:solidFill>
                  <a:schemeClr val="accent5"/>
                </a:solidFill>
              </a:rPr>
              <a:t>less than 3 wine glasses displayed</a:t>
            </a:r>
          </a:p>
          <a:p>
            <a:pPr marL="0" indent="0">
              <a:buNone/>
            </a:pPr>
            <a:r>
              <a:rPr lang="en-US" sz="320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3200">
                <a:solidFill>
                  <a:schemeClr val="tx2"/>
                </a:solidFill>
              </a:rPr>
              <a:t>    </a:t>
            </a:r>
            <a:r>
              <a:rPr lang="en-US">
                <a:solidFill>
                  <a:schemeClr val="accent1"/>
                </a:solidFill>
              </a:rPr>
              <a:t>add a wine glass image</a:t>
            </a:r>
            <a:endParaRPr lang="en-US" dirty="0">
              <a:solidFill>
                <a:schemeClr val="accent1"/>
              </a:solidFill>
            </a:endParaRPr>
          </a:p>
          <a:p>
            <a:endParaRPr lang="en-US" sz="3200" dirty="0"/>
          </a:p>
          <a:p>
            <a:pPr marL="0" indent="0">
              <a:buNone/>
            </a:pPr>
            <a:r>
              <a:rPr lang="en-US" b="1"/>
              <a:t>Operation does not </a:t>
            </a:r>
            <a:r>
              <a:rPr lang="en-US" sz="3200" b="1"/>
              <a:t>run </a:t>
            </a:r>
            <a:r>
              <a:rPr lang="en-US" sz="3200" b="1" dirty="0"/>
              <a:t>if condition is </a:t>
            </a:r>
            <a:r>
              <a:rPr lang="en-US" sz="3200" b="1"/>
              <a:t>initially false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84033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Post-Test Loop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078191" y="2277612"/>
            <a:ext cx="3321957" cy="4472940"/>
            <a:chOff x="2621643" y="1447800"/>
            <a:chExt cx="3321957" cy="4472940"/>
          </a:xfrm>
        </p:grpSpPr>
        <p:sp>
          <p:nvSpPr>
            <p:cNvPr id="4" name="Flowchart: Decision 3"/>
            <p:cNvSpPr/>
            <p:nvPr/>
          </p:nvSpPr>
          <p:spPr>
            <a:xfrm>
              <a:off x="3505200" y="3657600"/>
              <a:ext cx="2438400" cy="163372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Dealer's total less than 17</a:t>
              </a:r>
              <a:r>
                <a:rPr lang="en-US" dirty="0"/>
                <a:t>?</a:t>
              </a:r>
            </a:p>
          </p:txBody>
        </p:sp>
        <p:sp>
          <p:nvSpPr>
            <p:cNvPr id="8" name="Flowchart: Predefined Process 7"/>
            <p:cNvSpPr/>
            <p:nvPr/>
          </p:nvSpPr>
          <p:spPr>
            <a:xfrm>
              <a:off x="3657600" y="2057400"/>
              <a:ext cx="2133600" cy="1222248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Dealer plays a card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endCxn id="8" idx="0"/>
            </p:cNvCxnSpPr>
            <p:nvPr/>
          </p:nvCxnSpPr>
          <p:spPr>
            <a:xfrm>
              <a:off x="4724400" y="1447800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2"/>
              <a:endCxn id="4" idx="0"/>
            </p:cNvCxnSpPr>
            <p:nvPr/>
          </p:nvCxnSpPr>
          <p:spPr>
            <a:xfrm>
              <a:off x="4724400" y="3279648"/>
              <a:ext cx="0" cy="37795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4" idx="1"/>
              <a:endCxn id="8" idx="1"/>
            </p:cNvCxnSpPr>
            <p:nvPr/>
          </p:nvCxnSpPr>
          <p:spPr>
            <a:xfrm rot="10800000" flipH="1">
              <a:off x="3505200" y="2668524"/>
              <a:ext cx="152400" cy="1805940"/>
            </a:xfrm>
            <a:prstGeom prst="bentConnector3">
              <a:avLst>
                <a:gd name="adj1" fmla="val -588461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2"/>
            </p:cNvCxnSpPr>
            <p:nvPr/>
          </p:nvCxnSpPr>
          <p:spPr>
            <a:xfrm>
              <a:off x="4724400" y="5291328"/>
              <a:ext cx="0" cy="6294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621643" y="4112826"/>
              <a:ext cx="793807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dirty="0"/>
                <a:t>Yes</a:t>
              </a:r>
            </a:p>
            <a:p>
              <a:pPr algn="r">
                <a:spcAft>
                  <a:spcPts val="600"/>
                </a:spcAft>
              </a:pPr>
              <a:r>
                <a:rPr lang="en-US" dirty="0"/>
                <a:t>(</a:t>
              </a:r>
              <a:r>
                <a:rPr lang="en-US" i="1" dirty="0"/>
                <a:t>true</a:t>
              </a:r>
              <a:r>
                <a:rPr lang="en-US" dirty="0"/>
                <a:t>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28999" y="5396221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   (</a:t>
              </a:r>
              <a:r>
                <a:rPr lang="en-US" i="1" dirty="0"/>
                <a:t>false</a:t>
              </a:r>
              <a:r>
                <a:rPr lang="en-US" dirty="0"/>
                <a:t>)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88B3054-77F3-47A2-B7CE-F9A9B5E85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208" y="3007292"/>
            <a:ext cx="1719943" cy="263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50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112BA83-C4EE-4E9B-AA2B-2798F0A01268}" vid="{B2044496-E66F-4048-A0B6-1B4441C812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Purple</Template>
  <TotalTime>1234</TotalTime>
  <Words>1802</Words>
  <Application>Microsoft Office PowerPoint</Application>
  <PresentationFormat>Widescreen</PresentationFormat>
  <Paragraphs>381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Century Gothic</vt:lpstr>
      <vt:lpstr>Courier New</vt:lpstr>
      <vt:lpstr>Wingdings 3</vt:lpstr>
      <vt:lpstr>Ion Boardroom</vt:lpstr>
      <vt:lpstr>JavaScript</vt:lpstr>
      <vt:lpstr>Do Something Multiple Times</vt:lpstr>
      <vt:lpstr>How Many Repetitions?</vt:lpstr>
      <vt:lpstr>Stopping Repetition</vt:lpstr>
      <vt:lpstr>Pre-Test vs. Post-Test</vt:lpstr>
      <vt:lpstr>Basic Pre-Test Loop</vt:lpstr>
      <vt:lpstr>While Loop</vt:lpstr>
      <vt:lpstr>While Loop Pseudocode</vt:lpstr>
      <vt:lpstr>Basic Post-Test Loop</vt:lpstr>
      <vt:lpstr>Do-While Loop</vt:lpstr>
      <vt:lpstr>Do-While Loop Pseudocode</vt:lpstr>
      <vt:lpstr>What's Wrong With this Flowchart?</vt:lpstr>
      <vt:lpstr>What's Wrong With this Flowchart?</vt:lpstr>
      <vt:lpstr>draw.io</vt:lpstr>
      <vt:lpstr>draw.io</vt:lpstr>
      <vt:lpstr>Three Parts of a Loop</vt:lpstr>
      <vt:lpstr>Three Parts of a Loop</vt:lpstr>
      <vt:lpstr>Deal Cards</vt:lpstr>
      <vt:lpstr>Deal Cards</vt:lpstr>
      <vt:lpstr>Parts of a Loop</vt:lpstr>
      <vt:lpstr>While Something Is True</vt:lpstr>
      <vt:lpstr>While Loop</vt:lpstr>
      <vt:lpstr>Try It Out</vt:lpstr>
      <vt:lpstr>Run At Least Once</vt:lpstr>
      <vt:lpstr>Tic Tac Toe</vt:lpstr>
      <vt:lpstr>Tic Tac Toe</vt:lpstr>
      <vt:lpstr>Parts of a Loop</vt:lpstr>
      <vt:lpstr>How To Make It Loop?</vt:lpstr>
      <vt:lpstr>Try It Out</vt:lpstr>
      <vt:lpstr>For Loop</vt:lpstr>
      <vt:lpstr>Loop X Times</vt:lpstr>
      <vt:lpstr>Loop 12 Times with a While Loop</vt:lpstr>
      <vt:lpstr>Important Parts of a While Loop</vt:lpstr>
      <vt:lpstr>Loop 12 Times with a For Loop</vt:lpstr>
      <vt:lpstr>Try It Out</vt:lpstr>
      <vt:lpstr>Iterables</vt:lpstr>
      <vt:lpstr>For-Of Loop</vt:lpstr>
      <vt:lpstr>Counting Vowels</vt:lpstr>
      <vt:lpstr>Counting Vowels (Continued)</vt:lpstr>
      <vt:lpstr>Try It Out</vt:lpstr>
      <vt:lpstr>Print Stars</vt:lpstr>
      <vt:lpstr>Print a Row of Stars?</vt:lpstr>
      <vt:lpstr>Building Up Output</vt:lpstr>
      <vt:lpstr>Building Up Output</vt:lpstr>
      <vt:lpstr>Uninitialized Variable</vt:lpstr>
      <vt:lpstr>Better!</vt:lpstr>
      <vt:lpstr>Building Up Output with jQuery</vt:lpstr>
      <vt:lpstr>Looping a Loop</vt:lpstr>
      <vt:lpstr>Make a Table of Rows of Stars</vt:lpstr>
      <vt:lpstr>Nesting Loops</vt:lpstr>
      <vt:lpstr>Start a New Line</vt:lpstr>
      <vt:lpstr>Multiple Rows in JQuery</vt:lpstr>
      <vt:lpstr>Multiple Rows in JQuery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Stacy Read</dc:creator>
  <cp:lastModifiedBy>Stacy Read</cp:lastModifiedBy>
  <cp:revision>145</cp:revision>
  <dcterms:created xsi:type="dcterms:W3CDTF">2020-11-07T20:02:55Z</dcterms:created>
  <dcterms:modified xsi:type="dcterms:W3CDTF">2020-11-16T04:29:54Z</dcterms:modified>
</cp:coreProperties>
</file>