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9"/>
  </p:notesMasterIdLst>
  <p:sldIdLst>
    <p:sldId id="256" r:id="rId2"/>
    <p:sldId id="400" r:id="rId3"/>
    <p:sldId id="336" r:id="rId4"/>
    <p:sldId id="288" r:id="rId5"/>
    <p:sldId id="1409" r:id="rId6"/>
    <p:sldId id="289" r:id="rId7"/>
    <p:sldId id="290" r:id="rId8"/>
    <p:sldId id="401" r:id="rId9"/>
    <p:sldId id="1408" r:id="rId10"/>
    <p:sldId id="274" r:id="rId11"/>
    <p:sldId id="320" r:id="rId12"/>
    <p:sldId id="275" r:id="rId13"/>
    <p:sldId id="1410" r:id="rId14"/>
    <p:sldId id="321" r:id="rId15"/>
    <p:sldId id="326" r:id="rId16"/>
    <p:sldId id="278" r:id="rId17"/>
    <p:sldId id="279" r:id="rId18"/>
    <p:sldId id="322" r:id="rId19"/>
    <p:sldId id="1380" r:id="rId20"/>
    <p:sldId id="324" r:id="rId21"/>
    <p:sldId id="325" r:id="rId22"/>
    <p:sldId id="327" r:id="rId23"/>
    <p:sldId id="328" r:id="rId24"/>
    <p:sldId id="329" r:id="rId25"/>
    <p:sldId id="1411" r:id="rId26"/>
    <p:sldId id="330" r:id="rId27"/>
    <p:sldId id="276" r:id="rId28"/>
    <p:sldId id="277" r:id="rId29"/>
    <p:sldId id="285" r:id="rId30"/>
    <p:sldId id="286" r:id="rId31"/>
    <p:sldId id="287" r:id="rId32"/>
    <p:sldId id="294" r:id="rId33"/>
    <p:sldId id="1383" r:id="rId34"/>
    <p:sldId id="1384" r:id="rId35"/>
    <p:sldId id="1387" r:id="rId36"/>
    <p:sldId id="1350" r:id="rId37"/>
    <p:sldId id="269" r:id="rId38"/>
    <p:sldId id="261" r:id="rId39"/>
    <p:sldId id="1351" r:id="rId40"/>
    <p:sldId id="1388" r:id="rId41"/>
    <p:sldId id="1354" r:id="rId42"/>
    <p:sldId id="262" r:id="rId43"/>
    <p:sldId id="1355" r:id="rId44"/>
    <p:sldId id="1356" r:id="rId45"/>
    <p:sldId id="270" r:id="rId46"/>
    <p:sldId id="1389" r:id="rId47"/>
    <p:sldId id="1357" r:id="rId48"/>
    <p:sldId id="1358" r:id="rId49"/>
    <p:sldId id="1390" r:id="rId50"/>
    <p:sldId id="267" r:id="rId51"/>
    <p:sldId id="1391" r:id="rId52"/>
    <p:sldId id="268" r:id="rId53"/>
    <p:sldId id="1392" r:id="rId54"/>
    <p:sldId id="1394" r:id="rId55"/>
    <p:sldId id="1395" r:id="rId56"/>
    <p:sldId id="1396" r:id="rId57"/>
    <p:sldId id="272" r:id="rId58"/>
    <p:sldId id="265" r:id="rId59"/>
    <p:sldId id="1359" r:id="rId60"/>
    <p:sldId id="1360" r:id="rId61"/>
    <p:sldId id="1361" r:id="rId62"/>
    <p:sldId id="1397" r:id="rId63"/>
    <p:sldId id="257" r:id="rId64"/>
    <p:sldId id="1362" r:id="rId65"/>
    <p:sldId id="1363" r:id="rId66"/>
    <p:sldId id="1393" r:id="rId67"/>
    <p:sldId id="1364" r:id="rId68"/>
    <p:sldId id="1365" r:id="rId69"/>
    <p:sldId id="1366" r:id="rId70"/>
    <p:sldId id="1367" r:id="rId71"/>
    <p:sldId id="282" r:id="rId72"/>
    <p:sldId id="1368" r:id="rId73"/>
    <p:sldId id="1398" r:id="rId74"/>
    <p:sldId id="1369" r:id="rId75"/>
    <p:sldId id="1399" r:id="rId76"/>
    <p:sldId id="263" r:id="rId77"/>
    <p:sldId id="1400" r:id="rId78"/>
    <p:sldId id="1401" r:id="rId79"/>
    <p:sldId id="1402" r:id="rId80"/>
    <p:sldId id="1403" r:id="rId81"/>
    <p:sldId id="1405" r:id="rId82"/>
    <p:sldId id="1407" r:id="rId83"/>
    <p:sldId id="1373" r:id="rId84"/>
    <p:sldId id="1374" r:id="rId85"/>
    <p:sldId id="1375" r:id="rId86"/>
    <p:sldId id="1377" r:id="rId87"/>
    <p:sldId id="1343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874987-19E6-47C5-94D8-C26B9A73530D}">
          <p14:sldIdLst>
            <p14:sldId id="256"/>
          </p14:sldIdLst>
        </p14:section>
        <p14:section name="Truthy and Falsey Values" id="{5120C35E-BD51-494C-B8D6-AB2B420D451B}">
          <p14:sldIdLst>
            <p14:sldId id="400"/>
            <p14:sldId id="336"/>
            <p14:sldId id="288"/>
            <p14:sldId id="1409"/>
            <p14:sldId id="289"/>
            <p14:sldId id="290"/>
            <p14:sldId id="401"/>
            <p14:sldId id="1408"/>
          </p14:sldIdLst>
        </p14:section>
        <p14:section name="jQuery Validation" id="{5A939E49-F0B6-46A5-8250-0354FDD0E017}">
          <p14:sldIdLst>
            <p14:sldId id="274"/>
            <p14:sldId id="320"/>
            <p14:sldId id="275"/>
            <p14:sldId id="1410"/>
            <p14:sldId id="321"/>
            <p14:sldId id="326"/>
            <p14:sldId id="278"/>
            <p14:sldId id="279"/>
            <p14:sldId id="322"/>
            <p14:sldId id="1380"/>
            <p14:sldId id="324"/>
            <p14:sldId id="325"/>
            <p14:sldId id="327"/>
            <p14:sldId id="328"/>
            <p14:sldId id="329"/>
            <p14:sldId id="1411"/>
            <p14:sldId id="330"/>
            <p14:sldId id="276"/>
            <p14:sldId id="277"/>
            <p14:sldId id="285"/>
            <p14:sldId id="286"/>
            <p14:sldId id="287"/>
            <p14:sldId id="294"/>
          </p14:sldIdLst>
        </p14:section>
        <p14:section name="Logical Operators" id="{18A697FC-6753-4477-8715-1BACB18C4F4D}">
          <p14:sldIdLst>
            <p14:sldId id="1383"/>
            <p14:sldId id="1384"/>
            <p14:sldId id="1387"/>
            <p14:sldId id="1350"/>
            <p14:sldId id="269"/>
            <p14:sldId id="261"/>
            <p14:sldId id="1351"/>
            <p14:sldId id="1388"/>
            <p14:sldId id="1354"/>
            <p14:sldId id="262"/>
            <p14:sldId id="1355"/>
            <p14:sldId id="1356"/>
            <p14:sldId id="270"/>
            <p14:sldId id="1389"/>
            <p14:sldId id="1357"/>
            <p14:sldId id="1358"/>
            <p14:sldId id="1390"/>
            <p14:sldId id="267"/>
            <p14:sldId id="1391"/>
            <p14:sldId id="268"/>
            <p14:sldId id="1392"/>
            <p14:sldId id="1394"/>
            <p14:sldId id="1395"/>
            <p14:sldId id="1396"/>
            <p14:sldId id="272"/>
            <p14:sldId id="265"/>
            <p14:sldId id="1359"/>
            <p14:sldId id="1360"/>
            <p14:sldId id="1361"/>
            <p14:sldId id="1397"/>
            <p14:sldId id="257"/>
            <p14:sldId id="1362"/>
            <p14:sldId id="1363"/>
            <p14:sldId id="1393"/>
            <p14:sldId id="1364"/>
            <p14:sldId id="1365"/>
            <p14:sldId id="1366"/>
            <p14:sldId id="1367"/>
            <p14:sldId id="282"/>
          </p14:sldIdLst>
        </p14:section>
        <p14:section name="Switch Statement" id="{9BE5DB83-C57D-47A9-BF1A-18F38D39ED3E}">
          <p14:sldIdLst>
            <p14:sldId id="1368"/>
            <p14:sldId id="1398"/>
            <p14:sldId id="1369"/>
            <p14:sldId id="1399"/>
            <p14:sldId id="263"/>
            <p14:sldId id="1400"/>
            <p14:sldId id="1401"/>
            <p14:sldId id="1402"/>
            <p14:sldId id="1403"/>
            <p14:sldId id="1405"/>
            <p14:sldId id="1407"/>
            <p14:sldId id="1373"/>
            <p14:sldId id="1374"/>
            <p14:sldId id="1375"/>
            <p14:sldId id="1377"/>
            <p14:sldId id="1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CBE2D-E07F-429D-AD79-7744632A62E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F54E-32B9-4A5A-9BD0-93A52DEC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2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oborous.github.io/javascript-validation/complete" TargetMode="External"/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roborous.github.io/javascript-battleship/complete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Logical_Operato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roborous/javascript-pancakes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lay.kahoot.it/#/?quizId=843c1dbe-131e-4fdb-914a-6d129d127ad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ww.gimkit.com/play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8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dirty="0" err="1"/>
              <a:t>jQuery</a:t>
            </a:r>
            <a:r>
              <a:rPr lang="en-US" dirty="0"/>
              <a:t> Validation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Writing our own validation logic can require a lot </a:t>
            </a:r>
            <a:r>
              <a:rPr lang="en-US" dirty="0"/>
              <a:t>of code!</a:t>
            </a:r>
          </a:p>
          <a:p>
            <a:r>
              <a:rPr lang="en-US" dirty="0"/>
              <a:t>Instead of writing </a:t>
            </a:r>
            <a:r>
              <a:rPr lang="en-US"/>
              <a:t>our own, </a:t>
            </a:r>
            <a:r>
              <a:rPr lang="en-US" dirty="0"/>
              <a:t>we can use a </a:t>
            </a:r>
            <a:r>
              <a:rPr lang="en-US" dirty="0">
                <a:hlinkClick r:id="rId2"/>
              </a:rPr>
              <a:t>validation library</a:t>
            </a:r>
            <a:r>
              <a:rPr lang="en-US" dirty="0"/>
              <a:t> written </a:t>
            </a:r>
            <a:r>
              <a:rPr lang="en-US"/>
              <a:t>in jQuery</a:t>
            </a:r>
          </a:p>
          <a:p>
            <a:r>
              <a:rPr lang="en-US"/>
              <a:t>Demo on </a:t>
            </a:r>
            <a:r>
              <a:rPr lang="en-US">
                <a:hlinkClick r:id="rId3"/>
              </a:rPr>
              <a:t>GitHub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9C15-125B-445C-BCA2-61A982FE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Validation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5164-BE81-48DF-A4FD-276DA1964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Autofocus topmost field with error</a:t>
            </a:r>
          </a:p>
          <a:p>
            <a:r>
              <a:rPr lang="en-US" sz="3000"/>
              <a:t>Automatically places error message next to field</a:t>
            </a:r>
          </a:p>
          <a:p>
            <a:r>
              <a:rPr lang="en-US" sz="3000"/>
              <a:t>Easy to create custom error messages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28DC0-1593-411A-97B8-CE457D34C4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000"/>
              <a:t>Easy to specify complex criteria: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value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pattern (email, URL, date)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2159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Order of imports: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jQuery core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2"/>
              </a:rPr>
              <a:t>Validation library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Your JavaScript file</a:t>
            </a:r>
          </a:p>
        </p:txBody>
      </p:sp>
    </p:spTree>
    <p:extLst>
      <p:ext uri="{BB962C8B-B14F-4D97-AF65-F5344CB8AC3E}">
        <p14:creationId xmlns:p14="http://schemas.microsoft.com/office/powerpoint/2010/main" val="138914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520D-7E95-4600-9A15-9A204750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Must Have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F498-7462-4324-9B94-B642DEEB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Fields to be validated must be inside a form</a:t>
            </a:r>
          </a:p>
          <a:p>
            <a:r>
              <a:rPr lang="en-US"/>
              <a:t>Form must have a submit button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&lt;button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&gt;Submit&lt;/button&gt;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36071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our HTML, we have a field named "bananas"</a:t>
            </a:r>
          </a:p>
          <a:p>
            <a:r>
              <a:rPr lang="en-US"/>
              <a:t>We want this field to be required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pic>
        <p:nvPicPr>
          <p:cNvPr id="2050" name="Picture 2" descr="Image result for bananas">
            <a:extLst>
              <a:ext uri="{FF2B5EF4-FFF2-40B4-BE49-F238E27FC236}">
                <a16:creationId xmlns:a16="http://schemas.microsoft.com/office/drawing/2014/main" id="{25714426-6242-4249-A43B-D7B44547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79" y="5229006"/>
            <a:ext cx="1752958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1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versus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Validation library uses the </a:t>
            </a:r>
            <a:r>
              <a:rPr lang="en-US" b="1"/>
              <a:t>name</a:t>
            </a:r>
            <a:r>
              <a:rPr lang="en-US"/>
              <a:t> attribute, not </a:t>
            </a:r>
            <a:r>
              <a:rPr lang="en-US" b="1"/>
              <a:t>id</a:t>
            </a:r>
          </a:p>
          <a:p>
            <a:r>
              <a:rPr lang="en-US"/>
              <a:t>Make sure both have the same value</a:t>
            </a:r>
          </a:p>
          <a:p>
            <a:r>
              <a:rPr lang="en-US"/>
              <a:t>(The id is omitted on remaining slides to save space)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We </a:t>
            </a:r>
            <a:r>
              <a:rPr lang="en-US" dirty="0"/>
              <a:t>need to </a:t>
            </a:r>
            <a:r>
              <a:rPr lang="en-US"/>
              <a:t>tell the library three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</a:t>
            </a:r>
            <a:r>
              <a:rPr lang="en-US" dirty="0"/>
              <a:t>are the validation rules?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messages to display if the rules are broken?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function should be called if user input passes validation?</a:t>
            </a:r>
          </a:p>
        </p:txBody>
      </p:sp>
    </p:spTree>
    <p:extLst>
      <p:ext uri="{BB962C8B-B14F-4D97-AF65-F5344CB8AC3E}">
        <p14:creationId xmlns:p14="http://schemas.microsoft.com/office/powerpoint/2010/main" val="322022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Rules?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JavaScript object</a:t>
            </a:r>
          </a:p>
          <a:p>
            <a:r>
              <a:rPr lang="en-US"/>
              <a:t>We will learn more about them in Unit 3</a:t>
            </a:r>
          </a:p>
          <a:p>
            <a:r>
              <a:rPr lang="en-US"/>
              <a:t>Holds many values with one variable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/>
              <a:t>)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{ };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/>
              <a:t>, create another object for the bananas field</a:t>
            </a:r>
          </a:p>
          <a:p>
            <a:pPr marL="0" indent="0">
              <a:buNone/>
            </a:pP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b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7843" y="3572202"/>
            <a:ext cx="171553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Name, not id!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  <a:stCxn id="7" idx="2"/>
          </p:cNvCxnSpPr>
          <p:nvPr/>
        </p:nvCxnSpPr>
        <p:spPr>
          <a:xfrm flipH="1">
            <a:off x="5880244" y="3941534"/>
            <a:ext cx="705366" cy="8682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BBD27-3BBF-4F33-843B-72F5DB4C8BA7}"/>
              </a:ext>
            </a:extLst>
          </p:cNvPr>
          <p:cNvSpPr txBox="1"/>
          <p:nvPr/>
        </p:nvSpPr>
        <p:spPr>
          <a:xfrm>
            <a:off x="8161816" y="3572202"/>
            <a:ext cx="2765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bananas: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endParaRPr lang="en-US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3074" name="Picture 2" descr="Image result for bananas">
            <a:extLst>
              <a:ext uri="{FF2B5EF4-FFF2-40B4-BE49-F238E27FC236}">
                <a16:creationId xmlns:a16="http://schemas.microsoft.com/office/drawing/2014/main" id="{BFBADEDC-8AFA-4F91-8394-2CDA6114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4" y="5512593"/>
            <a:ext cx="1524001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96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/>
              <a:t>, create another object for the bananas field</a:t>
            </a:r>
          </a:p>
          <a:p>
            <a:pPr marL="0" indent="0">
              <a:buNone/>
            </a:pP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b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7843" y="3572202"/>
            <a:ext cx="171553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Name, not id!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  <a:stCxn id="7" idx="2"/>
          </p:cNvCxnSpPr>
          <p:nvPr/>
        </p:nvCxnSpPr>
        <p:spPr>
          <a:xfrm flipH="1">
            <a:off x="5880244" y="3941534"/>
            <a:ext cx="705366" cy="8682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BBD27-3BBF-4F33-843B-72F5DB4C8BA7}"/>
              </a:ext>
            </a:extLst>
          </p:cNvPr>
          <p:cNvSpPr txBox="1"/>
          <p:nvPr/>
        </p:nvSpPr>
        <p:spPr>
          <a:xfrm>
            <a:off x="8161816" y="3572202"/>
            <a:ext cx="36872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required: true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3074" name="Picture 2" descr="Image result for bananas">
            <a:extLst>
              <a:ext uri="{FF2B5EF4-FFF2-40B4-BE49-F238E27FC236}">
                <a16:creationId xmlns:a16="http://schemas.microsoft.com/office/drawing/2014/main" id="{BFBADEDC-8AFA-4F91-8394-2CDA6114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4" y="5512593"/>
            <a:ext cx="1524001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1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Non-Booleans in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Whatever is between the parentheses </a:t>
            </a:r>
            <a:r>
              <a:rPr lang="en-US"/>
              <a:t>must resolve to </a:t>
            </a:r>
            <a:r>
              <a:rPr lang="en-US" dirty="0"/>
              <a:t>either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if (temperature &lt;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4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Number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HTML, we have a field named "koalas"</a:t>
            </a:r>
          </a:p>
          <a:p>
            <a:r>
              <a:rPr lang="en-US"/>
              <a:t>Should be a whole number between 1 and 10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"koalas"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pic>
        <p:nvPicPr>
          <p:cNvPr id="5122" name="Picture 2" descr="Image result for koalas">
            <a:extLst>
              <a:ext uri="{FF2B5EF4-FFF2-40B4-BE49-F238E27FC236}">
                <a16:creationId xmlns:a16="http://schemas.microsoft.com/office/drawing/2014/main" id="{4EF36612-4119-4B3C-80AB-C17E26DDC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r="16667"/>
          <a:stretch/>
        </p:blipFill>
        <p:spPr bwMode="auto">
          <a:xfrm>
            <a:off x="9451363" y="4474632"/>
            <a:ext cx="1722967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2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Number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/>
              <a:t>In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 sz="3200"/>
              <a:t>, add a comma after the bananas rule</a:t>
            </a:r>
          </a:p>
          <a:p>
            <a:r>
              <a:rPr lang="en-US" sz="3200"/>
              <a:t>Create another object for the koalas field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DA77D-ACD2-434E-8B02-845530830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koalas: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min: 1,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max: 10,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digits: 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11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Error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another JavaScript object</a:t>
            </a:r>
          </a:p>
          <a:p>
            <a:r>
              <a:rPr lang="en-US"/>
              <a:t>Just like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myMessages = { };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'Em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koalas: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min: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max: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digits: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DA77D-ACD2-434E-8B02-845530830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myMessages =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"Oh no"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koalas: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min: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small"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max: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big"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digits: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"Bad!"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454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05D8-6194-4467-80A5-FBDF9E3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Everything Is Valid... 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15BE-B905-4965-9519-D73CAB93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everything is valid, the library will call a function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function feedKoalas()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var b = 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"#bananas"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).val();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var kCount = parseInt($(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"#koalas"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).text(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`${kCount} koalas ate ${b} bananas.`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16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05D8-6194-4467-80A5-FBDF9E3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Don't Prevent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15BE-B905-4965-9519-D73CAB93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 though this is a form, don't use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event.preventDefault()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function feedKoalas(</a:t>
            </a:r>
            <a:r>
              <a:rPr lang="en-US" sz="2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event.preventDefault();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other code...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051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0D9F-5C02-40EB-874D-9B90D814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 Up All Three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41CB-8625-4431-9796-7AD3E21F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What are the validation rules?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are the messages to display if the rules are broken?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myMessages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function should be called if user input passes validation?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feedKoalas</a:t>
            </a:r>
          </a:p>
        </p:txBody>
      </p:sp>
    </p:spTree>
    <p:extLst>
      <p:ext uri="{BB962C8B-B14F-4D97-AF65-F5344CB8AC3E}">
        <p14:creationId xmlns:p14="http://schemas.microsoft.com/office/powerpoint/2010/main" val="382263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Before: Form Submit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using forms, we usually say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).submit(runMyProgram);</a:t>
            </a:r>
          </a:p>
          <a:p>
            <a:endParaRPr lang="en-US"/>
          </a:p>
          <a:p>
            <a:r>
              <a:rPr lang="en-US"/>
              <a:t>"jQuery, find all of the forms. When their submit event happens, call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runMyProgram</a:t>
            </a:r>
            <a:r>
              <a:rPr lang="en-US" sz="2800">
                <a:cs typeface="Courier New" panose="02070309020205020404" pitchFamily="49" charset="0"/>
              </a:rPr>
              <a:t>."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2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Now: Form Validate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098B-301E-4E22-A159-18D63474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).validate(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submitHandler: </a:t>
            </a:r>
            <a:r>
              <a:rPr lang="en-US" sz="2800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feedKoalas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rules: </a:t>
            </a:r>
            <a:r>
              <a:rPr lang="en-US" sz="2800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messages: </a:t>
            </a:r>
            <a:r>
              <a:rPr lang="en-US" sz="2800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myMessages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726821" y="3909005"/>
            <a:ext cx="2494559" cy="1454105"/>
            <a:chOff x="-12843" y="3110332"/>
            <a:chExt cx="2494559" cy="872867"/>
          </a:xfrm>
        </p:grpSpPr>
        <p:sp>
          <p:nvSpPr>
            <p:cNvPr id="23" name="Left Brace 22"/>
            <p:cNvSpPr/>
            <p:nvPr/>
          </p:nvSpPr>
          <p:spPr>
            <a:xfrm flipH="1">
              <a:off x="-12843" y="3110332"/>
              <a:ext cx="228600" cy="872867"/>
            </a:xfrm>
            <a:prstGeom prst="leftBrace">
              <a:avLst>
                <a:gd name="adj1" fmla="val 42041"/>
                <a:gd name="adj2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657" y="3352031"/>
              <a:ext cx="1996059" cy="3879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three</a:t>
              </a:r>
            </a:p>
            <a:p>
              <a:r>
                <a:rPr lang="en-US"/>
                <a:t>important things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91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233A4-ABAF-49B3-BAA6-48CA5E5A3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sampleField: {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required: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User must enter something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minlength: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Minimum number of characters in a string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maxlength: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Maximum number of characters in a string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min: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	// Minimum number value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max: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	// Maximum number value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email: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Must be an email address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url: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	// Must be a URL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date: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Must be a date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number: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Must be a number (negative and decimal allowed)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digits: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	// Numeric digits only (0 through 9)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30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Non-Booleans in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If you put a non-boolean between the parentheses, JavaScript will convert it</a:t>
            </a:r>
          </a:p>
          <a:p>
            <a:r>
              <a:rPr lang="en-US"/>
              <a:t>Will we let the cat inside?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"raining"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7607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Error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library creates a &lt;label&gt; with a class </a:t>
            </a:r>
            <a:r>
              <a:rPr lang="en-US" sz="2800"/>
              <a:t>of "error"</a:t>
            </a:r>
            <a:endParaRPr lang="en-US" sz="2800" dirty="0"/>
          </a:p>
          <a:p>
            <a:r>
              <a:rPr lang="en-US" sz="2800" dirty="0"/>
              <a:t>Define a CSS style to change its appearance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1" y="4124268"/>
            <a:ext cx="4319323" cy="799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1" y="5522507"/>
            <a:ext cx="5258916" cy="785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90006-30F3-4C70-9FE8-20D3EB43ABC8}"/>
              </a:ext>
            </a:extLst>
          </p:cNvPr>
          <p:cNvSpPr txBox="1"/>
          <p:nvPr/>
        </p:nvSpPr>
        <p:spPr>
          <a:xfrm>
            <a:off x="1683567" y="4124268"/>
            <a:ext cx="351731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label.error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color: #6C0;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font-size: 16px;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display: inline;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margin-left: 10px;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padding: 2px;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border: thin groove #6F0;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57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fields you want to validate </a:t>
            </a:r>
            <a:r>
              <a:rPr lang="en-US" b="1" dirty="0"/>
              <a:t>must</a:t>
            </a:r>
            <a:r>
              <a:rPr lang="en-US" dirty="0"/>
              <a:t> be inside a &lt;form&gt;</a:t>
            </a:r>
          </a:p>
          <a:p>
            <a:r>
              <a:rPr lang="en-US" dirty="0"/>
              <a:t>The validation only happens when the </a:t>
            </a:r>
            <a:r>
              <a:rPr lang="en-US"/>
              <a:t>form </a:t>
            </a:r>
            <a:r>
              <a:rPr lang="en-US" b="1"/>
              <a:t>submits</a:t>
            </a:r>
          </a:p>
          <a:p>
            <a:r>
              <a:rPr lang="en-US"/>
              <a:t>Don't use event.preventDefault()</a:t>
            </a:r>
          </a:p>
          <a:p>
            <a:r>
              <a:rPr lang="en-US" b="1"/>
              <a:t>Button click events won't trigger validation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6100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99F9-EECC-435C-A6C1-55AA8C16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0B62-9281-4344-9592-29AB2D60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See Canvas for the Validation lab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451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ED32-72DB-45CB-951C-A99FEADE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College Application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F6CD-A10A-48ED-ACF3-968869D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college charges a reduced application fee for students from the tri-state region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2DB73-7B23-4948-AB35-2C66749F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98" y="4184788"/>
            <a:ext cx="6273497" cy="1936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414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C493-6688-4087-AC03-EA459DF4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0084-F0AA-49AC-AA9C-8880530FA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Testing each discounted state results in a lot of duplicate code!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C8DA9-2D60-43E0-8A6C-81A5CF45F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279" y="2603500"/>
            <a:ext cx="5876817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 if (state ===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1224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ED32-72DB-45CB-951C-A99FEADE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We're Trying to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F6CD-A10A-48ED-ACF3-968869D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student is from Wisconsin </a:t>
            </a:r>
            <a:r>
              <a:rPr lang="en-US" b="1"/>
              <a:t>OR</a:t>
            </a:r>
            <a:r>
              <a:rPr lang="en-US"/>
              <a:t> student is from Minnesota, the fee is $35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2DB73-7B23-4948-AB35-2C66749F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98" y="4184788"/>
            <a:ext cx="6273497" cy="1936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70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||: </a:t>
            </a:r>
            <a:r>
              <a:rPr lang="en-US"/>
              <a:t>The Logical OR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"pipe" character (above the Enter key)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state === "MN")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1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||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1657" y="2675930"/>
          <a:ext cx="4648200" cy="345620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068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23170" y="4466509"/>
            <a:ext cx="697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3844" y="1752600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8184658" y="4404032"/>
            <a:ext cx="25312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||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A2826-02CE-4BAE-90A0-1C682AB0F9D6}"/>
              </a:ext>
            </a:extLst>
          </p:cNvPr>
          <p:cNvSpPr txBox="1"/>
          <p:nvPr/>
        </p:nvSpPr>
        <p:spPr>
          <a:xfrm>
            <a:off x="1116976" y="538983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4BD4E-D28E-4D89-8571-EFE0DD3DA07D}"/>
              </a:ext>
            </a:extLst>
          </p:cNvPr>
          <p:cNvSpPr txBox="1"/>
          <p:nvPr/>
        </p:nvSpPr>
        <p:spPr>
          <a:xfrm>
            <a:off x="6630864" y="22142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"MN"</a:t>
            </a:r>
          </a:p>
        </p:txBody>
      </p:sp>
    </p:spTree>
    <p:extLst>
      <p:ext uri="{BB962C8B-B14F-4D97-AF65-F5344CB8AC3E}">
        <p14:creationId xmlns:p14="http://schemas.microsoft.com/office/powerpoint/2010/main" val="377502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/>
              <a:t>the left side </a:t>
            </a:r>
            <a:r>
              <a:rPr lang="en-US" dirty="0"/>
              <a:t>is true, the right is not evaluated</a:t>
            </a:r>
          </a:p>
          <a:p>
            <a:r>
              <a:rPr lang="en-US"/>
              <a:t>If state is "WI", won't test if state is "MN"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"MN")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98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Associates left-to-right</a:t>
            </a:r>
          </a:p>
          <a:p>
            <a:endParaRPr lang="en-US" sz="1600"/>
          </a:p>
          <a:p>
            <a:endParaRPr lang="en-US" sz="1600" dirty="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"MN"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state === "IL")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40B90A-1BFC-42AF-A37F-C72BC31B67AA}"/>
              </a:ext>
            </a:extLst>
          </p:cNvPr>
          <p:cNvSpPr/>
          <p:nvPr/>
        </p:nvSpPr>
        <p:spPr>
          <a:xfrm>
            <a:off x="5580580" y="3446985"/>
            <a:ext cx="1164404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CA28730-B06E-4ADD-891E-3644D46C1722}"/>
              </a:ext>
            </a:extLst>
          </p:cNvPr>
          <p:cNvSpPr/>
          <p:nvPr/>
        </p:nvSpPr>
        <p:spPr>
          <a:xfrm>
            <a:off x="9931778" y="3446985"/>
            <a:ext cx="1164405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354194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True?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Anything that's not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600" dirty="0"/>
              <a:t> is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sz="3600"/>
              <a:t>Things </a:t>
            </a:r>
            <a:r>
              <a:rPr lang="en-US" sz="3600" dirty="0"/>
              <a:t>that are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600" dirty="0"/>
              <a:t> </a:t>
            </a:r>
            <a:r>
              <a:rPr lang="en-US" sz="3600"/>
              <a:t>are: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344B8-6864-4CCE-B92A-5F39053CD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/>
              <a:t> (the boolean value)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the number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an empty string (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3200"/>
              <a:t>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3200"/>
              <a:t> (Not a Number)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42705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FDA0-CC91-43D9-8041-B9D551EC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63F0-FD65-4828-AA51-5296BCB2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It's tempting to write something like this, but it doesn't work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"MN"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"IL")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6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FA08-E583-43BC-B05A-13E93840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800E-EF39-4862-8057-03B6CE698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Players take turns blindly firing shots at each other's ships</a:t>
            </a:r>
          </a:p>
          <a:p>
            <a:r>
              <a:rPr lang="en-US" sz="3200" dirty="0"/>
              <a:t>If a shot hits a ship, it gets a red peg</a:t>
            </a:r>
          </a:p>
          <a:p>
            <a:r>
              <a:rPr lang="en-US" sz="3200" dirty="0"/>
              <a:t>When a ship is full of pegs, it is sunk</a:t>
            </a:r>
          </a:p>
          <a:p>
            <a:endParaRPr lang="en-US" sz="3200" dirty="0"/>
          </a:p>
        </p:txBody>
      </p:sp>
      <p:pic>
        <p:nvPicPr>
          <p:cNvPr id="6" name="Picture 2" descr="Image result for battleship game">
            <a:extLst>
              <a:ext uri="{FF2B5EF4-FFF2-40B4-BE49-F238E27FC236}">
                <a16:creationId xmlns:a16="http://schemas.microsoft.com/office/drawing/2014/main" id="{4424B89C-2423-4AA6-B540-080D5B07B33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22" y="2603500"/>
            <a:ext cx="38957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215D8-47D0-49DA-AFFE-6CD83DDF87DA}"/>
              </a:ext>
            </a:extLst>
          </p:cNvPr>
          <p:cNvSpPr txBox="1"/>
          <p:nvPr/>
        </p:nvSpPr>
        <p:spPr>
          <a:xfrm>
            <a:off x="4839129" y="6262099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Demo on GitHub Pages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7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7EE503-48BC-4BBD-9E15-C2AF9CD6B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869" y="2526515"/>
            <a:ext cx="5253049" cy="4023359"/>
          </a:xfrm>
        </p:spPr>
        <p:txBody>
          <a:bodyPr>
            <a:normAutofit/>
          </a:bodyPr>
          <a:lstStyle/>
          <a:p>
            <a:r>
              <a:rPr lang="en-US" sz="3200" dirty="0"/>
              <a:t>We only do the operation </a:t>
            </a:r>
            <a:r>
              <a:rPr lang="en-US" sz="3200"/>
              <a:t>if </a:t>
            </a:r>
            <a:r>
              <a:rPr lang="en-US" sz="3200" b="1"/>
              <a:t>both</a:t>
            </a:r>
            <a:r>
              <a:rPr lang="en-US" sz="3200"/>
              <a:t> tests </a:t>
            </a:r>
            <a:r>
              <a:rPr lang="en-US" sz="3200" dirty="0"/>
              <a:t>are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dirty="0"/>
              <a:t>If the ship </a:t>
            </a:r>
            <a:r>
              <a:rPr lang="en-US" sz="3200"/>
              <a:t>has </a:t>
            </a:r>
            <a:br>
              <a:rPr lang="en-US" sz="3200"/>
            </a:br>
            <a:r>
              <a:rPr lang="en-US" sz="3200"/>
              <a:t>a hit </a:t>
            </a:r>
            <a:r>
              <a:rPr lang="en-US" sz="3200" dirty="0"/>
              <a:t>in spot 1</a:t>
            </a:r>
            <a:br>
              <a:rPr lang="en-US" sz="3200"/>
            </a:br>
            <a:r>
              <a:rPr lang="en-US" sz="3200" b="1"/>
              <a:t>AND</a:t>
            </a:r>
            <a:br>
              <a:rPr lang="en-US" sz="3200" b="1" dirty="0"/>
            </a:br>
            <a:r>
              <a:rPr lang="en-US" sz="3200"/>
              <a:t>a hit </a:t>
            </a:r>
            <a:r>
              <a:rPr lang="en-US" sz="3200" dirty="0"/>
              <a:t>in </a:t>
            </a:r>
            <a:r>
              <a:rPr lang="en-US" sz="3200"/>
              <a:t>spot 2</a:t>
            </a:r>
            <a:br>
              <a:rPr lang="en-US" sz="3200" dirty="0"/>
            </a:br>
            <a:r>
              <a:rPr lang="en-US" sz="3200" dirty="0"/>
              <a:t>then it is sunk</a:t>
            </a:r>
          </a:p>
          <a:p>
            <a:endParaRPr lang="en-US" sz="3200" dirty="0"/>
          </a:p>
        </p:txBody>
      </p:sp>
      <p:grpSp>
        <p:nvGrpSpPr>
          <p:cNvPr id="4" name="roup 3"/>
          <p:cNvGrpSpPr/>
          <p:nvPr/>
        </p:nvGrpSpPr>
        <p:grpSpPr>
          <a:xfrm>
            <a:off x="8136448" y="2197177"/>
            <a:ext cx="2599126" cy="4079798"/>
            <a:chOff x="3576203" y="2146304"/>
            <a:chExt cx="2511353" cy="4709962"/>
          </a:xfrm>
        </p:grpSpPr>
        <p:sp>
          <p:nvSpPr>
            <p:cNvPr id="5" name="Flowchart: Decision 4"/>
            <p:cNvSpPr/>
            <p:nvPr/>
          </p:nvSpPr>
          <p:spPr>
            <a:xfrm>
              <a:off x="3576203" y="3311892"/>
              <a:ext cx="1995055" cy="914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hit </a:t>
              </a:r>
              <a:r>
                <a:rPr lang="en-US" sz="1400" dirty="0"/>
                <a:t>in spot 1?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957445" y="2146304"/>
              <a:ext cx="1232571" cy="7328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place peg</a:t>
              </a: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576203" y="4659015"/>
              <a:ext cx="1995055" cy="9059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hit </a:t>
              </a:r>
              <a:r>
                <a:rPr lang="en-US" sz="1400" dirty="0"/>
                <a:t>in spot 2?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116530" y="5997685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ship is sunk</a:t>
              </a:r>
            </a:p>
          </p:txBody>
        </p:sp>
        <p:cxnSp>
          <p:nvCxnSpPr>
            <p:cNvPr id="10" name="Straight Arrow Connector 9"/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573731" y="2879171"/>
              <a:ext cx="0" cy="4327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7" idx="0"/>
            </p:cNvCxnSpPr>
            <p:nvPr/>
          </p:nvCxnSpPr>
          <p:spPr>
            <a:xfrm>
              <a:off x="4573731" y="4226294"/>
              <a:ext cx="0" cy="4327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  <a:stCxn id="7" idx="2"/>
              <a:endCxn id="9" idx="0"/>
            </p:cNvCxnSpPr>
            <p:nvPr/>
          </p:nvCxnSpPr>
          <p:spPr>
            <a:xfrm>
              <a:off x="4573731" y="5564963"/>
              <a:ext cx="0" cy="432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cxnSpLocks/>
              <a:stCxn id="5" idx="3"/>
              <a:endCxn id="68" idx="3"/>
            </p:cNvCxnSpPr>
            <p:nvPr/>
          </p:nvCxnSpPr>
          <p:spPr>
            <a:xfrm flipH="1">
              <a:off x="4573730" y="3769093"/>
              <a:ext cx="997528" cy="3087173"/>
            </a:xfrm>
            <a:prstGeom prst="bentConnector3">
              <a:avLst>
                <a:gd name="adj1" fmla="val -78730"/>
              </a:avLst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84658" y="4279232"/>
              <a:ext cx="460324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4658" y="5569546"/>
              <a:ext cx="460324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7668" y="3449308"/>
              <a:ext cx="509888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1258" y="4792205"/>
              <a:ext cx="509888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</a:t>
              </a:r>
            </a:p>
          </p:txBody>
        </p:sp>
      </p:grpSp>
      <p:cxnSp>
        <p:nvCxnSpPr>
          <p:cNvPr id="72" name="Straight Arrow Connector 71"/>
          <p:cNvCxnSpPr>
            <a:cxnSpLocks/>
            <a:stCxn id="9" idx="2"/>
          </p:cNvCxnSpPr>
          <p:nvPr/>
        </p:nvCxnSpPr>
        <p:spPr>
          <a:xfrm>
            <a:off x="9168839" y="6063943"/>
            <a:ext cx="0" cy="461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4516" y="4779823"/>
            <a:ext cx="1438287" cy="100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D75B2B4-997F-4B03-BF99-63FFA1997003}"/>
              </a:ext>
            </a:extLst>
          </p:cNvPr>
          <p:cNvSpPr/>
          <p:nvPr/>
        </p:nvSpPr>
        <p:spPr>
          <a:xfrm>
            <a:off x="8863510" y="6203950"/>
            <a:ext cx="305328" cy="146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AD962F-6444-438F-A73B-EC24723FB77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01230" y="4766072"/>
            <a:ext cx="835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15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CE62-043D-445A-9533-A0EB214BD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variables contain boolean values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ship has hit 1</a:t>
            </a:r>
          </a:p>
          <a:p>
            <a:pPr marL="0" indent="0">
              <a:buNone/>
            </a:pPr>
            <a:r>
              <a:rPr lang="en-US" b="1"/>
              <a:t>AND</a:t>
            </a:r>
          </a:p>
          <a:p>
            <a:pPr marL="0" indent="0">
              <a:buNone/>
            </a:pPr>
            <a:r>
              <a:rPr lang="en-US"/>
              <a:t>ship has hit 2 </a:t>
            </a:r>
            <a:endParaRPr lang="en-US" b="1"/>
          </a:p>
          <a:p>
            <a:pPr marL="0" indent="0">
              <a:buNone/>
            </a:pPr>
            <a:r>
              <a:rPr lang="en-US"/>
              <a:t>then the ship is sunk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A30F-6E6C-4653-9AB7-54A99546C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(hasHit1)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if (hasHit2)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shipSunk 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376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&amp;&amp;: The Logical AND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"ampersand" (above the 7 key)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(hasHit1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hasHit2)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shipSunk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2308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&amp;&amp;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50006" y="2650583"/>
          <a:ext cx="5105400" cy="345620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068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32974" y="4495800"/>
            <a:ext cx="697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4792" y="176897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4416" y="4378685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&amp;&amp;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1E53-DB1B-49A8-A5F7-1C6A25F3A1DB}"/>
              </a:ext>
            </a:extLst>
          </p:cNvPr>
          <p:cNvSpPr txBox="1"/>
          <p:nvPr/>
        </p:nvSpPr>
        <p:spPr>
          <a:xfrm>
            <a:off x="1480928" y="541913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hasHit1</a:t>
            </a:r>
            <a:endParaRPr lang="en-US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DFB53-506B-445B-8C46-E109BD190230}"/>
              </a:ext>
            </a:extLst>
          </p:cNvPr>
          <p:cNvSpPr txBox="1"/>
          <p:nvPr/>
        </p:nvSpPr>
        <p:spPr>
          <a:xfrm>
            <a:off x="6451812" y="21929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hasHit2</a:t>
            </a:r>
            <a:endParaRPr lang="en-US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93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/>
              <a:t>left side is false, </a:t>
            </a:r>
            <a:r>
              <a:rPr lang="en-US" dirty="0"/>
              <a:t>the right is not evaluated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hasHit1</a:t>
            </a:r>
            <a:r>
              <a:rPr lang="en-US"/>
              <a:t> is false, won't check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hasHit2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(hasHit1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hasHit2)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shipSunk 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9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Associates left-to-right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(hasHit1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hasHit2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shipSunk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B216D2B-DE4F-44AB-8097-F5655ACB4B19}"/>
              </a:ext>
            </a:extLst>
          </p:cNvPr>
          <p:cNvSpPr/>
          <p:nvPr/>
        </p:nvSpPr>
        <p:spPr>
          <a:xfrm>
            <a:off x="3880212" y="3441847"/>
            <a:ext cx="1164404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A69209F-F93A-4DFF-9984-2EBFD9D237AC}"/>
              </a:ext>
            </a:extLst>
          </p:cNvPr>
          <p:cNvSpPr/>
          <p:nvPr/>
        </p:nvSpPr>
        <p:spPr>
          <a:xfrm>
            <a:off x="6583170" y="3441847"/>
            <a:ext cx="1164405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1642392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C53C-EBC1-43E1-AF6D-6A2B0B3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E84C-71A0-486E-834B-8A7FA9F7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algebra, </a:t>
            </a:r>
            <a:r>
              <a:rPr lang="en-US"/>
              <a:t>you can </a:t>
            </a:r>
            <a:r>
              <a:rPr lang="en-US" dirty="0"/>
              <a:t>say that a variable is between two numbers like </a:t>
            </a:r>
            <a:r>
              <a:rPr lang="en-US"/>
              <a:t>this: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n algebraic inequality that says: -1 less than or equal to X less than or equal to 3">
            <a:extLst>
              <a:ext uri="{FF2B5EF4-FFF2-40B4-BE49-F238E27FC236}">
                <a16:creationId xmlns:a16="http://schemas.microsoft.com/office/drawing/2014/main" id="{BC8DCD1F-9642-4DC9-B923-6933B6CC3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0" t="85917" r="32123" b="-2245"/>
          <a:stretch/>
        </p:blipFill>
        <p:spPr bwMode="auto">
          <a:xfrm>
            <a:off x="3133090" y="4284433"/>
            <a:ext cx="5009188" cy="10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65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C53C-EBC1-43E1-AF6D-6A2B0B3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E84C-71A0-486E-834B-8A7FA9F7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dirty="0"/>
              <a:t>JavaScript, you must perform </a:t>
            </a:r>
            <a:r>
              <a:rPr lang="en-US"/>
              <a:t>two comparisons</a:t>
            </a:r>
          </a:p>
          <a:p>
            <a:endParaRPr lang="en-US" sz="28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&lt;= x &lt;=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/>
          </a:p>
          <a:p>
            <a:endParaRPr lang="en-US" sz="2800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x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62D8E1E6-4461-42DC-9B9C-86FA62C43875}"/>
              </a:ext>
            </a:extLst>
          </p:cNvPr>
          <p:cNvSpPr/>
          <p:nvPr/>
        </p:nvSpPr>
        <p:spPr>
          <a:xfrm>
            <a:off x="4330557" y="3380198"/>
            <a:ext cx="1387011" cy="1202077"/>
          </a:xfrm>
          <a:prstGeom prst="noSmoking">
            <a:avLst>
              <a:gd name="adj" fmla="val 6777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True?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/>
              <a:t>The five non-boolean values are </a:t>
            </a:r>
            <a:r>
              <a:rPr lang="en-US" sz="3600" i="1"/>
              <a:t>falsey</a:t>
            </a:r>
            <a:endParaRPr lang="en-US" sz="3600"/>
          </a:p>
          <a:p>
            <a:pPr eaLnBrk="1" hangingPunct="1">
              <a:lnSpc>
                <a:spcPct val="90000"/>
              </a:lnSpc>
            </a:pPr>
            <a:r>
              <a:rPr lang="en-US" sz="3600"/>
              <a:t>Anything else is </a:t>
            </a:r>
            <a:r>
              <a:rPr lang="en-US" sz="3600" i="1"/>
              <a:t>truthy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344B8-6864-4CCE-B92A-5F39053CD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/>
              <a:t> (the boolean value)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the number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an empty string (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3200"/>
              <a:t>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3200"/>
              <a:t> (Not a Number)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581341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Again!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 of &amp;&amp; and || is </a:t>
            </a:r>
            <a:r>
              <a:rPr lang="en-US"/>
              <a:t>not necessarily a boolean</a:t>
            </a:r>
          </a:p>
          <a:p>
            <a:r>
              <a:rPr lang="en-US"/>
              <a:t>May result in other data types</a:t>
            </a:r>
          </a:p>
          <a:p>
            <a:endParaRPr lang="en-US"/>
          </a:p>
          <a:p>
            <a:r>
              <a:rPr lang="en-US"/>
              <a:t>Check the </a:t>
            </a:r>
            <a:r>
              <a:rPr lang="en-US">
                <a:hlinkClick r:id="rId2"/>
              </a:rPr>
              <a:t>official documentation for more</a:t>
            </a:r>
            <a:r>
              <a:rPr lang="en-US"/>
              <a:t>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56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Again!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expression1 &amp;&amp; expression2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Returns </a:t>
            </a:r>
            <a:r>
              <a:rPr lang="en-US" dirty="0"/>
              <a:t>expression1 if it can be </a:t>
            </a:r>
            <a:r>
              <a:rPr lang="en-US">
                <a:solidFill>
                  <a:srgbClr val="FF0000"/>
                </a:solidFill>
              </a:rPr>
              <a:t>converted to false</a:t>
            </a:r>
            <a:r>
              <a:rPr lang="en-US"/>
              <a:t>; </a:t>
            </a:r>
            <a:r>
              <a:rPr lang="en-US" dirty="0"/>
              <a:t>otherwise, returns expression2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expression1 ||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expression2</a:t>
            </a:r>
          </a:p>
          <a:p>
            <a:pPr marL="0" indent="0">
              <a:buNone/>
            </a:pPr>
            <a:r>
              <a:rPr lang="en-US" dirty="0"/>
              <a:t>Returns expression1 if it can be </a:t>
            </a:r>
            <a:r>
              <a:rPr lang="en-US">
                <a:solidFill>
                  <a:srgbClr val="00B050"/>
                </a:solidFill>
              </a:rPr>
              <a:t>converted to true</a:t>
            </a:r>
            <a:r>
              <a:rPr lang="en-US"/>
              <a:t>; </a:t>
            </a:r>
            <a:r>
              <a:rPr lang="en-US" dirty="0"/>
              <a:t>otherwise, returns expression2</a:t>
            </a:r>
          </a:p>
        </p:txBody>
      </p:sp>
    </p:spTree>
    <p:extLst>
      <p:ext uri="{BB962C8B-B14F-4D97-AF65-F5344CB8AC3E}">
        <p14:creationId xmlns:p14="http://schemas.microsoft.com/office/powerpoint/2010/main" val="1076464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Non-Boolean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F119-E46D-4CF0-995E-444DB2807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expr1 &amp;&amp; expr2</a:t>
            </a:r>
          </a:p>
          <a:p>
            <a:pPr marL="0" indent="0">
              <a:buNone/>
            </a:pPr>
            <a:r>
              <a:rPr lang="en-US" sz="2800"/>
              <a:t>Returns </a:t>
            </a:r>
            <a:r>
              <a:rPr lang="en-US" sz="2800" dirty="0"/>
              <a:t>expr1 if it can be converted to </a:t>
            </a:r>
            <a:r>
              <a:rPr lang="en-US" dirty="0">
                <a:cs typeface="Courier New" panose="02070309020205020404" pitchFamily="49" charset="0"/>
              </a:rPr>
              <a:t>false</a:t>
            </a:r>
            <a:r>
              <a:rPr lang="en-US" sz="2800"/>
              <a:t>; otherwise </a:t>
            </a:r>
            <a:r>
              <a:rPr lang="en-US" sz="2800" dirty="0"/>
              <a:t>returns expr2</a:t>
            </a:r>
          </a:p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expr1 || expr2</a:t>
            </a:r>
          </a:p>
          <a:p>
            <a:pPr marL="0" indent="0">
              <a:buNone/>
            </a:pPr>
            <a:r>
              <a:rPr lang="en-US" sz="2800"/>
              <a:t>Returns </a:t>
            </a:r>
            <a:r>
              <a:rPr lang="en-US" sz="2800" dirty="0"/>
              <a:t>expr1 if it can be converted to </a:t>
            </a:r>
            <a:r>
              <a:rPr lang="en-US" dirty="0">
                <a:cs typeface="Courier New" panose="02070309020205020404" pitchFamily="49" charset="0"/>
              </a:rPr>
              <a:t>true</a:t>
            </a:r>
            <a:r>
              <a:rPr lang="en-US" sz="2800"/>
              <a:t>; otherwise </a:t>
            </a:r>
            <a:r>
              <a:rPr lang="en-US" sz="2800" dirty="0"/>
              <a:t>returns expr2</a:t>
            </a:r>
          </a:p>
        </p:txBody>
      </p:sp>
    </p:spTree>
    <p:extLst>
      <p:ext uri="{BB962C8B-B14F-4D97-AF65-F5344CB8AC3E}">
        <p14:creationId xmlns:p14="http://schemas.microsoft.com/office/powerpoint/2010/main" val="486329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113411-9692-485A-BD19-0CCE1BE3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1854-84C4-4E10-9EF8-8CA5598C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provide default-value functionality</a:t>
            </a:r>
          </a:p>
          <a:p>
            <a:r>
              <a:rPr lang="en-US"/>
              <a:t>If the form field is blank (empty string), use the value "N/A"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aptNum =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"#aptmt"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).val() ||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"N/A"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9119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3141-86B6-462C-8DA1-D8BDB78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 Checkbox Checked?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C260-C0E5-4031-85FB-6CF6DB1C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Did the user check this box or not?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"chkUsr"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"chkUsr"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&gt;I accept the user agreement&lt;/label&gt;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74226-BFAC-4DBD-BD21-225CB86E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46" y="3526604"/>
            <a:ext cx="4570893" cy="507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736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AFC2-AE2E-4EA2-88CF-247C8E72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jQuery's .is()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B2E6-7B8F-49D7-9D9F-276B9B11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true if the selection matches the selector</a:t>
            </a:r>
          </a:p>
          <a:p>
            <a:r>
              <a:rPr lang="en-US"/>
              <a:t>Does selection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#chkUsr</a:t>
            </a:r>
            <a:r>
              <a:rPr lang="en-US"/>
              <a:t> match selector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:checked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isChecked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"#chkUsr"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).is(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":checked"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51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4FBC-6FEF-4E6B-83B5-ECF6D203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 the Opposite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241E-4165-4CE1-82E2-BC0F70C5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That tells us if the box </a:t>
            </a:r>
            <a:r>
              <a:rPr lang="en-US" b="1"/>
              <a:t>was</a:t>
            </a:r>
            <a:r>
              <a:rPr lang="en-US"/>
              <a:t> checked</a:t>
            </a:r>
          </a:p>
          <a:p>
            <a:r>
              <a:rPr lang="en-US"/>
              <a:t>How can we ask if it was </a:t>
            </a:r>
            <a:r>
              <a:rPr lang="en-US" b="1"/>
              <a:t>not</a:t>
            </a:r>
            <a:r>
              <a:rPr lang="en-US"/>
              <a:t> checked?</a:t>
            </a:r>
          </a:p>
          <a:p>
            <a:r>
              <a:rPr lang="en-US"/>
              <a:t>This logic is backwards: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(isChecked)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accept user agreement!"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0118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B41E-9A27-40FE-82D6-12B92668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! The Logical Not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6D22-6FAE-4A05-AEAF-27450DAC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unary operator (one operand)</a:t>
            </a:r>
          </a:p>
          <a:p>
            <a:r>
              <a:rPr lang="en-US" sz="3600" dirty="0"/>
              <a:t>Changes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600" dirty="0"/>
              <a:t> to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600" dirty="0"/>
              <a:t>,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600" dirty="0"/>
              <a:t> </a:t>
            </a:r>
            <a:r>
              <a:rPr lang="en-US" sz="3600"/>
              <a:t>to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3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isChecked)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accept user agreement!"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44987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C4960-B60B-435A-B9A9-FAF62A5851BE}"/>
              </a:ext>
            </a:extLst>
          </p:cNvPr>
          <p:cNvGrpSpPr/>
          <p:nvPr/>
        </p:nvGrpSpPr>
        <p:grpSpPr>
          <a:xfrm>
            <a:off x="1736724" y="3429000"/>
            <a:ext cx="8763000" cy="1828800"/>
            <a:chOff x="228600" y="3086296"/>
            <a:chExt cx="8763000" cy="1828800"/>
          </a:xfrm>
        </p:grpSpPr>
        <p:sp>
          <p:nvSpPr>
            <p:cNvPr id="4" name="Left-Right Arrow 3"/>
            <p:cNvSpPr/>
            <p:nvPr/>
          </p:nvSpPr>
          <p:spPr>
            <a:xfrm>
              <a:off x="228600" y="3086296"/>
              <a:ext cx="8763000" cy="1828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4109" y="3677530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Slower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9390" y="3677530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/>
                <a:t>Faster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08166" y="5996767"/>
            <a:ext cx="8768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https://developer.mozilla.org/en-US/docs/JavaScript/Reference/Operators/Operator_Precedence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42B23-647C-4766-A37B-68C6DFAA1470}"/>
              </a:ext>
            </a:extLst>
          </p:cNvPr>
          <p:cNvSpPr txBox="1"/>
          <p:nvPr/>
        </p:nvSpPr>
        <p:spPr>
          <a:xfrm>
            <a:off x="2758585" y="3286780"/>
            <a:ext cx="39946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1E87C-B9C9-4D94-9573-CD87271A031A}"/>
              </a:ext>
            </a:extLst>
          </p:cNvPr>
          <p:cNvSpPr txBox="1"/>
          <p:nvPr/>
        </p:nvSpPr>
        <p:spPr>
          <a:xfrm>
            <a:off x="3483114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C704E-FFCD-4EFB-B984-AEE0D3F793CF}"/>
              </a:ext>
            </a:extLst>
          </p:cNvPr>
          <p:cNvSpPr txBox="1"/>
          <p:nvPr/>
        </p:nvSpPr>
        <p:spPr>
          <a:xfrm>
            <a:off x="4422446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F4A7A-20D2-4228-BDA5-141CC23EE946}"/>
              </a:ext>
            </a:extLst>
          </p:cNvPr>
          <p:cNvSpPr txBox="1"/>
          <p:nvPr/>
        </p:nvSpPr>
        <p:spPr>
          <a:xfrm>
            <a:off x="5361778" y="1994118"/>
            <a:ext cx="82907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BC980-3BC2-4B3A-BD85-ACF2726FD38F}"/>
              </a:ext>
            </a:extLst>
          </p:cNvPr>
          <p:cNvSpPr txBox="1"/>
          <p:nvPr/>
        </p:nvSpPr>
        <p:spPr>
          <a:xfrm>
            <a:off x="6515912" y="1996569"/>
            <a:ext cx="614271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6CEDE-95CD-42E4-A745-1B78A8933C57}"/>
              </a:ext>
            </a:extLst>
          </p:cNvPr>
          <p:cNvSpPr txBox="1"/>
          <p:nvPr/>
        </p:nvSpPr>
        <p:spPr>
          <a:xfrm>
            <a:off x="7455244" y="2872661"/>
            <a:ext cx="39946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9A261-91BE-43C5-940A-224326190A1D}"/>
              </a:ext>
            </a:extLst>
          </p:cNvPr>
          <p:cNvSpPr txBox="1"/>
          <p:nvPr/>
        </p:nvSpPr>
        <p:spPr>
          <a:xfrm>
            <a:off x="8179773" y="2425005"/>
            <a:ext cx="39946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0F4FB-CB5F-4E61-9348-5D71C1808FB4}"/>
              </a:ext>
            </a:extLst>
          </p:cNvPr>
          <p:cNvSpPr txBox="1"/>
          <p:nvPr/>
        </p:nvSpPr>
        <p:spPr>
          <a:xfrm>
            <a:off x="8904305" y="2449950"/>
            <a:ext cx="614271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528783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2D2-37B2-4DA2-AF57-F41D643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Go To the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604D-4D38-4965-A8A6-E1D2D43B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only eat pancakes with butter and syrup</a:t>
            </a:r>
          </a:p>
          <a:p>
            <a:r>
              <a:rPr lang="en-US" dirty="0"/>
              <a:t>When </a:t>
            </a:r>
            <a:r>
              <a:rPr lang="en-US"/>
              <a:t>I want </a:t>
            </a:r>
            <a:r>
              <a:rPr lang="en-US" dirty="0"/>
              <a:t>pancakes, if I don't have </a:t>
            </a:r>
            <a:r>
              <a:rPr lang="en-US" b="1" dirty="0"/>
              <a:t>both</a:t>
            </a:r>
            <a:r>
              <a:rPr lang="en-US" dirty="0"/>
              <a:t> butter and syrup, I'll go to the store</a:t>
            </a:r>
          </a:p>
          <a:p>
            <a:endParaRPr lang="en-US" dirty="0"/>
          </a:p>
        </p:txBody>
      </p:sp>
      <p:pic>
        <p:nvPicPr>
          <p:cNvPr id="2052" name="Picture 4" descr="Image result for pancakes">
            <a:extLst>
              <a:ext uri="{FF2B5EF4-FFF2-40B4-BE49-F238E27FC236}">
                <a16:creationId xmlns:a16="http://schemas.microsoft.com/office/drawing/2014/main" id="{8E602713-C7DC-4AA7-9D93-B54E2F29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20" y="4771774"/>
            <a:ext cx="1712209" cy="11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utter">
            <a:extLst>
              <a:ext uri="{FF2B5EF4-FFF2-40B4-BE49-F238E27FC236}">
                <a16:creationId xmlns:a16="http://schemas.microsoft.com/office/drawing/2014/main" id="{47CC1A70-565A-4E7C-96A3-2A697B76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61" y="4834995"/>
            <a:ext cx="1597068" cy="10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yrup">
            <a:extLst>
              <a:ext uri="{FF2B5EF4-FFF2-40B4-BE49-F238E27FC236}">
                <a16:creationId xmlns:a16="http://schemas.microsoft.com/office/drawing/2014/main" id="{00C19018-9896-493B-977B-7B810369B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r="17392"/>
          <a:stretch/>
        </p:blipFill>
        <p:spPr bwMode="auto">
          <a:xfrm>
            <a:off x="7759749" y="4463094"/>
            <a:ext cx="941333" cy="14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Will We Let the Cat Inside?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CF8D-55C4-44C5-8A90-DC049ADF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642" y="2603500"/>
            <a:ext cx="858919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"raining"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21742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2D2-37B2-4DA2-AF57-F41D643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Go To the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604D-4D38-4965-A8A6-E1D2D43B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If I want                      then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   If I'm out of                    or out of             then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I'll go to the store</a:t>
            </a:r>
          </a:p>
        </p:txBody>
      </p:sp>
      <p:pic>
        <p:nvPicPr>
          <p:cNvPr id="2052" name="Picture 4" descr="Image result for pancakes">
            <a:extLst>
              <a:ext uri="{FF2B5EF4-FFF2-40B4-BE49-F238E27FC236}">
                <a16:creationId xmlns:a16="http://schemas.microsoft.com/office/drawing/2014/main" id="{8E602713-C7DC-4AA7-9D93-B54E2F29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30" y="2876673"/>
            <a:ext cx="1712209" cy="11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utter">
            <a:extLst>
              <a:ext uri="{FF2B5EF4-FFF2-40B4-BE49-F238E27FC236}">
                <a16:creationId xmlns:a16="http://schemas.microsoft.com/office/drawing/2014/main" id="{47CC1A70-565A-4E7C-96A3-2A697B76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11" y="4413491"/>
            <a:ext cx="1597068" cy="10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yrup">
            <a:extLst>
              <a:ext uri="{FF2B5EF4-FFF2-40B4-BE49-F238E27FC236}">
                <a16:creationId xmlns:a16="http://schemas.microsoft.com/office/drawing/2014/main" id="{00C19018-9896-493B-977B-7B810369B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r="17392"/>
          <a:stretch/>
        </p:blipFill>
        <p:spPr bwMode="auto">
          <a:xfrm>
            <a:off x="7882323" y="4092134"/>
            <a:ext cx="941333" cy="14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84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796-C739-4753-B657-2E2BBBA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Pancake 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E86B5-F514-41DF-A2E3-DCB28D93D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Completed demo on GitHub:</a:t>
            </a:r>
          </a:p>
          <a:p>
            <a:r>
              <a:rPr lang="en-US">
                <a:hlinkClick r:id="rId2"/>
              </a:rPr>
              <a:t>https://github.com/oroborous/javascript-pancakes</a:t>
            </a:r>
            <a:endParaRPr lang="en-US"/>
          </a:p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90BFA9-E315-4D5E-B163-1D6AF28770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7378" y="2603500"/>
            <a:ext cx="31070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5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08E2BD-7C95-4E5D-AB89-CB06DD29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B87CB-D816-4FD6-9473-E59F9E1F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Battleship lab</a:t>
            </a:r>
          </a:p>
        </p:txBody>
      </p:sp>
    </p:spTree>
    <p:extLst>
      <p:ext uri="{BB962C8B-B14F-4D97-AF65-F5344CB8AC3E}">
        <p14:creationId xmlns:p14="http://schemas.microsoft.com/office/powerpoint/2010/main" val="3639286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014-4B56-437F-86F1-46DEA078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3883636" cy="3416301"/>
          </a:xfrm>
        </p:spPr>
        <p:txBody>
          <a:bodyPr>
            <a:normAutofit/>
          </a:bodyPr>
          <a:lstStyle/>
          <a:p>
            <a:r>
              <a:rPr lang="en-US" sz="3200">
                <a:cs typeface="Courier New" panose="02070309020205020404" pitchFamily="49" charset="0"/>
              </a:rPr>
              <a:t>The variable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3200"/>
              <a:t> gets one of two values, depending on condition</a:t>
            </a:r>
          </a:p>
          <a:p>
            <a:endParaRPr lang="en-US" sz="3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40F4D2-C358-47D7-9F4F-A90219206FF2}"/>
              </a:ext>
            </a:extLst>
          </p:cNvPr>
          <p:cNvGrpSpPr/>
          <p:nvPr/>
        </p:nvGrpSpPr>
        <p:grpSpPr>
          <a:xfrm>
            <a:off x="5630666" y="1248310"/>
            <a:ext cx="5600700" cy="5334000"/>
            <a:chOff x="38101" y="1440873"/>
            <a:chExt cx="6667500" cy="5264727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E90A5D6E-7B7D-4B72-9C74-DF0A493D972F}"/>
                </a:ext>
              </a:extLst>
            </p:cNvPr>
            <p:cNvSpPr/>
            <p:nvPr/>
          </p:nvSpPr>
          <p:spPr>
            <a:xfrm>
              <a:off x="2495550" y="1440873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 chooses a number</a:t>
              </a:r>
            </a:p>
          </p:txBody>
        </p: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C632C603-70E7-49DE-A46F-278C0812643C}"/>
                </a:ext>
              </a:extLst>
            </p:cNvPr>
            <p:cNvSpPr/>
            <p:nvPr/>
          </p:nvSpPr>
          <p:spPr>
            <a:xfrm>
              <a:off x="1847850" y="2804852"/>
              <a:ext cx="3048000" cy="15316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Does it match the winning number?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8FEDE494-1254-4D80-A329-F5FE4A532102}"/>
                </a:ext>
              </a:extLst>
            </p:cNvPr>
            <p:cNvSpPr/>
            <p:nvPr/>
          </p:nvSpPr>
          <p:spPr>
            <a:xfrm>
              <a:off x="381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is "You win!"</a:t>
              </a: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246257D1-9500-4DD3-A17A-97C8961B01FC}"/>
                </a:ext>
              </a:extLst>
            </p:cNvPr>
            <p:cNvSpPr/>
            <p:nvPr/>
          </p:nvSpPr>
          <p:spPr>
            <a:xfrm>
              <a:off x="49530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is "You lose!"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034513AE-7608-4C89-A1E0-C9708B4EE421}"/>
                </a:ext>
              </a:extLst>
            </p:cNvPr>
            <p:cNvSpPr/>
            <p:nvPr/>
          </p:nvSpPr>
          <p:spPr>
            <a:xfrm>
              <a:off x="2495550" y="57150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Display message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F7FCB5B-3CC9-4DA3-9AF0-A70677D31E5C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3371850" y="2431473"/>
              <a:ext cx="0" cy="3733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16">
              <a:extLst>
                <a:ext uri="{FF2B5EF4-FFF2-40B4-BE49-F238E27FC236}">
                  <a16:creationId xmlns:a16="http://schemas.microsoft.com/office/drawing/2014/main" id="{58FB835C-1587-4E3F-8BF8-CA9E473AFA05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 rot="16200000" flipH="1">
              <a:off x="1838325" y="4181475"/>
              <a:ext cx="609600" cy="2457449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18">
              <a:extLst>
                <a:ext uri="{FF2B5EF4-FFF2-40B4-BE49-F238E27FC236}">
                  <a16:creationId xmlns:a16="http://schemas.microsoft.com/office/drawing/2014/main" id="{E41FC079-CE13-46CA-9AAF-3149B9228863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 rot="5400000">
              <a:off x="4295776" y="4181475"/>
              <a:ext cx="609600" cy="2457451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FFBD28D-5A42-4C26-9A16-E2D390C7C8EF}"/>
                </a:ext>
              </a:extLst>
            </p:cNvPr>
            <p:cNvGrpSpPr/>
            <p:nvPr/>
          </p:nvGrpSpPr>
          <p:grpSpPr>
            <a:xfrm>
              <a:off x="914402" y="3209880"/>
              <a:ext cx="971549" cy="904920"/>
              <a:chOff x="914402" y="3209880"/>
              <a:chExt cx="971549" cy="904920"/>
            </a:xfrm>
          </p:grpSpPr>
          <p:cxnSp>
            <p:nvCxnSpPr>
              <p:cNvPr id="57" name="Elbow Connector 12">
                <a:extLst>
                  <a:ext uri="{FF2B5EF4-FFF2-40B4-BE49-F238E27FC236}">
                    <a16:creationId xmlns:a16="http://schemas.microsoft.com/office/drawing/2014/main" id="{C4526A24-AD53-43AC-BF0A-288669942497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914402" y="3570662"/>
                <a:ext cx="933449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22E96C-6D65-4570-A777-B9179E2BE937}"/>
                  </a:ext>
                </a:extLst>
              </p:cNvPr>
              <p:cNvSpPr txBox="1"/>
              <p:nvPr/>
            </p:nvSpPr>
            <p:spPr>
              <a:xfrm>
                <a:off x="1143225" y="3209880"/>
                <a:ext cx="742726" cy="36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true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B3C7CE8-0040-40A2-9EC3-96C8DD6DEAA1}"/>
                </a:ext>
              </a:extLst>
            </p:cNvPr>
            <p:cNvGrpSpPr/>
            <p:nvPr/>
          </p:nvGrpSpPr>
          <p:grpSpPr>
            <a:xfrm>
              <a:off x="4862945" y="3198396"/>
              <a:ext cx="966356" cy="916404"/>
              <a:chOff x="4862945" y="3198396"/>
              <a:chExt cx="966356" cy="916404"/>
            </a:xfrm>
          </p:grpSpPr>
          <p:cxnSp>
            <p:nvCxnSpPr>
              <p:cNvPr id="55" name="Elbow Connector 14">
                <a:extLst>
                  <a:ext uri="{FF2B5EF4-FFF2-40B4-BE49-F238E27FC236}">
                    <a16:creationId xmlns:a16="http://schemas.microsoft.com/office/drawing/2014/main" id="{CC479E79-5711-46FA-AFEF-EE65492E161C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4895850" y="3570662"/>
                <a:ext cx="933451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DF8B16-FEE7-4579-9178-18F1730F1530}"/>
                  </a:ext>
                </a:extLst>
              </p:cNvPr>
              <p:cNvSpPr txBox="1"/>
              <p:nvPr/>
            </p:nvSpPr>
            <p:spPr>
              <a:xfrm>
                <a:off x="4862945" y="3198396"/>
                <a:ext cx="834325" cy="36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988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5576-1A57-4F46-BEB7-1C24CD727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724608" cy="3416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winningNum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guess =  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parseInt($(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"#number"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message;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(guess === winningNum)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message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"Win!"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message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"Lose!"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"#output"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).text(message);</a:t>
            </a:r>
            <a:endParaRPr lang="en-US" sz="2000" b="1"/>
          </a:p>
          <a:p>
            <a:endParaRPr lang="en-US" sz="20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40F4D2-C358-47D7-9F4F-A90219206FF2}"/>
              </a:ext>
            </a:extLst>
          </p:cNvPr>
          <p:cNvGrpSpPr/>
          <p:nvPr/>
        </p:nvGrpSpPr>
        <p:grpSpPr>
          <a:xfrm>
            <a:off x="7233007" y="1248309"/>
            <a:ext cx="3343381" cy="5105400"/>
            <a:chOff x="38101" y="1440873"/>
            <a:chExt cx="6667500" cy="5264727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E90A5D6E-7B7D-4B72-9C74-DF0A493D972F}"/>
                </a:ext>
              </a:extLst>
            </p:cNvPr>
            <p:cNvSpPr/>
            <p:nvPr/>
          </p:nvSpPr>
          <p:spPr>
            <a:xfrm>
              <a:off x="2260601" y="1440873"/>
              <a:ext cx="2304815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Choose number</a:t>
              </a:r>
              <a:endParaRPr lang="en-US" sz="1400" dirty="0"/>
            </a:p>
          </p:txBody>
        </p: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C632C603-70E7-49DE-A46F-278C0812643C}"/>
                </a:ext>
              </a:extLst>
            </p:cNvPr>
            <p:cNvSpPr/>
            <p:nvPr/>
          </p:nvSpPr>
          <p:spPr>
            <a:xfrm>
              <a:off x="1847850" y="2804852"/>
              <a:ext cx="3048000" cy="15316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Match?</a:t>
              </a:r>
              <a:endParaRPr lang="en-US" sz="1400" dirty="0"/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8FEDE494-1254-4D80-A329-F5FE4A532102}"/>
                </a:ext>
              </a:extLst>
            </p:cNvPr>
            <p:cNvSpPr/>
            <p:nvPr/>
          </p:nvSpPr>
          <p:spPr>
            <a:xfrm>
              <a:off x="381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"Win!"</a:t>
              </a:r>
              <a:endParaRPr lang="en-US" sz="1400" dirty="0"/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246257D1-9500-4DD3-A17A-97C8961B01FC}"/>
                </a:ext>
              </a:extLst>
            </p:cNvPr>
            <p:cNvSpPr/>
            <p:nvPr/>
          </p:nvSpPr>
          <p:spPr>
            <a:xfrm>
              <a:off x="49530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"Lose!"</a:t>
              </a:r>
              <a:endParaRPr lang="en-US" sz="1400" dirty="0"/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034513AE-7608-4C89-A1E0-C9708B4EE421}"/>
                </a:ext>
              </a:extLst>
            </p:cNvPr>
            <p:cNvSpPr/>
            <p:nvPr/>
          </p:nvSpPr>
          <p:spPr>
            <a:xfrm>
              <a:off x="2095971" y="5715000"/>
              <a:ext cx="2152178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 message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F7FCB5B-3CC9-4DA3-9AF0-A70677D31E5C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3371851" y="2431473"/>
              <a:ext cx="41157" cy="373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16">
              <a:extLst>
                <a:ext uri="{FF2B5EF4-FFF2-40B4-BE49-F238E27FC236}">
                  <a16:creationId xmlns:a16="http://schemas.microsoft.com/office/drawing/2014/main" id="{58FB835C-1587-4E3F-8BF8-CA9E473AFA05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 rot="16200000" flipH="1">
              <a:off x="1738431" y="4281370"/>
              <a:ext cx="609600" cy="2257660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18">
              <a:extLst>
                <a:ext uri="{FF2B5EF4-FFF2-40B4-BE49-F238E27FC236}">
                  <a16:creationId xmlns:a16="http://schemas.microsoft.com/office/drawing/2014/main" id="{E41FC079-CE13-46CA-9AAF-3149B9228863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 rot="5400000">
              <a:off x="4195883" y="4081580"/>
              <a:ext cx="609600" cy="2657241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FFBD28D-5A42-4C26-9A16-E2D390C7C8EF}"/>
                </a:ext>
              </a:extLst>
            </p:cNvPr>
            <p:cNvGrpSpPr/>
            <p:nvPr/>
          </p:nvGrpSpPr>
          <p:grpSpPr>
            <a:xfrm>
              <a:off x="538039" y="3209880"/>
              <a:ext cx="1347912" cy="904920"/>
              <a:chOff x="538039" y="3209880"/>
              <a:chExt cx="1347912" cy="904920"/>
            </a:xfrm>
          </p:grpSpPr>
          <p:cxnSp>
            <p:nvCxnSpPr>
              <p:cNvPr id="57" name="Elbow Connector 12">
                <a:extLst>
                  <a:ext uri="{FF2B5EF4-FFF2-40B4-BE49-F238E27FC236}">
                    <a16:creationId xmlns:a16="http://schemas.microsoft.com/office/drawing/2014/main" id="{C4526A24-AD53-43AC-BF0A-288669942497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914402" y="3570662"/>
                <a:ext cx="933449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22E96C-6D65-4570-A777-B9179E2BE937}"/>
                  </a:ext>
                </a:extLst>
              </p:cNvPr>
              <p:cNvSpPr txBox="1"/>
              <p:nvPr/>
            </p:nvSpPr>
            <p:spPr>
              <a:xfrm>
                <a:off x="538039" y="3209880"/>
                <a:ext cx="1347912" cy="380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true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B3C7CE8-0040-40A2-9EC3-96C8DD6DEAA1}"/>
                </a:ext>
              </a:extLst>
            </p:cNvPr>
            <p:cNvGrpSpPr/>
            <p:nvPr/>
          </p:nvGrpSpPr>
          <p:grpSpPr>
            <a:xfrm>
              <a:off x="4862945" y="3198396"/>
              <a:ext cx="1514145" cy="916404"/>
              <a:chOff x="4862945" y="3198396"/>
              <a:chExt cx="1514145" cy="916404"/>
            </a:xfrm>
          </p:grpSpPr>
          <p:cxnSp>
            <p:nvCxnSpPr>
              <p:cNvPr id="55" name="Elbow Connector 14">
                <a:extLst>
                  <a:ext uri="{FF2B5EF4-FFF2-40B4-BE49-F238E27FC236}">
                    <a16:creationId xmlns:a16="http://schemas.microsoft.com/office/drawing/2014/main" id="{CC479E79-5711-46FA-AFEF-EE65492E161C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4895850" y="3570662"/>
                <a:ext cx="933451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DF8B16-FEE7-4579-9178-18F1730F1530}"/>
                  </a:ext>
                </a:extLst>
              </p:cNvPr>
              <p:cNvSpPr txBox="1"/>
              <p:nvPr/>
            </p:nvSpPr>
            <p:spPr>
              <a:xfrm>
                <a:off x="4862945" y="3198396"/>
                <a:ext cx="1514145" cy="380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336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(Ternary)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Unary has one operand</a:t>
            </a:r>
          </a:p>
          <a:p>
            <a:pPr marL="45720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!</a:t>
            </a:r>
            <a:r>
              <a:rPr lang="en-US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-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/>
              <a:t>Binary has two operands</a:t>
            </a:r>
          </a:p>
          <a:p>
            <a:pPr marL="45720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3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/>
              <a:t>Ternary has three operands</a:t>
            </a:r>
            <a:endParaRPr lang="en-US" sz="3600" dirty="0"/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70468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One operator (?:) but its symbols are separated</a:t>
            </a:r>
          </a:p>
          <a:p>
            <a:r>
              <a:rPr lang="en-US"/>
              <a:t>Like a mini if-else statement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F71DA-3CC3-486D-93E7-FE0B1B06AA55}"/>
              </a:ext>
            </a:extLst>
          </p:cNvPr>
          <p:cNvSpPr txBox="1"/>
          <p:nvPr/>
        </p:nvSpPr>
        <p:spPr>
          <a:xfrm>
            <a:off x="606966" y="4212406"/>
            <a:ext cx="1113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msg = (x &lt; y) ?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smaller"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bigger"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BFCEDA-C7DA-4ED3-A059-099420E69FE4}"/>
              </a:ext>
            </a:extLst>
          </p:cNvPr>
          <p:cNvGrpSpPr/>
          <p:nvPr/>
        </p:nvGrpSpPr>
        <p:grpSpPr>
          <a:xfrm>
            <a:off x="8496666" y="4793183"/>
            <a:ext cx="2743200" cy="1423442"/>
            <a:chOff x="8352830" y="4793183"/>
            <a:chExt cx="2743200" cy="14234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C77D8D-0CFB-4C48-B2BB-B9A307ED7912}"/>
                </a:ext>
              </a:extLst>
            </p:cNvPr>
            <p:cNvSpPr/>
            <p:nvPr/>
          </p:nvSpPr>
          <p:spPr>
            <a:xfrm>
              <a:off x="9438134" y="5293295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44B098E-70E3-4BF2-9F2D-D6CE84FE28AF}"/>
                </a:ext>
              </a:extLst>
            </p:cNvPr>
            <p:cNvSpPr/>
            <p:nvPr/>
          </p:nvSpPr>
          <p:spPr>
            <a:xfrm rot="16200000">
              <a:off x="9533930" y="3612083"/>
              <a:ext cx="381000" cy="27432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68E0BB0-5888-4CD0-BD50-9544055631CA}"/>
              </a:ext>
            </a:extLst>
          </p:cNvPr>
          <p:cNvGrpSpPr/>
          <p:nvPr/>
        </p:nvGrpSpPr>
        <p:grpSpPr>
          <a:xfrm>
            <a:off x="3019970" y="4818533"/>
            <a:ext cx="1168400" cy="1398092"/>
            <a:chOff x="3019970" y="4818533"/>
            <a:chExt cx="1168400" cy="13980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45033B-96BE-4F5C-AC4B-2AF261846440}"/>
                </a:ext>
              </a:extLst>
            </p:cNvPr>
            <p:cNvSpPr/>
            <p:nvPr/>
          </p:nvSpPr>
          <p:spPr>
            <a:xfrm>
              <a:off x="3317873" y="5293295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1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E239C19-CD3C-41DD-B104-2F4029329200}"/>
                </a:ext>
              </a:extLst>
            </p:cNvPr>
            <p:cNvSpPr/>
            <p:nvPr/>
          </p:nvSpPr>
          <p:spPr>
            <a:xfrm rot="16200000">
              <a:off x="3413670" y="4424833"/>
              <a:ext cx="381000" cy="1168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F032BA-6335-47B2-8A24-469E6FD366E6}"/>
              </a:ext>
            </a:extLst>
          </p:cNvPr>
          <p:cNvGrpSpPr/>
          <p:nvPr/>
        </p:nvGrpSpPr>
        <p:grpSpPr>
          <a:xfrm>
            <a:off x="5051404" y="4793183"/>
            <a:ext cx="2667000" cy="1427212"/>
            <a:chOff x="4881883" y="4793183"/>
            <a:chExt cx="2667000" cy="14272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288F5E-40F1-4AA0-B677-5D904EC7A306}"/>
                </a:ext>
              </a:extLst>
            </p:cNvPr>
            <p:cNvSpPr/>
            <p:nvPr/>
          </p:nvSpPr>
          <p:spPr>
            <a:xfrm>
              <a:off x="5929087" y="5297065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2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D9097D1F-1F61-40EA-BCDE-B2381FEDBE03}"/>
                </a:ext>
              </a:extLst>
            </p:cNvPr>
            <p:cNvSpPr/>
            <p:nvPr/>
          </p:nvSpPr>
          <p:spPr>
            <a:xfrm rot="16200000">
              <a:off x="6024883" y="3650183"/>
              <a:ext cx="381000" cy="26670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2571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 </a:t>
            </a:r>
            <a:r>
              <a:rPr lang="en-US" dirty="0"/>
              <a:t>one of </a:t>
            </a:r>
            <a:r>
              <a:rPr lang="en-US"/>
              <a:t>two possible values </a:t>
            </a:r>
            <a:r>
              <a:rPr lang="en-US" dirty="0"/>
              <a:t>to a variable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4630B3-D8C7-49AD-9515-F1B9E64E35A0}"/>
              </a:ext>
            </a:extLst>
          </p:cNvPr>
          <p:cNvGrpSpPr/>
          <p:nvPr/>
        </p:nvGrpSpPr>
        <p:grpSpPr>
          <a:xfrm>
            <a:off x="3607554" y="4111500"/>
            <a:ext cx="4976892" cy="2043239"/>
            <a:chOff x="381000" y="3657600"/>
            <a:chExt cx="4976892" cy="2043239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3983617"/>
              <a:ext cx="4976892" cy="1717222"/>
              <a:chOff x="38101" y="2804852"/>
              <a:chExt cx="6667500" cy="2300548"/>
            </a:xfrm>
          </p:grpSpPr>
          <p:sp>
            <p:nvSpPr>
              <p:cNvPr id="5" name="Flowchart: Decision 4"/>
              <p:cNvSpPr/>
              <p:nvPr/>
            </p:nvSpPr>
            <p:spPr>
              <a:xfrm>
                <a:off x="1847850" y="2804852"/>
                <a:ext cx="3048000" cy="1707012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Does guess match the winning number?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38101" y="4114800"/>
                <a:ext cx="1752600" cy="990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is "You win!"</a:t>
                </a:r>
              </a:p>
            </p:txBody>
          </p:sp>
          <p:sp>
            <p:nvSpPr>
              <p:cNvPr id="7" name="Flowchart: Process 6"/>
              <p:cNvSpPr/>
              <p:nvPr/>
            </p:nvSpPr>
            <p:spPr>
              <a:xfrm>
                <a:off x="4953001" y="4114800"/>
                <a:ext cx="1752600" cy="990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is "You lose!"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914401" y="3198396"/>
                <a:ext cx="945275" cy="916404"/>
                <a:chOff x="914401" y="3198396"/>
                <a:chExt cx="945275" cy="916404"/>
              </a:xfrm>
            </p:grpSpPr>
            <p:cxnSp>
              <p:nvCxnSpPr>
                <p:cNvPr id="12" name="Elbow Connector 11"/>
                <p:cNvCxnSpPr>
                  <a:cxnSpLocks/>
                  <a:stCxn id="5" idx="1"/>
                  <a:endCxn id="6" idx="0"/>
                </p:cNvCxnSpPr>
                <p:nvPr/>
              </p:nvCxnSpPr>
              <p:spPr>
                <a:xfrm rot="10800000" flipV="1">
                  <a:off x="914401" y="3658359"/>
                  <a:ext cx="933448" cy="45644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154857" y="3198396"/>
                  <a:ext cx="704819" cy="412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/>
                    <a:t>true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862945" y="3198396"/>
                <a:ext cx="966356" cy="916404"/>
                <a:chOff x="4862945" y="3198396"/>
                <a:chExt cx="966356" cy="916404"/>
              </a:xfrm>
            </p:grpSpPr>
            <p:cxnSp>
              <p:nvCxnSpPr>
                <p:cNvPr id="10" name="Elbow Connector 9"/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>
                  <a:off x="4895851" y="3658359"/>
                  <a:ext cx="933450" cy="45644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4862945" y="3198396"/>
                  <a:ext cx="784278" cy="412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false</a:t>
                  </a:r>
                </a:p>
              </p:txBody>
            </p:sp>
          </p:grp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FC993AC-D643-489E-9422-4A0D70684204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869446" y="3657600"/>
              <a:ext cx="0" cy="326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A5E68FF-4893-42DB-B760-17B2B9136BCC}"/>
              </a:ext>
            </a:extLst>
          </p:cNvPr>
          <p:cNvSpPr txBox="1"/>
          <p:nvPr/>
        </p:nvSpPr>
        <p:spPr>
          <a:xfrm>
            <a:off x="1311307" y="3370119"/>
            <a:ext cx="9725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message =  (guess === winningNumber)  ? 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"Win!"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"Lose!"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E8F878-A5C3-4381-A53F-04B9B5D0669B}"/>
              </a:ext>
            </a:extLst>
          </p:cNvPr>
          <p:cNvSpPr/>
          <p:nvPr/>
        </p:nvSpPr>
        <p:spPr>
          <a:xfrm>
            <a:off x="3021769" y="5323361"/>
            <a:ext cx="474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20F184-BE3F-42FC-92C0-19D108C4DE58}"/>
              </a:ext>
            </a:extLst>
          </p:cNvPr>
          <p:cNvSpPr/>
          <p:nvPr/>
        </p:nvSpPr>
        <p:spPr>
          <a:xfrm>
            <a:off x="8670725" y="5323361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945A6-EE9E-4672-B772-F0385A489CEF}"/>
              </a:ext>
            </a:extLst>
          </p:cNvPr>
          <p:cNvSpPr/>
          <p:nvPr/>
        </p:nvSpPr>
        <p:spPr>
          <a:xfrm>
            <a:off x="8541658" y="3770229"/>
            <a:ext cx="2932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025FB-6BC2-443B-87A5-9D5ED3612774}"/>
              </a:ext>
            </a:extLst>
          </p:cNvPr>
          <p:cNvSpPr/>
          <p:nvPr/>
        </p:nvSpPr>
        <p:spPr>
          <a:xfrm>
            <a:off x="9916367" y="3770229"/>
            <a:ext cx="2932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810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9" grpId="0"/>
      <p:bldP spid="29" grpId="1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D193-FDE9-4396-8B62-CBE61B0E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F42F-B838-49B1-8FBB-F23BDD4A0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941046" cy="3416301"/>
          </a:xfrm>
        </p:spPr>
        <p:txBody>
          <a:bodyPr>
            <a:normAutofit/>
          </a:bodyPr>
          <a:lstStyle/>
          <a:p>
            <a:r>
              <a:rPr lang="en-US" sz="3200" dirty="0"/>
              <a:t>Problem: If the user has one of something, the message should be singular, </a:t>
            </a:r>
            <a:r>
              <a:rPr lang="en-US" sz="3200"/>
              <a:t>otherwise plural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94A8-D580-40C8-A6DD-E61D865DE1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/>
              <a:t>"You have 1 credit"</a:t>
            </a:r>
          </a:p>
          <a:p>
            <a:pPr marL="457200" lvl="1" indent="0">
              <a:buNone/>
            </a:pPr>
            <a:r>
              <a:rPr lang="en-US" sz="2800"/>
              <a:t>"You have 0 credit</a:t>
            </a:r>
            <a:r>
              <a:rPr lang="en-US" sz="2800" u="sng"/>
              <a:t>s</a:t>
            </a:r>
            <a:r>
              <a:rPr lang="en-US" sz="2800"/>
              <a:t>"</a:t>
            </a:r>
          </a:p>
          <a:p>
            <a:pPr marL="457200" lvl="1" indent="0">
              <a:buNone/>
            </a:pPr>
            <a:r>
              <a:rPr lang="en-US" sz="2800"/>
              <a:t>"You have 2 credit</a:t>
            </a:r>
            <a:r>
              <a:rPr lang="en-US" sz="2800" u="sng"/>
              <a:t>s</a:t>
            </a:r>
            <a:r>
              <a:rPr lang="en-US" sz="2800"/>
              <a:t>"</a:t>
            </a:r>
          </a:p>
          <a:p>
            <a:pPr marL="457200" lvl="1" indent="0">
              <a:buNone/>
            </a:pPr>
            <a:r>
              <a:rPr lang="en-US" sz="2800"/>
              <a:t>"You have 0.75 credit</a:t>
            </a:r>
            <a:r>
              <a:rPr lang="en-US" sz="2800" u="sng"/>
              <a:t>s</a:t>
            </a:r>
            <a:r>
              <a:rPr lang="en-US" sz="28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89452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D193-FDE9-4396-8B62-CBE61B0E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</a:t>
            </a:r>
            <a:r>
              <a:rPr lang="en-US"/>
              <a:t>or Not: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F42F-B838-49B1-8FBB-F23BDD4A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numCredits = parseFloat($(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"#credits"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singularOrPlural;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(numCredits ===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singularOrPlural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singularOrPlural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"credits"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message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 have ${numCredits} ${singularOrPlural}.`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69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Will We Let the Cat Inside?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1441CC-237C-4BCA-8C06-AAA9BB48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48" y="2603500"/>
            <a:ext cx="867138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emptyVar;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(emptyVar)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224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D193-FDE9-4396-8B62-CBE61B0E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or Not?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F42F-B838-49B1-8FBB-F23BDD4A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numCredits = parseFloat($(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"#credits"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singularOrPlural =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(numCredits ===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message = 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 have ${numCredits} ${singularOrPlural}.`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87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C4960-B60B-435A-B9A9-FAF62A5851BE}"/>
              </a:ext>
            </a:extLst>
          </p:cNvPr>
          <p:cNvGrpSpPr/>
          <p:nvPr/>
        </p:nvGrpSpPr>
        <p:grpSpPr>
          <a:xfrm>
            <a:off x="1736724" y="3429000"/>
            <a:ext cx="8763000" cy="1828800"/>
            <a:chOff x="228600" y="3086296"/>
            <a:chExt cx="8763000" cy="1828800"/>
          </a:xfrm>
        </p:grpSpPr>
        <p:sp>
          <p:nvSpPr>
            <p:cNvPr id="4" name="Left-Right Arrow 3"/>
            <p:cNvSpPr/>
            <p:nvPr/>
          </p:nvSpPr>
          <p:spPr>
            <a:xfrm>
              <a:off x="228600" y="3086296"/>
              <a:ext cx="8763000" cy="1828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4109" y="3677530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Slower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9390" y="3677530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/>
                <a:t>Faster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30745" y="5953827"/>
            <a:ext cx="8768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https://developer.mozilla.org/en-US/docs/JavaScript/Reference/Operators/Operator_Precedence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42B23-647C-4766-A37B-68C6DFAA1470}"/>
              </a:ext>
            </a:extLst>
          </p:cNvPr>
          <p:cNvSpPr txBox="1"/>
          <p:nvPr/>
        </p:nvSpPr>
        <p:spPr>
          <a:xfrm>
            <a:off x="2702078" y="3286780"/>
            <a:ext cx="39946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1E87C-B9C9-4D94-9573-CD87271A031A}"/>
              </a:ext>
            </a:extLst>
          </p:cNvPr>
          <p:cNvSpPr txBox="1"/>
          <p:nvPr/>
        </p:nvSpPr>
        <p:spPr>
          <a:xfrm>
            <a:off x="4143929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C704E-FFCD-4EFB-B984-AEE0D3F793CF}"/>
              </a:ext>
            </a:extLst>
          </p:cNvPr>
          <p:cNvSpPr txBox="1"/>
          <p:nvPr/>
        </p:nvSpPr>
        <p:spPr>
          <a:xfrm>
            <a:off x="4972256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F4A7A-20D2-4228-BDA5-141CC23EE946}"/>
              </a:ext>
            </a:extLst>
          </p:cNvPr>
          <p:cNvSpPr txBox="1"/>
          <p:nvPr/>
        </p:nvSpPr>
        <p:spPr>
          <a:xfrm>
            <a:off x="5800583" y="1994118"/>
            <a:ext cx="82907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BC980-3BC2-4B3A-BD85-ACF2726FD38F}"/>
              </a:ext>
            </a:extLst>
          </p:cNvPr>
          <p:cNvSpPr txBox="1"/>
          <p:nvPr/>
        </p:nvSpPr>
        <p:spPr>
          <a:xfrm>
            <a:off x="6843712" y="1994118"/>
            <a:ext cx="614271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6CEDE-95CD-42E4-A745-1B78A8933C57}"/>
              </a:ext>
            </a:extLst>
          </p:cNvPr>
          <p:cNvSpPr txBox="1"/>
          <p:nvPr/>
        </p:nvSpPr>
        <p:spPr>
          <a:xfrm>
            <a:off x="7672039" y="2855894"/>
            <a:ext cx="39946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9A261-91BE-43C5-940A-224326190A1D}"/>
              </a:ext>
            </a:extLst>
          </p:cNvPr>
          <p:cNvSpPr txBox="1"/>
          <p:nvPr/>
        </p:nvSpPr>
        <p:spPr>
          <a:xfrm>
            <a:off x="8285563" y="2425006"/>
            <a:ext cx="39946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0F4FB-CB5F-4E61-9348-5D71C1808FB4}"/>
              </a:ext>
            </a:extLst>
          </p:cNvPr>
          <p:cNvSpPr txBox="1"/>
          <p:nvPr/>
        </p:nvSpPr>
        <p:spPr>
          <a:xfrm>
            <a:off x="8899083" y="2425196"/>
            <a:ext cx="614271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4C197-8E0C-4FBD-8E8C-C5F5E4E7F60D}"/>
              </a:ext>
            </a:extLst>
          </p:cNvPr>
          <p:cNvSpPr txBox="1"/>
          <p:nvPr/>
        </p:nvSpPr>
        <p:spPr>
          <a:xfrm>
            <a:off x="3315602" y="3286780"/>
            <a:ext cx="61427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730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Flavor Recommender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" y="3251917"/>
            <a:ext cx="3281308" cy="151326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95AE9D9-042F-4FBE-95A3-3888A2387643}"/>
              </a:ext>
            </a:extLst>
          </p:cNvPr>
          <p:cNvGrpSpPr/>
          <p:nvPr/>
        </p:nvGrpSpPr>
        <p:grpSpPr>
          <a:xfrm>
            <a:off x="6095999" y="429208"/>
            <a:ext cx="4820816" cy="6214188"/>
            <a:chOff x="6966857" y="429208"/>
            <a:chExt cx="4820816" cy="621418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8FF242-E63C-4CEC-A7D7-F06DAFFAFDCD}"/>
                </a:ext>
              </a:extLst>
            </p:cNvPr>
            <p:cNvSpPr/>
            <p:nvPr/>
          </p:nvSpPr>
          <p:spPr>
            <a:xfrm>
              <a:off x="6966857" y="429208"/>
              <a:ext cx="4820816" cy="6214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DAFE58-8867-4C25-AD34-AADB15F945FB}"/>
                </a:ext>
              </a:extLst>
            </p:cNvPr>
            <p:cNvGrpSpPr/>
            <p:nvPr/>
          </p:nvGrpSpPr>
          <p:grpSpPr>
            <a:xfrm>
              <a:off x="7096431" y="611771"/>
              <a:ext cx="4380223" cy="5971591"/>
              <a:chOff x="7791366" y="1714501"/>
              <a:chExt cx="2239147" cy="4733283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7913452" y="17145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re</a:t>
                </a:r>
                <a:r>
                  <a:rPr lang="en-US" sz="1100" dirty="0"/>
                  <a:t>d</a:t>
                </a:r>
              </a:p>
            </p:txBody>
          </p:sp>
          <p:sp>
            <p:nvSpPr>
              <p:cNvPr id="8" name="Diamond 7"/>
              <p:cNvSpPr/>
              <p:nvPr/>
            </p:nvSpPr>
            <p:spPr>
              <a:xfrm>
                <a:off x="7913452" y="26543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blu</a:t>
                </a:r>
                <a:r>
                  <a:rPr lang="en-US" sz="1100" dirty="0"/>
                  <a:t>e</a:t>
                </a:r>
              </a:p>
            </p:txBody>
          </p:sp>
          <p:sp>
            <p:nvSpPr>
              <p:cNvPr id="9" name="Diamond 8"/>
              <p:cNvSpPr/>
              <p:nvPr/>
            </p:nvSpPr>
            <p:spPr>
              <a:xfrm>
                <a:off x="7913452" y="35941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yello</a:t>
                </a:r>
                <a:r>
                  <a:rPr lang="en-US" sz="1100" dirty="0"/>
                  <a:t>w</a:t>
                </a:r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7913452" y="45339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green</a:t>
                </a:r>
                <a:endParaRPr lang="en-US" sz="1100" dirty="0"/>
              </a:p>
            </p:txBody>
          </p:sp>
          <p:cxnSp>
            <p:nvCxnSpPr>
              <p:cNvPr id="11" name="Straight Arrow Connector 10"/>
              <p:cNvCxnSpPr>
                <a:stCxn id="7" idx="2"/>
                <a:endCxn id="8" idx="0"/>
              </p:cNvCxnSpPr>
              <p:nvPr/>
            </p:nvCxnSpPr>
            <p:spPr>
              <a:xfrm>
                <a:off x="8256352" y="2400301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9" idx="0"/>
              </p:cNvCxnSpPr>
              <p:nvPr/>
            </p:nvCxnSpPr>
            <p:spPr>
              <a:xfrm>
                <a:off x="8256352" y="3340101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10" idx="0"/>
              </p:cNvCxnSpPr>
              <p:nvPr/>
            </p:nvCxnSpPr>
            <p:spPr>
              <a:xfrm>
                <a:off x="8256352" y="4279901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lowchart: Process 13"/>
              <p:cNvSpPr/>
              <p:nvPr/>
            </p:nvSpPr>
            <p:spPr>
              <a:xfrm>
                <a:off x="9067800" y="18082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strawberry</a:t>
                </a:r>
                <a:endParaRPr lang="en-US" sz="1100" dirty="0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9067799" y="27480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Blue Moon</a:t>
                </a:r>
                <a:endParaRPr lang="en-US" sz="1100" dirty="0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9067800" y="36878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banana</a:t>
                </a:r>
                <a:endParaRPr lang="en-US" sz="1100" dirty="0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9067798" y="46276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mint</a:t>
                </a:r>
                <a:endParaRPr lang="en-US" sz="1100" dirty="0"/>
              </a:p>
            </p:txBody>
          </p:sp>
          <p:cxnSp>
            <p:nvCxnSpPr>
              <p:cNvPr id="18" name="Straight Arrow Connector 17"/>
              <p:cNvCxnSpPr>
                <a:stCxn id="7" idx="3"/>
                <a:endCxn id="14" idx="1"/>
              </p:cNvCxnSpPr>
              <p:nvPr/>
            </p:nvCxnSpPr>
            <p:spPr>
              <a:xfrm>
                <a:off x="8599252" y="2057401"/>
                <a:ext cx="4685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8" idx="3"/>
                <a:endCxn id="15" idx="1"/>
              </p:cNvCxnSpPr>
              <p:nvPr/>
            </p:nvCxnSpPr>
            <p:spPr>
              <a:xfrm>
                <a:off x="8599252" y="2997201"/>
                <a:ext cx="46854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3"/>
                <a:endCxn id="16" idx="1"/>
              </p:cNvCxnSpPr>
              <p:nvPr/>
            </p:nvCxnSpPr>
            <p:spPr>
              <a:xfrm>
                <a:off x="8599252" y="3937001"/>
                <a:ext cx="4685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7" idx="1"/>
              </p:cNvCxnSpPr>
              <p:nvPr/>
            </p:nvCxnSpPr>
            <p:spPr>
              <a:xfrm>
                <a:off x="8599252" y="4876801"/>
                <a:ext cx="4685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9060179" y="6221093"/>
                <a:ext cx="7619" cy="2266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4" idx="3"/>
              </p:cNvCxnSpPr>
              <p:nvPr/>
            </p:nvCxnSpPr>
            <p:spPr>
              <a:xfrm flipH="1">
                <a:off x="9060179" y="2057401"/>
                <a:ext cx="751424" cy="4163692"/>
              </a:xfrm>
              <a:prstGeom prst="bentConnector4">
                <a:avLst>
                  <a:gd name="adj1" fmla="val -30422"/>
                  <a:gd name="adj2" fmla="val 10002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7" idx="3"/>
              </p:cNvCxnSpPr>
              <p:nvPr/>
            </p:nvCxnSpPr>
            <p:spPr>
              <a:xfrm>
                <a:off x="9811601" y="4876801"/>
                <a:ext cx="2189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6" idx="3"/>
              </p:cNvCxnSpPr>
              <p:nvPr/>
            </p:nvCxnSpPr>
            <p:spPr>
              <a:xfrm>
                <a:off x="9811603" y="3937001"/>
                <a:ext cx="2189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5" idx="3"/>
              </p:cNvCxnSpPr>
              <p:nvPr/>
            </p:nvCxnSpPr>
            <p:spPr>
              <a:xfrm>
                <a:off x="9811602" y="2997201"/>
                <a:ext cx="2189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28" idx="2"/>
              </p:cNvCxnSpPr>
              <p:nvPr/>
            </p:nvCxnSpPr>
            <p:spPr>
              <a:xfrm rot="16200000" flipH="1">
                <a:off x="8537555" y="5690845"/>
                <a:ext cx="249044" cy="81145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lowchart: Process 27"/>
              <p:cNvSpPr/>
              <p:nvPr/>
            </p:nvSpPr>
            <p:spPr>
              <a:xfrm>
                <a:off x="7884450" y="5473701"/>
                <a:ext cx="743803" cy="498348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chocolate</a:t>
                </a:r>
                <a:endParaRPr lang="en-US" sz="1100" dirty="0"/>
              </a:p>
            </p:txBody>
          </p:sp>
          <p:cxnSp>
            <p:nvCxnSpPr>
              <p:cNvPr id="31" name="Straight Arrow Connector 30"/>
              <p:cNvCxnSpPr>
                <a:endCxn id="28" idx="0"/>
              </p:cNvCxnSpPr>
              <p:nvPr/>
            </p:nvCxnSpPr>
            <p:spPr>
              <a:xfrm>
                <a:off x="8256351" y="5219701"/>
                <a:ext cx="1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9CA0CF-D027-4168-BF25-21480818B5D2}"/>
                  </a:ext>
                </a:extLst>
              </p:cNvPr>
              <p:cNvSpPr txBox="1"/>
              <p:nvPr/>
            </p:nvSpPr>
            <p:spPr>
              <a:xfrm>
                <a:off x="8583938" y="1808360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FEA8DB-8132-4D5A-A10D-5C1A046CC4BA}"/>
                  </a:ext>
                </a:extLst>
              </p:cNvPr>
              <p:cNvSpPr txBox="1"/>
              <p:nvPr/>
            </p:nvSpPr>
            <p:spPr>
              <a:xfrm>
                <a:off x="8564326" y="4616323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91D22D-4BD5-4AD5-A7EC-F352A6036BB7}"/>
                  </a:ext>
                </a:extLst>
              </p:cNvPr>
              <p:cNvSpPr txBox="1"/>
              <p:nvPr/>
            </p:nvSpPr>
            <p:spPr>
              <a:xfrm>
                <a:off x="8564326" y="3656531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13C531-BDEA-4154-A0B6-4AE7DC6411D8}"/>
                  </a:ext>
                </a:extLst>
              </p:cNvPr>
              <p:cNvSpPr txBox="1"/>
              <p:nvPr/>
            </p:nvSpPr>
            <p:spPr>
              <a:xfrm>
                <a:off x="8569567" y="2743201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3624C0-EBB8-4E7C-BB1C-5B0EBFD19547}"/>
                  </a:ext>
                </a:extLst>
              </p:cNvPr>
              <p:cNvSpPr txBox="1"/>
              <p:nvPr/>
            </p:nvSpPr>
            <p:spPr>
              <a:xfrm>
                <a:off x="8021890" y="2391490"/>
                <a:ext cx="241081" cy="1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B49579-0777-4103-A874-E523903008BA}"/>
                  </a:ext>
                </a:extLst>
              </p:cNvPr>
              <p:cNvSpPr txBox="1"/>
              <p:nvPr/>
            </p:nvSpPr>
            <p:spPr>
              <a:xfrm>
                <a:off x="7791366" y="4263311"/>
                <a:ext cx="471601" cy="19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203CF0-1DA1-4A68-94B0-AE96F865DB5D}"/>
                  </a:ext>
                </a:extLst>
              </p:cNvPr>
              <p:cNvSpPr txBox="1"/>
              <p:nvPr/>
            </p:nvSpPr>
            <p:spPr>
              <a:xfrm>
                <a:off x="8021890" y="5156042"/>
                <a:ext cx="241081" cy="1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8ADDD-B463-486A-9E37-483C97E6927F}"/>
                  </a:ext>
                </a:extLst>
              </p:cNvPr>
              <p:cNvSpPr txBox="1"/>
              <p:nvPr/>
            </p:nvSpPr>
            <p:spPr>
              <a:xfrm>
                <a:off x="8021890" y="3327401"/>
                <a:ext cx="241081" cy="1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535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C47C-2A35-47A0-A8D2-A0ADB190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Cream Recommender Using Ifs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15D8A-E9E1-429C-A83C-77940C97B9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4955203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"strawberry"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 Moon"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"Chocolate"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10B23B-58F2-46E4-B9B2-0B871D7E4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42" y="2603500"/>
            <a:ext cx="4586714" cy="21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41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for when you're testing a known </a:t>
            </a:r>
            <a:r>
              <a:rPr lang="en-US" dirty="0"/>
              <a:t>set of </a:t>
            </a:r>
            <a:r>
              <a:rPr lang="en-US"/>
              <a:t>possible values</a:t>
            </a:r>
            <a:endParaRPr lang="en-US" dirty="0"/>
          </a:p>
          <a:p>
            <a:pPr lvl="1"/>
            <a:r>
              <a:rPr lang="en-US"/>
              <a:t>The </a:t>
            </a:r>
            <a:r>
              <a:rPr lang="en-US" dirty="0"/>
              <a:t>days of </a:t>
            </a:r>
            <a:r>
              <a:rPr lang="en-US"/>
              <a:t>the week</a:t>
            </a:r>
          </a:p>
          <a:p>
            <a:pPr lvl="1"/>
            <a:r>
              <a:rPr lang="en-US"/>
              <a:t>Canadian provinces</a:t>
            </a:r>
          </a:p>
          <a:p>
            <a:pPr lvl="1"/>
            <a:r>
              <a:rPr lang="en-US"/>
              <a:t>High school class year</a:t>
            </a:r>
          </a:p>
          <a:p>
            <a:pPr lvl="1"/>
            <a:r>
              <a:rPr lang="en-US" b="1"/>
              <a:t>Favorite color options</a:t>
            </a:r>
            <a:endParaRPr lang="en-US" b="1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E5A7E72-5FF9-4ED4-85B8-6C4AC0851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44" y="3549002"/>
            <a:ext cx="4586714" cy="21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37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Acts </a:t>
            </a:r>
            <a:r>
              <a:rPr lang="en-US" dirty="0"/>
              <a:t>like an </a:t>
            </a:r>
            <a:r>
              <a:rPr lang="en-US" i="1" dirty="0"/>
              <a:t>if-else-if</a:t>
            </a:r>
            <a:r>
              <a:rPr lang="en-US" dirty="0"/>
              <a:t> statement</a:t>
            </a:r>
          </a:p>
          <a:p>
            <a:r>
              <a:rPr lang="en-US" dirty="0"/>
              <a:t>Can have a default that acts like a final </a:t>
            </a:r>
            <a:r>
              <a:rPr lang="en-US" i="1" dirty="0"/>
              <a:t>else</a:t>
            </a:r>
            <a:r>
              <a:rPr lang="en-US" dirty="0"/>
              <a:t> statement</a:t>
            </a:r>
          </a:p>
          <a:p>
            <a:r>
              <a:rPr lang="en-US" i="1" dirty="0"/>
              <a:t>Sometimes called </a:t>
            </a:r>
            <a:r>
              <a:rPr lang="en-US" i="1"/>
              <a:t>the case statement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1906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AF2B1-A324-4558-AB25-1F205B48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Begin with the </a:t>
            </a:r>
            <a:r>
              <a:rPr lang="en-US" i="1"/>
              <a:t>switch</a:t>
            </a:r>
            <a:r>
              <a:rPr lang="en-US"/>
              <a:t> keyword</a:t>
            </a:r>
          </a:p>
          <a:p>
            <a:r>
              <a:rPr lang="en-US"/>
              <a:t>Inside the parentheses, the variable whose value you're testing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</p:txBody>
      </p:sp>
    </p:spTree>
    <p:extLst>
      <p:ext uri="{BB962C8B-B14F-4D97-AF65-F5344CB8AC3E}">
        <p14:creationId xmlns:p14="http://schemas.microsoft.com/office/powerpoint/2010/main" val="10828804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AF2B1-A324-4558-AB25-1F205B48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Curly braces enclose the </a:t>
            </a:r>
            <a:r>
              <a:rPr lang="en-US" i="1"/>
              <a:t>cases</a:t>
            </a:r>
            <a:r>
              <a:rPr lang="en-US"/>
              <a:t> (possible values)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switch (favColor)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2937650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If the variable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favColor</a:t>
            </a:r>
            <a:r>
              <a:rPr lang="en-US" sz="3200"/>
              <a:t> contains the string "red", the code under this case will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5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End every case with a break statement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7A5-4A59-4C8C-A639-698F83DB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 Text Box Empty?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8F7A-A890-4A56-8E9C-DE37DF96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user left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#apartment</a:t>
            </a:r>
            <a:r>
              <a:rPr lang="en-US"/>
              <a:t> box empty, what value is in the variable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aptNum</a:t>
            </a:r>
            <a:r>
              <a:rPr lang="en-US"/>
              <a:t>?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aptNum =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"#apartment"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).val();</a:t>
            </a:r>
          </a:p>
        </p:txBody>
      </p:sp>
    </p:spTree>
    <p:extLst>
      <p:ext uri="{BB962C8B-B14F-4D97-AF65-F5344CB8AC3E}">
        <p14:creationId xmlns:p14="http://schemas.microsoft.com/office/powerpoint/2010/main" val="42568264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Continue adding cases for each possible value of the variable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817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Stacked cases act like a logical OR</a:t>
            </a:r>
          </a:p>
          <a:p>
            <a:r>
              <a:rPr lang="en-US" sz="3200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favColor</a:t>
            </a:r>
            <a:r>
              <a:rPr lang="en-US" sz="3200"/>
              <a:t> equals "red" or "pink", then "berry" ice cream is recommended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"pink"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0687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Add an optional </a:t>
            </a:r>
            <a:r>
              <a:rPr lang="en-US" sz="3200" i="1"/>
              <a:t>default</a:t>
            </a:r>
            <a:r>
              <a:rPr lang="en-US" sz="3200"/>
              <a:t> case</a:t>
            </a:r>
          </a:p>
          <a:p>
            <a:r>
              <a:rPr lang="en-US" sz="3200"/>
              <a:t>If none of the cases match, the default case will run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"pink"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"chocolate"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46777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3214-AD2D-4C06-8ADA-1B060387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EADE-F930-4BB6-A510-FA4FABE1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</a:t>
            </a:r>
            <a:r>
              <a:rPr lang="en-US" dirty="0"/>
              <a:t>acts</a:t>
            </a:r>
            <a:br>
              <a:rPr lang="en-US" dirty="0"/>
            </a:br>
            <a:r>
              <a:rPr lang="en-US" dirty="0"/>
              <a:t>like ===</a:t>
            </a:r>
          </a:p>
          <a:p>
            <a:r>
              <a:rPr lang="en-US"/>
              <a:t>What data type is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/>
              <a:t>?</a:t>
            </a:r>
            <a:endParaRPr lang="en-US" dirty="0"/>
          </a:p>
          <a:p>
            <a:r>
              <a:rPr lang="en-US"/>
              <a:t>Which case will</a:t>
            </a:r>
            <a:br>
              <a:rPr lang="en-US"/>
            </a:br>
            <a:r>
              <a:rPr lang="en-US"/>
              <a:t>match</a:t>
            </a:r>
            <a:r>
              <a:rPr lang="en-US" dirty="0"/>
              <a:t>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2EE1-F2C9-46C5-B2E3-385EF6B5D79A}"/>
              </a:ext>
            </a:extLst>
          </p:cNvPr>
          <p:cNvSpPr txBox="1"/>
          <p:nvPr/>
        </p:nvSpPr>
        <p:spPr>
          <a:xfrm>
            <a:off x="6019800" y="2542124"/>
            <a:ext cx="43813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grade = prompt(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grade"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regDate;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switch (grade)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 20th"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 15th"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 10th"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"N/A"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7073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9F5C-DF5D-447C-AAB2-472080D7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5B78-BFFF-4390-95AC-E115935C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660220" cy="3416301"/>
          </a:xfrm>
        </p:spPr>
        <p:txBody>
          <a:bodyPr>
            <a:normAutofit/>
          </a:bodyPr>
          <a:lstStyle/>
          <a:p>
            <a:r>
              <a:rPr lang="en-US" sz="3200" dirty="0"/>
              <a:t>Can only test for equality 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3200" dirty="0"/>
              <a:t>)</a:t>
            </a:r>
          </a:p>
          <a:p>
            <a:r>
              <a:rPr lang="en-US" sz="3200"/>
              <a:t>For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dirty="0"/>
              <a:t> 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(or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3200" dirty="0"/>
              <a:t> or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3200"/>
              <a:t>) you must </a:t>
            </a:r>
            <a:r>
              <a:rPr lang="en-US" sz="3200" dirty="0"/>
              <a:t>use an if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92077-ED43-490D-A3FF-34797301C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creditScore =  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parseInt(prompt(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 score"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loanAmount;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switch (creditScore)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&lt;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loanAmount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&lt;=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loanAmount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loanAmount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F6325DF0-E014-43A9-A291-323BE48BF95E}"/>
              </a:ext>
            </a:extLst>
          </p:cNvPr>
          <p:cNvSpPr/>
          <p:nvPr/>
        </p:nvSpPr>
        <p:spPr>
          <a:xfrm>
            <a:off x="9148281" y="3796960"/>
            <a:ext cx="1981200" cy="1981200"/>
          </a:xfrm>
          <a:prstGeom prst="noSmoking">
            <a:avLst>
              <a:gd name="adj" fmla="val 1113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Nope!</a:t>
            </a:r>
          </a:p>
        </p:txBody>
      </p:sp>
    </p:spTree>
    <p:extLst>
      <p:ext uri="{BB962C8B-B14F-4D97-AF65-F5344CB8AC3E}">
        <p14:creationId xmlns:p14="http://schemas.microsoft.com/office/powerpoint/2010/main" val="18170992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9DD8-1ADE-4007-A3E8-B1FB092E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6AFB-466B-4F49-829E-5B304BEF74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have more than one </a:t>
            </a:r>
            <a:r>
              <a:rPr lang="en-US" sz="3200"/>
              <a:t>statement in </a:t>
            </a:r>
            <a:r>
              <a:rPr lang="en-US" sz="3200" dirty="0"/>
              <a:t>each case</a:t>
            </a:r>
          </a:p>
          <a:p>
            <a:r>
              <a:rPr lang="en-US" sz="3200"/>
              <a:t>Each </a:t>
            </a:r>
            <a:r>
              <a:rPr lang="en-US" sz="3200" dirty="0"/>
              <a:t>case </a:t>
            </a:r>
            <a:r>
              <a:rPr lang="en-US" sz="3200"/>
              <a:t>block ends with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AE9B1-75A3-4969-8D68-5AF6611BE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var loanAmount = parseInt(prompt(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"Loan amount"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var manager, months, interestRate;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var commission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switch (loanAmount)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manager = 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months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interestRate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15.9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manager = 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months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interestRate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9.9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manager = 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"Patel"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months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commission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interestRate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5.9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78885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2AED-1F78-4BE9-B789-650F97CD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3632-516E-4519-9EED-ACAE62F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Weekly Schedule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84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1CA2C199-AA18-4A0D-B81C-CA946FC9D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3429000"/>
            <a:ext cx="3539248" cy="219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7AFF7-722C-463E-8390-3B4F1919E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01" y="3352802"/>
            <a:ext cx="3448237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6C3ED-6034-474C-88DA-4A61E646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E0A2-5583-40D0-AC90-CB9E5538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https://www.gimkit.com/play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8DA58-2731-435A-AE0C-77C8D98D46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74" y="4193703"/>
            <a:ext cx="3657627" cy="25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2EA9-DC78-4777-AC68-FB89F1A1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String is Falsey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A563-F6F6-42AD-A682-B76B1F42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Empty textboxes return the empty string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/>
              <a:t>) as their value</a:t>
            </a:r>
          </a:p>
          <a:p>
            <a:r>
              <a:rPr lang="en-US"/>
              <a:t>What would a conditional like this do?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(aptNum)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).text(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`Apartment ${aptNum}`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9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595</TotalTime>
  <Words>3476</Words>
  <Application>Microsoft Office PowerPoint</Application>
  <PresentationFormat>Widescreen</PresentationFormat>
  <Paragraphs>734</Paragraphs>
  <Slides>87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Century Gothic</vt:lpstr>
      <vt:lpstr>Courier New</vt:lpstr>
      <vt:lpstr>Wingdings 3</vt:lpstr>
      <vt:lpstr>Ion Boardroom</vt:lpstr>
      <vt:lpstr>JavaScript</vt:lpstr>
      <vt:lpstr>Non-Booleans in Conditionals</vt:lpstr>
      <vt:lpstr>Non-Booleans in Conditionals</vt:lpstr>
      <vt:lpstr>What Is True?</vt:lpstr>
      <vt:lpstr>What Is True?</vt:lpstr>
      <vt:lpstr>Will We Let the Cat Inside?</vt:lpstr>
      <vt:lpstr>Will We Let the Cat Inside?</vt:lpstr>
      <vt:lpstr>Is a Text Box Empty?</vt:lpstr>
      <vt:lpstr>Empty String is Falsey</vt:lpstr>
      <vt:lpstr>Using the jQuery Validation Library</vt:lpstr>
      <vt:lpstr>Benefits of Validation Library</vt:lpstr>
      <vt:lpstr>Import the Library</vt:lpstr>
      <vt:lpstr>Must Have a Form</vt:lpstr>
      <vt:lpstr>Required Fields</vt:lpstr>
      <vt:lpstr>Name versus ID</vt:lpstr>
      <vt:lpstr>Configuring Validation</vt:lpstr>
      <vt:lpstr>What Are the Rules?</vt:lpstr>
      <vt:lpstr>Adding Rules</vt:lpstr>
      <vt:lpstr>Adding Rules</vt:lpstr>
      <vt:lpstr>Adding Number Rules</vt:lpstr>
      <vt:lpstr>Adding Number Rules</vt:lpstr>
      <vt:lpstr>What Are the Error Messages?</vt:lpstr>
      <vt:lpstr>Match 'Em Up!</vt:lpstr>
      <vt:lpstr>If Everything Is Valid... Then What?</vt:lpstr>
      <vt:lpstr>Don't Prevent Default</vt:lpstr>
      <vt:lpstr>Gather Up All Three Things</vt:lpstr>
      <vt:lpstr>Before: Form Submit Event</vt:lpstr>
      <vt:lpstr>Now: Form Validate Event</vt:lpstr>
      <vt:lpstr>Possible Properties</vt:lpstr>
      <vt:lpstr>Styling the Error Message</vt:lpstr>
      <vt:lpstr>Miscellaneous Requirements</vt:lpstr>
      <vt:lpstr>Lab</vt:lpstr>
      <vt:lpstr>College Application Fees</vt:lpstr>
      <vt:lpstr>Duplicate Code</vt:lpstr>
      <vt:lpstr>What We're Trying to Say</vt:lpstr>
      <vt:lpstr>||: The Logical OR Operator</vt:lpstr>
      <vt:lpstr>Truth Table for ||</vt:lpstr>
      <vt:lpstr>Short Circuiting</vt:lpstr>
      <vt:lpstr>Multiple ORs</vt:lpstr>
      <vt:lpstr>Watch Out</vt:lpstr>
      <vt:lpstr>Battleship</vt:lpstr>
      <vt:lpstr>Battleship</vt:lpstr>
      <vt:lpstr>Logical Operators</vt:lpstr>
      <vt:lpstr>&amp;&amp;: The Logical AND Operator</vt:lpstr>
      <vt:lpstr>Truth Table for &amp;&amp;</vt:lpstr>
      <vt:lpstr>Short Circuiting</vt:lpstr>
      <vt:lpstr>Multiple ANDs</vt:lpstr>
      <vt:lpstr>Beware!</vt:lpstr>
      <vt:lpstr>Beware!</vt:lpstr>
      <vt:lpstr>Beware Again!</vt:lpstr>
      <vt:lpstr>Beware Again!</vt:lpstr>
      <vt:lpstr>Non-Boolean Data Types</vt:lpstr>
      <vt:lpstr>Why?!</vt:lpstr>
      <vt:lpstr>Is a Checkbox Checked?</vt:lpstr>
      <vt:lpstr>jQuery's .is() Function</vt:lpstr>
      <vt:lpstr>Ask the Opposite Question</vt:lpstr>
      <vt:lpstr>! The Logical Not Operator</vt:lpstr>
      <vt:lpstr>Operator Precedence</vt:lpstr>
      <vt:lpstr>Should I Go To the Store?</vt:lpstr>
      <vt:lpstr>Should I Go To the Store?</vt:lpstr>
      <vt:lpstr>Demonstration: Pancake Logic</vt:lpstr>
      <vt:lpstr>Lab</vt:lpstr>
      <vt:lpstr>Simple Choices</vt:lpstr>
      <vt:lpstr>Simple Choices</vt:lpstr>
      <vt:lpstr>Conditional (Ternary) Operator</vt:lpstr>
      <vt:lpstr>Conditional Operator</vt:lpstr>
      <vt:lpstr>Common Usage</vt:lpstr>
      <vt:lpstr>Plural or Not?</vt:lpstr>
      <vt:lpstr>Plural or Not: if-else</vt:lpstr>
      <vt:lpstr>Plural or Not? Take 2</vt:lpstr>
      <vt:lpstr>Operator Precedence</vt:lpstr>
      <vt:lpstr>Ice Cream Flavor Recommender</vt:lpstr>
      <vt:lpstr>Ice Cream Recommender Using Ifs</vt:lpstr>
      <vt:lpstr>Switch Statement</vt:lpstr>
      <vt:lpstr>Switch Statement</vt:lpstr>
      <vt:lpstr>Switch Statement Outline</vt:lpstr>
      <vt:lpstr>Switch Statement Outline</vt:lpstr>
      <vt:lpstr>Cases</vt:lpstr>
      <vt:lpstr>Break Statements</vt:lpstr>
      <vt:lpstr>Additional Cases</vt:lpstr>
      <vt:lpstr>Fall-Through</vt:lpstr>
      <vt:lpstr>Default Case</vt:lpstr>
      <vt:lpstr>Case and Data Types</vt:lpstr>
      <vt:lpstr>Limitations of Switch</vt:lpstr>
      <vt:lpstr>More Than One Statement</vt:lpstr>
      <vt:lpstr>Lab</vt:lpstr>
      <vt:lpstr>Flash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122</cp:revision>
  <dcterms:created xsi:type="dcterms:W3CDTF">2020-11-08T21:15:31Z</dcterms:created>
  <dcterms:modified xsi:type="dcterms:W3CDTF">2020-11-11T23:26:38Z</dcterms:modified>
</cp:coreProperties>
</file>