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8" r:id="rId3"/>
    <p:sldId id="294" r:id="rId4"/>
    <p:sldId id="289" r:id="rId5"/>
    <p:sldId id="290" r:id="rId6"/>
    <p:sldId id="259" r:id="rId7"/>
    <p:sldId id="260" r:id="rId8"/>
    <p:sldId id="291" r:id="rId9"/>
    <p:sldId id="261" r:id="rId10"/>
    <p:sldId id="262" r:id="rId11"/>
    <p:sldId id="292" r:id="rId12"/>
    <p:sldId id="295" r:id="rId13"/>
    <p:sldId id="293" r:id="rId14"/>
    <p:sldId id="265" r:id="rId15"/>
    <p:sldId id="264" r:id="rId16"/>
    <p:sldId id="263" r:id="rId17"/>
    <p:sldId id="329" r:id="rId18"/>
    <p:sldId id="266" r:id="rId19"/>
    <p:sldId id="296" r:id="rId20"/>
    <p:sldId id="267" r:id="rId21"/>
    <p:sldId id="304" r:id="rId22"/>
    <p:sldId id="284" r:id="rId23"/>
    <p:sldId id="298" r:id="rId24"/>
    <p:sldId id="285" r:id="rId25"/>
    <p:sldId id="268" r:id="rId26"/>
    <p:sldId id="330" r:id="rId27"/>
    <p:sldId id="269" r:id="rId28"/>
    <p:sldId id="270" r:id="rId29"/>
    <p:sldId id="271" r:id="rId30"/>
    <p:sldId id="331" r:id="rId31"/>
    <p:sldId id="272" r:id="rId32"/>
    <p:sldId id="299" r:id="rId33"/>
    <p:sldId id="305" r:id="rId34"/>
    <p:sldId id="300" r:id="rId35"/>
    <p:sldId id="288" r:id="rId36"/>
    <p:sldId id="309" r:id="rId37"/>
    <p:sldId id="306" r:id="rId38"/>
    <p:sldId id="307" r:id="rId39"/>
    <p:sldId id="332" r:id="rId40"/>
    <p:sldId id="273" r:id="rId41"/>
    <p:sldId id="274" r:id="rId42"/>
    <p:sldId id="308" r:id="rId43"/>
    <p:sldId id="318" r:id="rId44"/>
    <p:sldId id="275" r:id="rId45"/>
    <p:sldId id="333" r:id="rId46"/>
    <p:sldId id="276" r:id="rId47"/>
    <p:sldId id="301" r:id="rId48"/>
    <p:sldId id="334" r:id="rId49"/>
    <p:sldId id="280" r:id="rId50"/>
    <p:sldId id="302" r:id="rId51"/>
    <p:sldId id="281" r:id="rId52"/>
    <p:sldId id="303" r:id="rId53"/>
    <p:sldId id="340" r:id="rId54"/>
    <p:sldId id="283" r:id="rId55"/>
    <p:sldId id="316" r:id="rId56"/>
    <p:sldId id="315" r:id="rId57"/>
    <p:sldId id="335" r:id="rId58"/>
    <p:sldId id="310" r:id="rId59"/>
    <p:sldId id="277" r:id="rId60"/>
    <p:sldId id="311" r:id="rId61"/>
    <p:sldId id="312" r:id="rId62"/>
    <p:sldId id="313" r:id="rId63"/>
    <p:sldId id="314" r:id="rId64"/>
    <p:sldId id="319" r:id="rId65"/>
    <p:sldId id="320" r:id="rId66"/>
    <p:sldId id="321" r:id="rId67"/>
    <p:sldId id="322" r:id="rId68"/>
    <p:sldId id="323" r:id="rId69"/>
    <p:sldId id="326" r:id="rId70"/>
    <p:sldId id="324" r:id="rId71"/>
    <p:sldId id="325" r:id="rId72"/>
    <p:sldId id="327" r:id="rId73"/>
    <p:sldId id="328" r:id="rId74"/>
    <p:sldId id="336" r:id="rId75"/>
    <p:sldId id="337" r:id="rId76"/>
    <p:sldId id="339" r:id="rId77"/>
    <p:sldId id="338" r:id="rId78"/>
    <p:sldId id="286" r:id="rId7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3F08F1C-A84B-4DEB-92AF-DAFD53516E34}">
          <p14:sldIdLst>
            <p14:sldId id="256"/>
            <p14:sldId id="258"/>
            <p14:sldId id="294"/>
            <p14:sldId id="289"/>
            <p14:sldId id="290"/>
            <p14:sldId id="259"/>
            <p14:sldId id="260"/>
            <p14:sldId id="291"/>
            <p14:sldId id="261"/>
            <p14:sldId id="262"/>
            <p14:sldId id="292"/>
            <p14:sldId id="295"/>
            <p14:sldId id="293"/>
            <p14:sldId id="265"/>
            <p14:sldId id="264"/>
            <p14:sldId id="263"/>
            <p14:sldId id="329"/>
          </p14:sldIdLst>
        </p14:section>
        <p14:section name="Accessing Property Values" id="{C2B5A0F8-2B58-4FDF-9BC5-D6FC989960F5}">
          <p14:sldIdLst>
            <p14:sldId id="266"/>
            <p14:sldId id="296"/>
            <p14:sldId id="267"/>
            <p14:sldId id="304"/>
            <p14:sldId id="284"/>
            <p14:sldId id="298"/>
            <p14:sldId id="285"/>
            <p14:sldId id="268"/>
            <p14:sldId id="330"/>
            <p14:sldId id="269"/>
          </p14:sldIdLst>
        </p14:section>
        <p14:section name="Modifying Properties" id="{565CE143-7BF5-4DD0-9415-5E464E1EB470}">
          <p14:sldIdLst>
            <p14:sldId id="270"/>
            <p14:sldId id="271"/>
            <p14:sldId id="331"/>
          </p14:sldIdLst>
        </p14:section>
        <p14:section name="Summary" id="{9291D728-7F1D-4E2A-996D-3B1F90684848}">
          <p14:sldIdLst>
            <p14:sldId id="272"/>
            <p14:sldId id="299"/>
            <p14:sldId id="305"/>
          </p14:sldIdLst>
        </p14:section>
        <p14:section name="JSON" id="{9DFB2D95-41F0-4BA0-B9EE-F074ACC2D24B}">
          <p14:sldIdLst>
            <p14:sldId id="300"/>
            <p14:sldId id="288"/>
            <p14:sldId id="309"/>
            <p14:sldId id="306"/>
            <p14:sldId id="307"/>
            <p14:sldId id="332"/>
          </p14:sldIdLst>
        </p14:section>
        <p14:section name="for-in Loop" id="{F294252D-FA69-4322-B601-CF314F7B36B3}">
          <p14:sldIdLst>
            <p14:sldId id="273"/>
            <p14:sldId id="274"/>
            <p14:sldId id="308"/>
            <p14:sldId id="318"/>
            <p14:sldId id="275"/>
            <p14:sldId id="333"/>
            <p14:sldId id="276"/>
            <p14:sldId id="301"/>
            <p14:sldId id="334"/>
          </p14:sldIdLst>
        </p14:section>
        <p14:section name="Objects vs. Arrays" id="{29CB83DC-7380-400E-BB04-BD682637BD46}">
          <p14:sldIdLst>
            <p14:sldId id="280"/>
            <p14:sldId id="302"/>
            <p14:sldId id="281"/>
            <p14:sldId id="303"/>
            <p14:sldId id="340"/>
          </p14:sldIdLst>
        </p14:section>
        <p14:section name="Combining Arrays and Objects" id="{975B5C5E-6801-47BF-A9DD-1C8925E09B6D}">
          <p14:sldIdLst>
            <p14:sldId id="283"/>
            <p14:sldId id="316"/>
            <p14:sldId id="315"/>
            <p14:sldId id="335"/>
            <p14:sldId id="310"/>
            <p14:sldId id="277"/>
            <p14:sldId id="311"/>
            <p14:sldId id="312"/>
            <p14:sldId id="313"/>
            <p14:sldId id="314"/>
          </p14:sldIdLst>
        </p14:section>
        <p14:section name="Methods" id="{16E3680E-2659-4054-B2B5-D8002EDCC478}">
          <p14:sldIdLst>
            <p14:sldId id="319"/>
            <p14:sldId id="320"/>
            <p14:sldId id="321"/>
            <p14:sldId id="322"/>
            <p14:sldId id="323"/>
            <p14:sldId id="326"/>
            <p14:sldId id="324"/>
            <p14:sldId id="325"/>
            <p14:sldId id="327"/>
            <p14:sldId id="328"/>
            <p14:sldId id="336"/>
            <p14:sldId id="337"/>
            <p14:sldId id="339"/>
            <p14:sldId id="338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75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251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901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505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781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913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394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14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54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418884" cy="341630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88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25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41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38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51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9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01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5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06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chart/top/?ref_=nv_mv_250" TargetMode="External"/><Relationship Id="rId2" Type="http://schemas.openxmlformats.org/officeDocument/2006/relationships/hyperlink" Target="https://www.imdb.com/?ref_=nv_hom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ythontutor.com/javascript.html#mode=edit" TargetMode="External"/><Relationship Id="rId4" Type="http://schemas.openxmlformats.org/officeDocument/2006/relationships/hyperlink" Target="https://jsbin.com/?js,console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mitripavlutin.com/check-if-object-has-property-javascrip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easyexpresssoft/object-literal-vs-json-7a2084872907" TargetMode="Externa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api.openweathermap.org/data/2.5/weather?q=London,uk&amp;appid=9215f193825f4e5216f440e766d94708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updates/2015/03/introduction-to-fetch" TargetMode="External"/><Relationship Id="rId2" Type="http://schemas.openxmlformats.org/officeDocument/2006/relationships/hyperlink" Target="https://www.xul.fr/en/html5/fetch.php#:~:text=Fetch%20is%20a%20browser%20API,in%20conjunction%20with%20async%2Fawait.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CB8D-C826-40BD-876D-5E1BD80745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7F036-5AD0-49CA-A604-257486B836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152-168 Class 13 &amp; 14</a:t>
            </a:r>
          </a:p>
        </p:txBody>
      </p:sp>
    </p:spTree>
    <p:extLst>
      <p:ext uri="{BB962C8B-B14F-4D97-AF65-F5344CB8AC3E}">
        <p14:creationId xmlns:p14="http://schemas.microsoft.com/office/powerpoint/2010/main" val="1900618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Non-Empty Object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822AE7-740C-4A8E-B9AC-1CF180387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/>
              <a:t>Properties and values between the curly braces</a:t>
            </a:r>
          </a:p>
          <a:p>
            <a:r>
              <a:rPr lang="en-US" sz="3200"/>
              <a:t>One line or multiple lines is okay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D13FD-BEF2-474D-AB6B-554EC70E85C5}"/>
              </a:ext>
            </a:extLst>
          </p:cNvPr>
          <p:cNvSpPr txBox="1"/>
          <p:nvPr/>
        </p:nvSpPr>
        <p:spPr>
          <a:xfrm>
            <a:off x="3655060" y="4311650"/>
            <a:ext cx="459613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 planet = {</a:t>
            </a:r>
            <a:b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	name: </a:t>
            </a:r>
            <a:r>
              <a:rPr lang="en-US" sz="32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"Mercury"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	diameter: </a:t>
            </a:r>
            <a:r>
              <a:rPr lang="en-US" sz="32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4880</a:t>
            </a:r>
          </a:p>
          <a:p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4035407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Non-Empty Object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9EF381-8845-4121-92D4-DC7301BAA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Separate properties with commas</a:t>
            </a:r>
          </a:p>
          <a:p>
            <a:r>
              <a:rPr lang="en-US"/>
              <a:t>Colon between property name and its 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2EBFBE-C47D-4488-9AF8-3F171FEFA57A}"/>
              </a:ext>
            </a:extLst>
          </p:cNvPr>
          <p:cNvSpPr txBox="1"/>
          <p:nvPr/>
        </p:nvSpPr>
        <p:spPr>
          <a:xfrm>
            <a:off x="3655060" y="4311650"/>
            <a:ext cx="459613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 planet = {</a:t>
            </a:r>
            <a:b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	name: </a:t>
            </a:r>
            <a:r>
              <a:rPr lang="en-US" sz="32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"Mercury"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	diameter: </a:t>
            </a:r>
            <a:r>
              <a:rPr lang="en-US" sz="32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4880</a:t>
            </a:r>
          </a:p>
          <a:p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3522251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Non-Empty Object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9EF381-8845-4121-92D4-DC7301BAA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Property names can be in quotes (optional)</a:t>
            </a:r>
          </a:p>
          <a:p>
            <a:r>
              <a:rPr lang="en-US"/>
              <a:t>Semicolon after closing curly brace!</a:t>
            </a:r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2D9E38-D00A-4579-AB0D-ACC776170499}"/>
              </a:ext>
            </a:extLst>
          </p:cNvPr>
          <p:cNvSpPr txBox="1"/>
          <p:nvPr/>
        </p:nvSpPr>
        <p:spPr>
          <a:xfrm>
            <a:off x="3655060" y="4311650"/>
            <a:ext cx="459613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 planet = {</a:t>
            </a:r>
            <a:b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	name: </a:t>
            </a:r>
            <a:r>
              <a:rPr lang="en-US" sz="32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"Mercury"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	diameter: </a:t>
            </a:r>
            <a:r>
              <a:rPr lang="en-US" sz="32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4880</a:t>
            </a:r>
          </a:p>
          <a:p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2589577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vs.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In arrays, </a:t>
            </a:r>
            <a:r>
              <a:rPr lang="en-US" dirty="0"/>
              <a:t>elements have indexes </a:t>
            </a:r>
            <a:r>
              <a:rPr lang="en-US"/>
              <a:t>and values</a:t>
            </a:r>
          </a:p>
          <a:p>
            <a:r>
              <a:rPr lang="en-US"/>
              <a:t>Reference a value by using its index number</a:t>
            </a:r>
            <a:endParaRPr lang="en-US" dirty="0"/>
          </a:p>
          <a:p>
            <a:pPr marL="0" indent="0">
              <a:buNone/>
            </a:pPr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planetArray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"Mercury"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4880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91350" y="5130719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0</a:t>
            </a:r>
            <a:endParaRPr 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63F353-B9D3-4BC0-ABCF-4189D4C581BD}"/>
              </a:ext>
            </a:extLst>
          </p:cNvPr>
          <p:cNvSpPr txBox="1"/>
          <p:nvPr/>
        </p:nvSpPr>
        <p:spPr>
          <a:xfrm>
            <a:off x="9144000" y="5130718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1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64725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vs.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In objects, </a:t>
            </a:r>
            <a:r>
              <a:rPr lang="en-US" dirty="0"/>
              <a:t>properties have names and values</a:t>
            </a:r>
          </a:p>
          <a:p>
            <a:r>
              <a:rPr lang="en-US" dirty="0"/>
              <a:t>Reference </a:t>
            </a:r>
            <a:r>
              <a:rPr lang="en-US"/>
              <a:t>a value </a:t>
            </a:r>
            <a:r>
              <a:rPr lang="en-US" dirty="0"/>
              <a:t>by using </a:t>
            </a:r>
            <a:r>
              <a:rPr lang="en-US"/>
              <a:t>its name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planetObject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b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name: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"Mercury"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diameter: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4880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D9F8CE-3D0F-46D8-845A-FB6F75AA51FE}"/>
              </a:ext>
            </a:extLst>
          </p:cNvPr>
          <p:cNvSpPr txBox="1"/>
          <p:nvPr/>
        </p:nvSpPr>
        <p:spPr>
          <a:xfrm>
            <a:off x="4204490" y="5496580"/>
            <a:ext cx="1204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name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797D0D-1CB4-46A3-A215-96C6CC235268}"/>
              </a:ext>
            </a:extLst>
          </p:cNvPr>
          <p:cNvSpPr txBox="1"/>
          <p:nvPr/>
        </p:nvSpPr>
        <p:spPr>
          <a:xfrm>
            <a:off x="8458202" y="5496580"/>
            <a:ext cx="1765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diameter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0587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Values Can Be Anything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Properties can hold </a:t>
            </a:r>
            <a:r>
              <a:rPr lang="en-US" dirty="0"/>
              <a:t>any data type</a:t>
            </a:r>
          </a:p>
          <a:p>
            <a:pPr lvl="1"/>
            <a:r>
              <a:rPr lang="en-US"/>
              <a:t>Simple </a:t>
            </a:r>
            <a:r>
              <a:rPr lang="en-US" dirty="0"/>
              <a:t>types, arrays, other objects, functions</a:t>
            </a:r>
          </a:p>
          <a:p>
            <a:endParaRPr lang="en-US"/>
          </a:p>
          <a:p>
            <a:r>
              <a:rPr lang="en-US"/>
              <a:t>Properties are heterogeneous</a:t>
            </a:r>
            <a:endParaRPr lang="en-US" dirty="0"/>
          </a:p>
          <a:p>
            <a:pPr lvl="1"/>
            <a:r>
              <a:rPr lang="en-US" dirty="0"/>
              <a:t>You can mix and match data types within </a:t>
            </a:r>
            <a:r>
              <a:rPr lang="en-US"/>
              <a:t>an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652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</a:t>
            </a:r>
            <a:r>
              <a:rPr lang="en-US" dirty="0" err="1"/>
              <a:t>jQuery</a:t>
            </a:r>
            <a:r>
              <a:rPr lang="en-US" dirty="0"/>
              <a:t> Validation?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B66AD8-7F82-4C26-9CDE-E8A5F7953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/>
              <a:t> is an object with three properties:</a:t>
            </a:r>
            <a:br>
              <a:rPr lang="en-US"/>
            </a:b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rules</a:t>
            </a:r>
            <a:r>
              <a:rPr lang="en-US"/>
              <a:t>,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messages</a:t>
            </a:r>
            <a:r>
              <a:rPr lang="en-US" i="1"/>
              <a:t>,</a:t>
            </a:r>
            <a:r>
              <a:rPr lang="en-US"/>
              <a:t> and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submitHandler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myRules</a:t>
            </a:r>
            <a:r>
              <a:rPr lang="en-US"/>
              <a:t> and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myMessages</a:t>
            </a:r>
            <a:r>
              <a:rPr lang="en-US"/>
              <a:t> were also objects!</a:t>
            </a:r>
            <a:endParaRPr lang="en-US" i="1"/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E27560-E660-44A9-AE7C-DC386A4A8B44}"/>
              </a:ext>
            </a:extLst>
          </p:cNvPr>
          <p:cNvSpPr txBox="1"/>
          <p:nvPr/>
        </p:nvSpPr>
        <p:spPr>
          <a:xfrm>
            <a:off x="3727391" y="4755143"/>
            <a:ext cx="40927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var config = {</a:t>
            </a:r>
          </a:p>
          <a:p>
            <a:pPr marL="0" indent="0"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rules: 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myRules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messages: 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myMessages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submitHandler: 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runProgram</a:t>
            </a:r>
          </a:p>
          <a:p>
            <a:pPr marL="0" indent="0"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78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C79A7-458D-48FB-9731-141F26680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 It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DFEEE-E891-4F59-9CC4-58E2A95DF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Look up your favorite movie at </a:t>
            </a:r>
            <a:r>
              <a:rPr lang="en-US">
                <a:hlinkClick r:id="rId2"/>
              </a:rPr>
              <a:t>IMDB.com</a:t>
            </a:r>
            <a:r>
              <a:rPr lang="en-US"/>
              <a:t> (or pick from this </a:t>
            </a:r>
            <a:r>
              <a:rPr lang="en-US">
                <a:hlinkClick r:id="rId3"/>
              </a:rPr>
              <a:t>Top Rated</a:t>
            </a:r>
            <a:r>
              <a:rPr lang="en-US"/>
              <a:t> list)</a:t>
            </a:r>
          </a:p>
          <a:p>
            <a:r>
              <a:rPr lang="en-US"/>
              <a:t>In </a:t>
            </a:r>
            <a:r>
              <a:rPr lang="en-US">
                <a:hlinkClick r:id="rId4"/>
              </a:rPr>
              <a:t>JSBin</a:t>
            </a:r>
            <a:r>
              <a:rPr lang="en-US"/>
              <a:t> or </a:t>
            </a:r>
            <a:r>
              <a:rPr lang="en-US">
                <a:hlinkClick r:id="rId5"/>
              </a:rPr>
              <a:t>PythonTutor</a:t>
            </a:r>
            <a:r>
              <a:rPr lang="en-US"/>
              <a:t> create an object named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myMovie</a:t>
            </a:r>
            <a:r>
              <a:rPr lang="en-US"/>
              <a:t> with properties that hold data about your movie</a:t>
            </a:r>
          </a:p>
          <a:p>
            <a:r>
              <a:rPr lang="en-US"/>
              <a:t>Examples: title, director, MPAA rating, release date, runtime, box office gross, etc.</a:t>
            </a:r>
          </a:p>
        </p:txBody>
      </p:sp>
    </p:spTree>
    <p:extLst>
      <p:ext uri="{BB962C8B-B14F-4D97-AF65-F5344CB8AC3E}">
        <p14:creationId xmlns:p14="http://schemas.microsoft.com/office/powerpoint/2010/main" val="379423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Property Values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4FE0B3-FA6A-4DE0-A61D-3A447DEB1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/>
              <a:t>The most common way is </a:t>
            </a:r>
            <a:r>
              <a:rPr lang="en-US" sz="3200" i="1"/>
              <a:t>dot notation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3D8BD7-4B89-43C9-B3B8-8D40D154B9B2}"/>
              </a:ext>
            </a:extLst>
          </p:cNvPr>
          <p:cNvSpPr txBox="1"/>
          <p:nvPr/>
        </p:nvSpPr>
        <p:spPr>
          <a:xfrm>
            <a:off x="2857501" y="3429000"/>
            <a:ext cx="663675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planet = {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name: 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"Mercury"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, diameter: </a:t>
            </a:r>
            <a:r>
              <a:rPr 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4880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&gt;&gt; console.log(planet.name);</a:t>
            </a:r>
          </a:p>
          <a:p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"Mercury"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&gt;&gt; console.log(planet.diameter);</a:t>
            </a:r>
            <a:b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4880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727666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Property Values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2FEC49-0240-405F-AFF7-FB0CC5824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/>
              <a:t>Or use square brackets (like an array)</a:t>
            </a:r>
          </a:p>
          <a:p>
            <a:r>
              <a:rPr lang="en-US" sz="3200" b="1"/>
              <a:t>Important</a:t>
            </a:r>
            <a:r>
              <a:rPr lang="en-US" sz="3200"/>
              <a:t>: Use quotes around property names!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/>
          </a:p>
          <a:p>
            <a:pPr marL="0" indent="0">
              <a:buNone/>
            </a:pPr>
            <a:br>
              <a:rPr lang="en-US" sz="1400"/>
            </a:br>
            <a:endParaRPr lang="en-US" b="1">
              <a:solidFill>
                <a:schemeClr val="accent3">
                  <a:lumMod val="50000"/>
                </a:schemeClr>
              </a:solidFill>
            </a:endParaRPr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3D8BD7-4B89-43C9-B3B8-8D40D154B9B2}"/>
              </a:ext>
            </a:extLst>
          </p:cNvPr>
          <p:cNvSpPr txBox="1"/>
          <p:nvPr/>
        </p:nvSpPr>
        <p:spPr>
          <a:xfrm>
            <a:off x="2571751" y="4006195"/>
            <a:ext cx="682109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planet = {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name: 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"Mercury"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, diameter: </a:t>
            </a:r>
            <a:r>
              <a:rPr 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4880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&gt;&gt; console.log(planet[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"Mercury"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&gt;&gt; console.log(planet[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"diameter"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4880</a:t>
            </a:r>
            <a:endParaRPr lang="en-US" sz="4000" b="1">
              <a:solidFill>
                <a:srgbClr val="C00000"/>
              </a:solidFill>
            </a:endParaRPr>
          </a:p>
          <a:p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693638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DD44D-A4CE-4BDF-A5CE-2B0686619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Keeping Related Properties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/>
              <a:t>We've </a:t>
            </a:r>
            <a:r>
              <a:rPr lang="en-US" sz="3600" dirty="0"/>
              <a:t>seen two techniques</a:t>
            </a:r>
          </a:p>
          <a:p>
            <a:r>
              <a:rPr lang="en-US" sz="3600"/>
              <a:t>Parallel arrays and multidimensional arrays</a:t>
            </a:r>
          </a:p>
        </p:txBody>
      </p:sp>
    </p:spTree>
    <p:extLst>
      <p:ext uri="{BB962C8B-B14F-4D97-AF65-F5344CB8AC3E}">
        <p14:creationId xmlns:p14="http://schemas.microsoft.com/office/powerpoint/2010/main" val="3653269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Dot/Square Brackets?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I'm </a:t>
            </a:r>
            <a:r>
              <a:rPr lang="en-US" dirty="0"/>
              <a:t>writing </a:t>
            </a:r>
            <a:r>
              <a:rPr lang="en-US"/>
              <a:t>a game </a:t>
            </a:r>
            <a:r>
              <a:rPr lang="en-US" dirty="0"/>
              <a:t>where the hero has health and magic properties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hero = { health: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magic: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};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18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Dot/Square Brackets?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 </a:t>
            </a:r>
            <a:r>
              <a:rPr lang="en-US" dirty="0"/>
              <a:t>can drink a potion to increase </a:t>
            </a:r>
            <a:r>
              <a:rPr lang="en-US"/>
              <a:t>either stat</a:t>
            </a:r>
            <a:endParaRPr lang="en-US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drinkPotion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"health"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b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health: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magic: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drinkPotion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"magic"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b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health: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magic: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DFF6B74C-4620-4568-9932-7C78310A5094}"/>
              </a:ext>
            </a:extLst>
          </p:cNvPr>
          <p:cNvSpPr/>
          <p:nvPr/>
        </p:nvSpPr>
        <p:spPr>
          <a:xfrm>
            <a:off x="8011367" y="3759728"/>
            <a:ext cx="1905000" cy="609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health +5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FA0C1ADF-F894-4954-AB9A-71435C52B768}"/>
              </a:ext>
            </a:extLst>
          </p:cNvPr>
          <p:cNvSpPr/>
          <p:nvPr/>
        </p:nvSpPr>
        <p:spPr>
          <a:xfrm>
            <a:off x="8011367" y="4987396"/>
            <a:ext cx="1905000" cy="609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magic</a:t>
            </a:r>
          </a:p>
          <a:p>
            <a:pPr algn="ctr"/>
            <a:r>
              <a:rPr lang="en-US"/>
              <a:t>+5</a:t>
            </a:r>
          </a:p>
        </p:txBody>
      </p:sp>
    </p:spTree>
    <p:extLst>
      <p:ext uri="{BB962C8B-B14F-4D97-AF65-F5344CB8AC3E}">
        <p14:creationId xmlns:p14="http://schemas.microsoft.com/office/powerpoint/2010/main" val="4094879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4493-AE51-4103-A2BF-BD364D22D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/>
              <a:t>Access Hero's </a:t>
            </a:r>
            <a:r>
              <a:rPr lang="en-US" dirty="0"/>
              <a:t>Properties?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E65A2-DC9F-4452-ACBF-FC161BCA0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/>
              <a:t>Using </a:t>
            </a:r>
            <a:r>
              <a:rPr lang="en-US" dirty="0"/>
              <a:t>dot notation</a:t>
            </a:r>
          </a:p>
          <a:p>
            <a:pPr marL="457200" lvl="1" indent="0">
              <a:buNone/>
            </a:pPr>
            <a:endParaRPr lang="en-US" sz="3200" b="1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var hero = { health: </a:t>
            </a:r>
            <a:r>
              <a:rPr lang="en-US" sz="32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, magic: </a:t>
            </a:r>
            <a:r>
              <a:rPr lang="en-US" sz="32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 };</a:t>
            </a:r>
          </a:p>
          <a:p>
            <a:pPr marL="457200" lvl="1" indent="0">
              <a:buNone/>
            </a:pP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hero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.health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hero.magic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32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003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4493-AE51-4103-A2BF-BD364D22D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/>
              <a:t>Access Hero's </a:t>
            </a:r>
            <a:r>
              <a:rPr lang="en-US" dirty="0"/>
              <a:t>Properties?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E65A2-DC9F-4452-ACBF-FC161BCA0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/>
              <a:t>Using bracket notation</a:t>
            </a:r>
          </a:p>
          <a:p>
            <a:r>
              <a:rPr lang="en-US" sz="360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"health"</a:t>
            </a:r>
            <a:r>
              <a:rPr lang="en-US"/>
              <a:t> and </a:t>
            </a:r>
            <a:r>
              <a:rPr lang="en-US" sz="360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"magic"</a:t>
            </a:r>
            <a:r>
              <a:rPr lang="en-US"/>
              <a:t> are strings!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hero = { health: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magic: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};</a:t>
            </a:r>
          </a:p>
          <a:p>
            <a:pPr marL="457200" lvl="1" indent="0">
              <a:buNone/>
            </a:pP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hero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"health"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en-U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hero[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"magic"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en-U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55116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FFE0-86EC-4EEB-82D6-96470E0F0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in a Variable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EE8B0-C45D-4927-82A9-BAFF03914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/>
              <a:t>Variables can be used </a:t>
            </a:r>
            <a:r>
              <a:rPr lang="en-US" dirty="0"/>
              <a:t>with </a:t>
            </a:r>
            <a:r>
              <a:rPr lang="en-US"/>
              <a:t>bracket notation</a:t>
            </a:r>
          </a:p>
          <a:p>
            <a:endParaRPr lang="en-US" sz="1000" dirty="0"/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hero[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"health"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	      </a:t>
            </a:r>
          </a:p>
          <a:p>
            <a:pPr marL="400050" lvl="1" indent="0">
              <a:buNone/>
            </a:pP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      var potionType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2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health"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      hero[potionType]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A3E883C5-3A84-4D06-B013-856559BA3B07}"/>
              </a:ext>
            </a:extLst>
          </p:cNvPr>
          <p:cNvSpPr/>
          <p:nvPr/>
        </p:nvSpPr>
        <p:spPr>
          <a:xfrm>
            <a:off x="4238625" y="4400549"/>
            <a:ext cx="3714750" cy="7334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becomes</a:t>
            </a:r>
          </a:p>
        </p:txBody>
      </p:sp>
    </p:spTree>
    <p:extLst>
      <p:ext uri="{BB962C8B-B14F-4D97-AF65-F5344CB8AC3E}">
        <p14:creationId xmlns:p14="http://schemas.microsoft.com/office/powerpoint/2010/main" val="2160503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</a:t>
            </a:r>
            <a:r>
              <a:rPr lang="en-US"/>
              <a:t>Names in </a:t>
            </a:r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What if </a:t>
            </a:r>
            <a:r>
              <a:rPr lang="en-US" dirty="0"/>
              <a:t>the variable is a function </a:t>
            </a:r>
            <a:r>
              <a:rPr lang="en-US"/>
              <a:t>parameter?</a:t>
            </a:r>
          </a:p>
          <a:p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potionType</a:t>
            </a:r>
            <a:r>
              <a:rPr lang="en-US"/>
              <a:t> contains </a:t>
            </a:r>
            <a:r>
              <a:rPr lang="en-US" sz="320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"magic"</a:t>
            </a:r>
            <a:r>
              <a:rPr lang="en-US"/>
              <a:t> or </a:t>
            </a:r>
            <a:r>
              <a:rPr lang="en-US" sz="320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"health"</a:t>
            </a: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8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drinkPotion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800" b="1" err="1">
                <a:latin typeface="Courier New" panose="02070309020205020404" pitchFamily="49" charset="0"/>
                <a:cs typeface="Courier New" panose="02070309020205020404" pitchFamily="49" charset="0"/>
              </a:rPr>
              <a:t>potionType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	hero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potionType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335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6EFF0-2379-4C11-BCC4-CC69021E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 It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A6D8B-1346-426F-8009-5F9E54F97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the function below to print out some of the property values of your movie object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function printMovieProperty(propName) {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console.log(myMovie[propName]);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35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</a:t>
            </a:r>
            <a:r>
              <a:rPr lang="en-US"/>
              <a:t>Names in </a:t>
            </a:r>
            <a:r>
              <a:rPr lang="en-US" dirty="0"/>
              <a:t>Variables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D8357-83A3-4782-BD0E-5F96AC7AC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Can't be done using dot notation</a:t>
            </a:r>
          </a:p>
          <a:p>
            <a:r>
              <a:rPr lang="en-US"/>
              <a:t>JavaScript thinks I'm talking about a property </a:t>
            </a:r>
            <a:r>
              <a:rPr lang="en-US" b="1"/>
              <a:t>named</a:t>
            </a:r>
            <a:r>
              <a:rPr lang="en-US"/>
              <a:t>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potionType</a:t>
            </a:r>
            <a:endParaRPr lang="en-US"/>
          </a:p>
          <a:p>
            <a:pPr marL="0" indent="0">
              <a:buNone/>
            </a:pPr>
            <a:endParaRPr lang="en-US" sz="1600" b="1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var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potionType = 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"health"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hero.potionType += </a:t>
            </a: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 health: </a:t>
            </a:r>
            <a:r>
              <a:rPr lang="en-US" sz="2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sz="2800" b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magic: </a:t>
            </a:r>
            <a:r>
              <a:rPr lang="en-US" sz="2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sz="2800" b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potionType: </a:t>
            </a:r>
            <a:r>
              <a:rPr lang="en-US" sz="2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 </a:t>
            </a:r>
            <a:r>
              <a:rPr lang="en-US" sz="2800" b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i="1"/>
          </a:p>
        </p:txBody>
      </p:sp>
    </p:spTree>
    <p:extLst>
      <p:ext uri="{BB962C8B-B14F-4D97-AF65-F5344CB8AC3E}">
        <p14:creationId xmlns:p14="http://schemas.microsoft.com/office/powerpoint/2010/main" val="4252493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Updating or Adding </a:t>
            </a:r>
            <a:r>
              <a:rPr lang="en-US" dirty="0"/>
              <a:t>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If a property doesn't </a:t>
            </a:r>
            <a:r>
              <a:rPr lang="en-US" dirty="0"/>
              <a:t>exist, JavaScript creates it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8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hero = { health: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magic: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};</a:t>
            </a:r>
          </a:p>
          <a:p>
            <a:pPr marL="0" indent="0">
              <a:buNone/>
            </a:pPr>
            <a:r>
              <a:rPr lang="en-US" sz="28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Create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28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 named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"weapon"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hero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.weapon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"sword"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Weapon upgrade!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hero[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"weapon"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"flaming sword"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607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Does a Property Exist?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Notice that the property name is </a:t>
            </a:r>
            <a:r>
              <a:rPr lang="en-US"/>
              <a:t>in quotes</a:t>
            </a:r>
          </a:p>
          <a:p>
            <a:r>
              <a:rPr lang="en-US"/>
              <a:t>There are a </a:t>
            </a:r>
            <a:r>
              <a:rPr lang="en-US">
                <a:hlinkClick r:id="rId2"/>
              </a:rPr>
              <a:t>few other techniques</a:t>
            </a:r>
            <a:endParaRPr lang="en-US"/>
          </a:p>
          <a:p>
            <a:endParaRPr lang="en-US" sz="2000" dirty="0"/>
          </a:p>
          <a:p>
            <a:pPr marL="0" indent="0">
              <a:buNone/>
            </a:pPr>
            <a:r>
              <a:rPr lang="en-US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"weapon"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hero)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console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.log(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"Ready for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adventure!"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8207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8EAE71-57B7-4EC8-8804-21C224836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Array Drawbacks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Hard to keep sorted</a:t>
            </a:r>
          </a:p>
          <a:p>
            <a:r>
              <a:rPr lang="en-US"/>
              <a:t>Must remember to insert/delete across all arrays</a:t>
            </a:r>
            <a:br>
              <a:rPr lang="en-US"/>
            </a:br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names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 [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burger"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"fries"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"soda"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"cookie"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var prices = </a:t>
            </a:r>
            <a:b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[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4.95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2.95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1.75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666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5F725-4718-4E14-9C22-078C50BC6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 It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99DA1-328F-4A74-B2E5-B61F0D3D8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code to your movie example that does the following:</a:t>
            </a:r>
          </a:p>
          <a:p>
            <a:r>
              <a:rPr lang="en-US"/>
              <a:t>If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myMovie</a:t>
            </a:r>
            <a:r>
              <a:rPr lang="en-US"/>
              <a:t> has the property "director", update it to be all uppercase</a:t>
            </a:r>
          </a:p>
          <a:p>
            <a:r>
              <a:rPr lang="en-US"/>
              <a:t>If not, add the property with the value "UNKNOWN"</a:t>
            </a:r>
          </a:p>
        </p:txBody>
      </p:sp>
    </p:spTree>
    <p:extLst>
      <p:ext uri="{BB962C8B-B14F-4D97-AF65-F5344CB8AC3E}">
        <p14:creationId xmlns:p14="http://schemas.microsoft.com/office/powerpoint/2010/main" val="813624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91C240-779C-4787-9185-092D7F641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 Quote or Not To Quote?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ED456-7F8F-49EE-9DB5-8303A7FC1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Optional quotes</a:t>
            </a:r>
            <a:r>
              <a:rPr lang="en-US"/>
              <a:t> around property name when creating an object</a:t>
            </a:r>
          </a:p>
          <a:p>
            <a:endParaRPr lang="en-US" sz="3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var enemy = { health: </a:t>
            </a:r>
            <a:r>
              <a:rPr lang="en-US" sz="32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, magic: </a:t>
            </a:r>
            <a:r>
              <a:rPr lang="en-US" sz="32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 };</a:t>
            </a:r>
          </a:p>
          <a:p>
            <a:pPr marL="0" indent="0">
              <a:buNone/>
            </a:pP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var hero = { </a:t>
            </a:r>
            <a:r>
              <a:rPr lang="en-US" sz="32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"health"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32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"magic"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32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 };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169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95C2B8-F16B-4942-A104-408CCEAA5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 Quote or Not To Quote?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DD56A-34D4-49FA-84DD-83FAB4093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/>
              <a:t>No quotes</a:t>
            </a:r>
            <a:r>
              <a:rPr lang="en-US" sz="3200"/>
              <a:t> around a property name when using dot notation</a:t>
            </a:r>
          </a:p>
          <a:p>
            <a:endParaRPr lang="en-US" sz="3200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hero.weapon =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"sword"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hero.health += </a:t>
            </a: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console.log(hero.magic);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882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B83B8E-E172-40EC-80D1-66CBD6BDC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 Quote or Not To Quote?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6A5FE3-D097-4753-9B48-03E67BF94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Required quotes </a:t>
            </a:r>
            <a:r>
              <a:rPr lang="en-US"/>
              <a:t>when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using square bracket notation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using </a:t>
            </a: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/>
              <a:t> to test if a property exists</a:t>
            </a:r>
          </a:p>
          <a:p>
            <a:pPr marL="457200" lvl="1" indent="0">
              <a:buNone/>
            </a:pP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hero[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"treasure"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] = undefined;</a:t>
            </a:r>
          </a:p>
          <a:p>
            <a:pPr marL="457200" lvl="1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"weapon"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in hero)</a:t>
            </a:r>
          </a:p>
          <a:p>
            <a:pPr marL="457200" lvl="1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console.log(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"Ready!"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854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B83B8E-E172-40EC-80D1-66CBD6BDC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JavaScript Object Notation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6A5FE3-D097-4753-9B48-03E67BF94E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/>
              <a:t>JSON is a popular format for transferring data between computers</a:t>
            </a:r>
          </a:p>
          <a:p>
            <a:r>
              <a:rPr lang="en-US">
                <a:cs typeface="Courier New" panose="02070309020205020404" pitchFamily="49" charset="0"/>
                <a:hlinkClick r:id="rId2"/>
              </a:rPr>
              <a:t>Looks like JavaScript objects</a:t>
            </a:r>
            <a:r>
              <a:rPr lang="en-US">
                <a:cs typeface="Courier New" panose="02070309020205020404" pitchFamily="49" charset="0"/>
              </a:rPr>
              <a:t>, but property names are </a:t>
            </a:r>
            <a:r>
              <a:rPr lang="en-US" b="1">
                <a:cs typeface="Courier New" panose="02070309020205020404" pitchFamily="49" charset="0"/>
              </a:rPr>
              <a:t>always</a:t>
            </a:r>
            <a:r>
              <a:rPr lang="en-US">
                <a:cs typeface="Courier New" panose="02070309020205020404" pitchFamily="49" charset="0"/>
              </a:rPr>
              <a:t> quoted</a:t>
            </a:r>
          </a:p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9F5ECA-D7FD-4F37-B7B1-E9272C5503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"courseName"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"JavaScript"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"courseNumber"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"152-168"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"credits"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: 3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3179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D16D4-390E-4D4D-B1B1-67D61EED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Example: Weather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26962-AB50-460F-9987-CF7905D7B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Application programming interfaces (APIs) allow our program to request data in JSON format</a:t>
            </a:r>
          </a:p>
          <a:p>
            <a:endParaRPr lang="en-US">
              <a:hlinkClick r:id="rId2"/>
            </a:endParaRPr>
          </a:p>
          <a:p>
            <a:r>
              <a:rPr lang="en-US"/>
              <a:t>Try this </a:t>
            </a:r>
            <a:r>
              <a:rPr lang="en-US">
                <a:hlinkClick r:id="rId2"/>
              </a:rPr>
              <a:t>Open Weather Map</a:t>
            </a:r>
            <a:r>
              <a:rPr lang="en-US"/>
              <a:t> API request for current London weather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8063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F7036-ABF8-463D-BAAC-DC2EEDEAD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AJAX and Fetch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5625F-9726-4834-A77C-DA9D3B0A7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Asynchronous JavaScript and XML</a:t>
            </a:r>
          </a:p>
          <a:p>
            <a:r>
              <a:rPr lang="en-US"/>
              <a:t>Allows data to be requested and loaded in the background</a:t>
            </a:r>
          </a:p>
          <a:p>
            <a:endParaRPr lang="en-US"/>
          </a:p>
          <a:p>
            <a:r>
              <a:rPr lang="en-US">
                <a:hlinkClick r:id="rId2"/>
              </a:rPr>
              <a:t>Fetch API</a:t>
            </a:r>
            <a:r>
              <a:rPr lang="en-US"/>
              <a:t> uses JavaScript Promises instead</a:t>
            </a:r>
          </a:p>
          <a:p>
            <a:r>
              <a:rPr lang="en-US"/>
              <a:t>See this </a:t>
            </a:r>
            <a:r>
              <a:rPr lang="en-US">
                <a:hlinkClick r:id="rId3"/>
              </a:rPr>
              <a:t>tutorial on fetch() from Google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206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1F5B5E6-447E-425A-B3C0-DA5FA56F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JSON to String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305403-2A69-4A59-8DC4-9267667BA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JavaScript can convert JSON to a string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book = {name: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"Animal Farm"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yearPublished: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1945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bookString = JSON.stringify(book);</a:t>
            </a:r>
          </a:p>
        </p:txBody>
      </p:sp>
    </p:spTree>
    <p:extLst>
      <p:ext uri="{BB962C8B-B14F-4D97-AF65-F5344CB8AC3E}">
        <p14:creationId xmlns:p14="http://schemas.microsoft.com/office/powerpoint/2010/main" val="34718380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1F5B5E6-447E-425A-B3C0-DA5FA56F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to JSON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305403-2A69-4A59-8DC4-9267667BA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It can also parse a string into a JavaScript object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bookString = '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{"name":"Animal Farm","yearPublished":1945}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bookObj = JSON.parse(bookString);</a:t>
            </a:r>
          </a:p>
        </p:txBody>
      </p:sp>
    </p:spTree>
    <p:extLst>
      <p:ext uri="{BB962C8B-B14F-4D97-AF65-F5344CB8AC3E}">
        <p14:creationId xmlns:p14="http://schemas.microsoft.com/office/powerpoint/2010/main" val="26357047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D72C1-CAEE-409A-A533-94F21F87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 It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A0B37-05B3-4AD6-B5C5-D34EC30DD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In your movie example: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Stringify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myMovie</a:t>
            </a:r>
            <a:r>
              <a:rPr lang="en-US"/>
              <a:t> into a variable named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  <a:p>
            <a:r>
              <a:rPr lang="en-US"/>
              <a:t>Log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/>
              <a:t> to the console</a:t>
            </a:r>
          </a:p>
          <a:p>
            <a:r>
              <a:rPr lang="en-US"/>
              <a:t>Parse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/>
              <a:t> into a variable named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</a:p>
        </p:txBody>
      </p:sp>
    </p:spTree>
    <p:extLst>
      <p:ext uri="{BB962C8B-B14F-4D97-AF65-F5344CB8AC3E}">
        <p14:creationId xmlns:p14="http://schemas.microsoft.com/office/powerpoint/2010/main" val="748132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A0315F-3825-4DC2-8484-00AB30751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Multidimensional Array Drawbacks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Using index numbers is not intuitive</a:t>
            </a:r>
          </a:p>
          <a:p>
            <a:r>
              <a:rPr lang="en-US"/>
              <a:t>Hard to add/delete new properties</a:t>
            </a:r>
          </a:p>
          <a:p>
            <a:pPr marL="457200" lvl="1" indent="0">
              <a:buNone/>
            </a:pPr>
            <a:br>
              <a:rPr lang="en-US" dirty="0"/>
            </a:b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menu 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[</a:t>
            </a:r>
            <a:b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[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"burger"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4.95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b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[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"fries"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2.95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b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[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"soda"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1.75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b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[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"cookie"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0.99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250662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/>
              <a:t>for-in Loop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A4450-187A-4045-A9A9-2D1086D26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Iterates over the properties of objects</a:t>
            </a:r>
          </a:p>
          <a:p>
            <a:r>
              <a:rPr lang="en-US"/>
              <a:t>Will print the property </a:t>
            </a:r>
            <a:r>
              <a:rPr lang="en-US" b="1"/>
              <a:t>names</a:t>
            </a:r>
          </a:p>
          <a:p>
            <a:pPr marL="0" indent="0">
              <a:buNone/>
            </a:pPr>
            <a:endParaRPr lang="en-US" sz="2800" b="1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for (var propName in bookObj) {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console.log(propName);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1EF59BC-DF03-405C-A97E-242C30F4BEF4}"/>
              </a:ext>
            </a:extLst>
          </p:cNvPr>
          <p:cNvGrpSpPr/>
          <p:nvPr/>
        </p:nvGrpSpPr>
        <p:grpSpPr>
          <a:xfrm>
            <a:off x="8816711" y="4393844"/>
            <a:ext cx="2364720" cy="1208701"/>
            <a:chOff x="6548042" y="5542131"/>
            <a:chExt cx="2364720" cy="120870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C045D47-5B57-4BDE-AA0A-B73469295637}"/>
                </a:ext>
              </a:extLst>
            </p:cNvPr>
            <p:cNvSpPr txBox="1"/>
            <p:nvPr/>
          </p:nvSpPr>
          <p:spPr>
            <a:xfrm>
              <a:off x="6660222" y="6104501"/>
              <a:ext cx="2252540" cy="6463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"name"</a:t>
              </a:r>
            </a:p>
            <a:p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"datePublished"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B94FCB0-3BC9-419A-B4B9-E0BF3BDBDC6A}"/>
                </a:ext>
              </a:extLst>
            </p:cNvPr>
            <p:cNvSpPr txBox="1"/>
            <p:nvPr/>
          </p:nvSpPr>
          <p:spPr>
            <a:xfrm>
              <a:off x="6548042" y="5542131"/>
              <a:ext cx="12009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83438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Out the Property Values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87067-6885-4688-B7B8-5A50865AF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to print the names </a:t>
            </a:r>
            <a:r>
              <a:rPr lang="en-US" b="1"/>
              <a:t>and</a:t>
            </a:r>
            <a:r>
              <a:rPr lang="en-US"/>
              <a:t> the values?</a:t>
            </a:r>
          </a:p>
          <a:p>
            <a:r>
              <a:rPr lang="en-US"/>
              <a:t>The property name is stored in a variable (named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propName</a:t>
            </a:r>
            <a:r>
              <a:rPr lang="en-US"/>
              <a:t>)</a:t>
            </a:r>
          </a:p>
          <a:p>
            <a:r>
              <a:rPr lang="en-US"/>
              <a:t>Sound familiar?</a:t>
            </a:r>
          </a:p>
        </p:txBody>
      </p:sp>
    </p:spTree>
    <p:extLst>
      <p:ext uri="{BB962C8B-B14F-4D97-AF65-F5344CB8AC3E}">
        <p14:creationId xmlns:p14="http://schemas.microsoft.com/office/powerpoint/2010/main" val="40262830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Out the Property Values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67FAF-9760-49CE-A7CA-72AD634E0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Which of the following will work?</a:t>
            </a:r>
          </a:p>
          <a:p>
            <a:endParaRPr lang="en-US" sz="1050"/>
          </a:p>
          <a:p>
            <a:pPr marL="0" indent="0">
              <a:buNone/>
            </a:pP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    console.log(hero.propName);</a:t>
            </a:r>
            <a:b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    console.log(hero[propName]);</a:t>
            </a:r>
            <a:b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    console.log(hero[</a:t>
            </a:r>
            <a:r>
              <a:rPr lang="en-US" sz="32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"propName"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365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/>
              <a:t>for-in Loop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A4450-187A-4045-A9A9-2D1086D26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for (var propName in bookObj)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console.log(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`${propName} contains</a:t>
            </a:r>
          </a:p>
          <a:p>
            <a:pPr marL="0" indent="0">
              <a:buNone/>
            </a:pP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${bookObj[propName]}`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1EF59BC-DF03-405C-A97E-242C30F4BEF4}"/>
              </a:ext>
            </a:extLst>
          </p:cNvPr>
          <p:cNvGrpSpPr/>
          <p:nvPr/>
        </p:nvGrpSpPr>
        <p:grpSpPr>
          <a:xfrm>
            <a:off x="3797036" y="4908506"/>
            <a:ext cx="4294735" cy="1208701"/>
            <a:chOff x="6548042" y="5542131"/>
            <a:chExt cx="4294735" cy="120870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C045D47-5B57-4BDE-AA0A-B73469295637}"/>
                </a:ext>
              </a:extLst>
            </p:cNvPr>
            <p:cNvSpPr txBox="1"/>
            <p:nvPr/>
          </p:nvSpPr>
          <p:spPr>
            <a:xfrm>
              <a:off x="6660222" y="6104501"/>
              <a:ext cx="4182555" cy="6463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"name contains Animal Farm"</a:t>
              </a:r>
            </a:p>
            <a:p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"datePublished contains 1945"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B94FCB0-3BC9-419A-B4B9-E0BF3BDBDC6A}"/>
                </a:ext>
              </a:extLst>
            </p:cNvPr>
            <p:cNvSpPr txBox="1"/>
            <p:nvPr/>
          </p:nvSpPr>
          <p:spPr>
            <a:xfrm>
              <a:off x="6548042" y="5542131"/>
              <a:ext cx="12009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0489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for-in Loop: Names and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/>
              <a:t>Order of properties is not guaranteed</a:t>
            </a:r>
          </a:p>
          <a:p>
            <a:r>
              <a:rPr lang="en-US"/>
              <a:t>If properties should print in some order (e.g. alphabetically), requires more code</a:t>
            </a:r>
          </a:p>
          <a:p>
            <a:r>
              <a:rPr lang="en-US"/>
              <a:t>(Or maybe you should use an array)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870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D96C2-1673-4943-BDB6-FDE89ED3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 It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CBA55-9421-4F6B-ACE8-AF465485E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a for-in loop to print out the values of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myMovie's</a:t>
            </a:r>
            <a:r>
              <a:rPr lang="en-US"/>
              <a:t> properties (not the names)</a:t>
            </a:r>
          </a:p>
          <a:p>
            <a:r>
              <a:rPr lang="en-US"/>
              <a:t>For example: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		Dune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		DAVID LYNCH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		1984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		PG-13</a:t>
            </a:r>
          </a:p>
        </p:txBody>
      </p:sp>
    </p:spTree>
    <p:extLst>
      <p:ext uri="{BB962C8B-B14F-4D97-AF65-F5344CB8AC3E}">
        <p14:creationId xmlns:p14="http://schemas.microsoft.com/office/powerpoint/2010/main" val="35490151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Disarmed! Removing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set </a:t>
            </a:r>
            <a:r>
              <a:rPr lang="en-US"/>
              <a:t>a property's </a:t>
            </a:r>
            <a:r>
              <a:rPr lang="en-US" dirty="0"/>
              <a:t>value to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/>
              <a:t>However, property still exists</a:t>
            </a:r>
          </a:p>
          <a:p>
            <a:pPr marL="0" indent="0">
              <a:buNone/>
            </a:pPr>
            <a:r>
              <a:rPr lang="en-US" i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algn="ctr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hero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.weapon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9362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Disarmed! Removing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/>
              <a:t> operator removes </a:t>
            </a:r>
            <a:r>
              <a:rPr lang="en-US" dirty="0"/>
              <a:t>the property from the </a:t>
            </a:r>
            <a:r>
              <a:rPr lang="en-US"/>
              <a:t>object entirely</a:t>
            </a:r>
          </a:p>
          <a:p>
            <a:pPr marL="0" indent="0" algn="ctr">
              <a:buNone/>
            </a:pPr>
            <a:endParaRPr lang="en-US" b="1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hero.</a:t>
            </a:r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weapon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631993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4D84-E2E7-448E-BBBD-D858BF95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 It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E62EA-ECE6-4677-B35A-B619559B3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Set one of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myMovie</a:t>
            </a:r>
            <a:r>
              <a:rPr lang="en-US" sz="3600">
                <a:cs typeface="Courier New" panose="02070309020205020404" pitchFamily="49" charset="0"/>
              </a:rPr>
              <a:t>'s</a:t>
            </a:r>
            <a:r>
              <a:rPr lang="en-US"/>
              <a:t> properties to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</a:p>
          <a:p>
            <a:r>
              <a:rPr lang="en-US"/>
              <a:t>On the next line, use the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/>
              <a:t> operator to delete it</a:t>
            </a:r>
          </a:p>
        </p:txBody>
      </p:sp>
    </p:spTree>
    <p:extLst>
      <p:ext uri="{BB962C8B-B14F-4D97-AF65-F5344CB8AC3E}">
        <p14:creationId xmlns:p14="http://schemas.microsoft.com/office/powerpoint/2010/main" val="26179998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</a:t>
            </a:r>
            <a:r>
              <a:rPr lang="en-US"/>
              <a:t>Use Objects </a:t>
            </a:r>
            <a:r>
              <a:rPr lang="en-US" dirty="0"/>
              <a:t>vs</a:t>
            </a:r>
            <a:r>
              <a:rPr lang="en-US"/>
              <a:t>. Arrays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10E9C-C555-41BA-9791-F1C84D237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/>
              <a:t>Arrays are good when...</a:t>
            </a:r>
          </a:p>
          <a:p>
            <a:endParaRPr lang="en-US" sz="2400"/>
          </a:p>
          <a:p>
            <a:r>
              <a:rPr lang="en-US" sz="2400"/>
              <a:t>The order of values is important</a:t>
            </a:r>
          </a:p>
          <a:p>
            <a:pPr lvl="1"/>
            <a:r>
              <a:rPr lang="en-US" sz="2000"/>
              <a:t>Science fair winners in order of place</a:t>
            </a:r>
          </a:p>
          <a:p>
            <a:r>
              <a:rPr lang="en-US" sz="2400"/>
              <a:t>Values are more naturally described by their numerical position</a:t>
            </a:r>
          </a:p>
          <a:p>
            <a:pPr lvl="1"/>
            <a:r>
              <a:rPr lang="en-US" sz="2000"/>
              <a:t>Sales totals for day 1, day 2</a:t>
            </a:r>
          </a:p>
          <a:p>
            <a:r>
              <a:rPr lang="en-US" sz="2400"/>
              <a:t>Counting the number of values is important</a:t>
            </a:r>
          </a:p>
          <a:p>
            <a:pPr lvl="1"/>
            <a:r>
              <a:rPr lang="en-US" sz="2000"/>
              <a:t>Collect all test scores to get the average</a:t>
            </a:r>
          </a:p>
        </p:txBody>
      </p:sp>
    </p:spTree>
    <p:extLst>
      <p:ext uri="{BB962C8B-B14F-4D97-AF65-F5344CB8AC3E}">
        <p14:creationId xmlns:p14="http://schemas.microsoft.com/office/powerpoint/2010/main" val="2684175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6213DC-6314-4194-A3EF-CE624F70E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Drawbacks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/>
              <a:t>Either </a:t>
            </a:r>
            <a:r>
              <a:rPr lang="en-US" dirty="0"/>
              <a:t>technique quickly becomes unwieldy as the number of </a:t>
            </a:r>
            <a:r>
              <a:rPr lang="en-US"/>
              <a:t>properties increases</a:t>
            </a:r>
          </a:p>
          <a:p>
            <a:endParaRPr lang="en-US"/>
          </a:p>
          <a:p>
            <a:r>
              <a:rPr lang="en-US"/>
              <a:t>What if not all properties are applicable?</a:t>
            </a:r>
          </a:p>
          <a:p>
            <a:r>
              <a:rPr lang="en-US"/>
              <a:t>If you sell shoes and shirts, will the </a:t>
            </a:r>
            <a:r>
              <a:rPr lang="en-US" i="1"/>
              <a:t>width</a:t>
            </a:r>
            <a:r>
              <a:rPr lang="en-US"/>
              <a:t> entries for shirts be empty?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3525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</a:t>
            </a:r>
            <a:r>
              <a:rPr lang="en-US"/>
              <a:t>Use Objects </a:t>
            </a:r>
            <a:r>
              <a:rPr lang="en-US" dirty="0"/>
              <a:t>vs</a:t>
            </a:r>
            <a:r>
              <a:rPr lang="en-US"/>
              <a:t>. Arrays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B24C8-ADB8-451D-8CCC-4D99D40CF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/>
              <a:t>An array is the </a:t>
            </a:r>
            <a:r>
              <a:rPr lang="en-US" sz="3200" b="1"/>
              <a:t>same</a:t>
            </a:r>
            <a:r>
              <a:rPr lang="en-US" sz="3200"/>
              <a:t> information about </a:t>
            </a:r>
            <a:r>
              <a:rPr lang="en-US" sz="3200" b="1"/>
              <a:t>many</a:t>
            </a:r>
            <a:r>
              <a:rPr lang="en-US" sz="3200"/>
              <a:t> things</a:t>
            </a:r>
          </a:p>
          <a:p>
            <a:r>
              <a:rPr lang="en-US" sz="3200"/>
              <a:t>Sales totals for many days</a:t>
            </a:r>
          </a:p>
          <a:p>
            <a:pPr marL="0" indent="0">
              <a:buNone/>
            </a:pPr>
            <a:r>
              <a:rPr lang="en-US" sz="28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var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dailySales = [</a:t>
            </a:r>
            <a:r>
              <a:rPr lang="en-US" sz="2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4995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5170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4332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5009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4000" b="1"/>
          </a:p>
          <a:p>
            <a:r>
              <a:rPr lang="en-US" sz="3200"/>
              <a:t>Finish results for many races</a:t>
            </a:r>
          </a:p>
          <a:p>
            <a:pPr marL="0" indent="0">
              <a:buNone/>
            </a:pPr>
            <a:r>
              <a:rPr lang="en-US" sz="24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raceTimes = [</a:t>
            </a:r>
            <a:r>
              <a:rPr lang="en-US" sz="2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5.2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4.1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4.0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3.75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3.6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723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</a:t>
            </a:r>
            <a:r>
              <a:rPr lang="en-US"/>
              <a:t>Use Objects </a:t>
            </a:r>
            <a:r>
              <a:rPr lang="en-US" dirty="0"/>
              <a:t>vs</a:t>
            </a:r>
            <a:r>
              <a:rPr lang="en-US"/>
              <a:t>. Arrays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31208-35EF-4B9E-9D99-C7768BFB4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/>
              <a:t>Objects are good when...</a:t>
            </a:r>
          </a:p>
          <a:p>
            <a:endParaRPr lang="en-US" sz="2400"/>
          </a:p>
          <a:p>
            <a:r>
              <a:rPr lang="en-US" sz="2400"/>
              <a:t>The order of values is </a:t>
            </a:r>
            <a:r>
              <a:rPr lang="en-US" sz="2400" b="1"/>
              <a:t>not</a:t>
            </a:r>
            <a:r>
              <a:rPr lang="en-US" sz="2400"/>
              <a:t> important</a:t>
            </a:r>
          </a:p>
          <a:p>
            <a:pPr lvl="1"/>
            <a:r>
              <a:rPr lang="en-US" sz="2000"/>
              <a:t>Shoe's size and width don't have an order</a:t>
            </a:r>
          </a:p>
          <a:p>
            <a:r>
              <a:rPr lang="en-US" sz="2400"/>
              <a:t>Values are more naturally described semantically ("What is it?")</a:t>
            </a:r>
          </a:p>
          <a:p>
            <a:pPr lvl="1"/>
            <a:r>
              <a:rPr lang="en-US" sz="2000"/>
              <a:t>This is the planet's diameter</a:t>
            </a:r>
          </a:p>
          <a:p>
            <a:r>
              <a:rPr lang="en-US" sz="2400"/>
              <a:t>Counting the number of values is </a:t>
            </a:r>
            <a:r>
              <a:rPr lang="en-US" sz="2400" b="1"/>
              <a:t>not</a:t>
            </a:r>
            <a:r>
              <a:rPr lang="en-US" sz="2400"/>
              <a:t> important</a:t>
            </a:r>
          </a:p>
          <a:p>
            <a:pPr lvl="1"/>
            <a:r>
              <a:rPr lang="en-US" sz="2000"/>
              <a:t>We don't care how many properties a hero has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8770540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</a:t>
            </a:r>
            <a:r>
              <a:rPr lang="en-US"/>
              <a:t>Use Objects </a:t>
            </a:r>
            <a:r>
              <a:rPr lang="en-US" dirty="0"/>
              <a:t>vs</a:t>
            </a:r>
            <a:r>
              <a:rPr lang="en-US"/>
              <a:t>.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500"/>
              <a:t>An object is </a:t>
            </a:r>
            <a:r>
              <a:rPr lang="en-US" sz="3500" b="1"/>
              <a:t>many</a:t>
            </a:r>
            <a:r>
              <a:rPr lang="en-US" sz="3500"/>
              <a:t> pieces of info </a:t>
            </a:r>
            <a:r>
              <a:rPr lang="en-US" sz="3500" dirty="0"/>
              <a:t>about </a:t>
            </a:r>
            <a:r>
              <a:rPr lang="en-US" sz="3500" b="1" dirty="0"/>
              <a:t>one</a:t>
            </a:r>
            <a:r>
              <a:rPr lang="en-US" sz="3500" dirty="0"/>
              <a:t> thing</a:t>
            </a:r>
          </a:p>
          <a:p>
            <a:pPr lvl="1"/>
            <a:endParaRPr lang="en-US" sz="3500"/>
          </a:p>
          <a:p>
            <a:r>
              <a:rPr lang="en-US" sz="3500"/>
              <a:t>Information about one student</a:t>
            </a:r>
          </a:p>
          <a:p>
            <a:pPr marL="0" indent="0">
              <a:buNone/>
            </a:pPr>
            <a:r>
              <a:rPr lang="en-US" sz="26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 </a:t>
            </a:r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name: </a:t>
            </a:r>
            <a:r>
              <a:rPr lang="en-US" sz="26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"Stacy"</a:t>
            </a:r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3.7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major: </a:t>
            </a:r>
            <a:r>
              <a:rPr lang="en-US" sz="2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6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Math"</a:t>
            </a:r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3500"/>
              <a:t>Information about one menu item</a:t>
            </a:r>
          </a:p>
          <a:p>
            <a:pPr marL="0" indent="0">
              <a:buNone/>
            </a:pPr>
            <a:r>
              <a:rPr lang="en-US" sz="26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 drink = {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6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"soda"</a:t>
            </a:r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6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0.99</a:t>
            </a:r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calories</a:t>
            </a:r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6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150</a:t>
            </a:r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2980102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0914E-0F11-4CF4-90CA-C000BE8D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7460E-E1EC-42E1-B058-23E3523D2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See Canvas for the Student Gradebook (Part 1) lab</a:t>
            </a:r>
          </a:p>
        </p:txBody>
      </p:sp>
    </p:spTree>
    <p:extLst>
      <p:ext uri="{BB962C8B-B14F-4D97-AF65-F5344CB8AC3E}">
        <p14:creationId xmlns:p14="http://schemas.microsoft.com/office/powerpoint/2010/main" val="38097800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CB07C-97ED-4DFA-A4F9-3F280217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 of Objects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DDF1F-B1C1-46CE-A166-D94DBF8CD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500"/>
              <a:t>Objects capture </a:t>
            </a:r>
            <a:r>
              <a:rPr lang="en-US" sz="3500" dirty="0"/>
              <a:t>multiple properties in an intuitive way</a:t>
            </a:r>
          </a:p>
          <a:p>
            <a:r>
              <a:rPr lang="en-US" sz="3500" dirty="0"/>
              <a:t>Arrays help </a:t>
            </a:r>
            <a:r>
              <a:rPr lang="en-US" sz="3500"/>
              <a:t>us loop </a:t>
            </a:r>
            <a:r>
              <a:rPr lang="en-US" sz="3500" dirty="0"/>
              <a:t>over the objects</a:t>
            </a:r>
          </a:p>
          <a:p>
            <a:endParaRPr lang="en-US" sz="3000" dirty="0"/>
          </a:p>
          <a:p>
            <a:pPr marL="0" indent="0">
              <a:buNone/>
            </a:pPr>
            <a:r>
              <a:rPr lang="en-US" sz="2200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menu = [];</a:t>
            </a:r>
          </a:p>
          <a:p>
            <a:pPr marL="0" indent="0">
              <a:buNone/>
            </a:pPr>
            <a:r>
              <a:rPr 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menu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.push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{name</a:t>
            </a:r>
            <a:r>
              <a:rPr 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2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"Burger</a:t>
            </a:r>
            <a:r>
              <a:rPr lang="en-US" sz="22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price: </a:t>
            </a:r>
            <a:r>
              <a:rPr lang="en-US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4.95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);</a:t>
            </a:r>
          </a:p>
          <a:p>
            <a:pPr marL="0" indent="0">
              <a:buNone/>
            </a:pPr>
            <a:r>
              <a:rPr 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menu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.push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{name</a:t>
            </a:r>
            <a:r>
              <a:rPr 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2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"Fries</a:t>
            </a:r>
            <a:r>
              <a:rPr lang="en-US" sz="22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price: 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.95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);</a:t>
            </a:r>
          </a:p>
          <a:p>
            <a:pPr marL="0" indent="0">
              <a:buNone/>
            </a:pPr>
            <a:r>
              <a:rPr 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for (var foodItem of menu)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</a:t>
            </a:r>
            <a:r>
              <a:rPr 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log(foodItem.name + </a:t>
            </a:r>
            <a:r>
              <a:rPr lang="en-US" sz="22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 +  foodItem.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price);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6A23AB2-FD33-4C05-8E55-8E54EAF7D558}"/>
              </a:ext>
            </a:extLst>
          </p:cNvPr>
          <p:cNvGrpSpPr/>
          <p:nvPr/>
        </p:nvGrpSpPr>
        <p:grpSpPr>
          <a:xfrm>
            <a:off x="9287057" y="4447312"/>
            <a:ext cx="2058181" cy="1059726"/>
            <a:chOff x="6548042" y="5542131"/>
            <a:chExt cx="2058181" cy="105972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54B97AE-686D-4147-8C4A-30872E6B6A25}"/>
                </a:ext>
              </a:extLst>
            </p:cNvPr>
            <p:cNvSpPr txBox="1"/>
            <p:nvPr/>
          </p:nvSpPr>
          <p:spPr>
            <a:xfrm>
              <a:off x="6629400" y="5955526"/>
              <a:ext cx="1976823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"Burger 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4.95"</a:t>
              </a:r>
            </a:p>
            <a:p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"Fries 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2.95"</a:t>
              </a:r>
              <a:endParaRPr lang="en-US" b="1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5090490-22C8-49EA-81BC-B7688455A004}"/>
                </a:ext>
              </a:extLst>
            </p:cNvPr>
            <p:cNvSpPr txBox="1"/>
            <p:nvPr/>
          </p:nvSpPr>
          <p:spPr>
            <a:xfrm>
              <a:off x="6548042" y="5542131"/>
              <a:ext cx="12009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12362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1B844-77D8-4B1D-A07C-E19CACC8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Arrays of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3E99-7897-486C-8897-E1F4A3B84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 a comparator function like before</a:t>
            </a:r>
          </a:p>
          <a:p>
            <a:r>
              <a:rPr lang="en-US"/>
              <a:t>Will return -1, 0, or 1</a:t>
            </a:r>
          </a:p>
          <a:p>
            <a:endParaRPr lang="en-US"/>
          </a:p>
          <a:p>
            <a:r>
              <a:rPr lang="en-US"/>
              <a:t>Inside the function, compare the properties you want to sort by</a:t>
            </a:r>
          </a:p>
          <a:p>
            <a:r>
              <a:rPr lang="en-US"/>
              <a:t>Last name, age, account balance, etc.</a:t>
            </a:r>
          </a:p>
        </p:txBody>
      </p:sp>
    </p:spTree>
    <p:extLst>
      <p:ext uri="{BB962C8B-B14F-4D97-AF65-F5344CB8AC3E}">
        <p14:creationId xmlns:p14="http://schemas.microsoft.com/office/powerpoint/2010/main" val="32208785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23720-F272-495A-BD7E-445765D57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Comparator Function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3A8DF-1AFF-4866-A884-B76432C80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4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compareStudents( student1, student2 )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Should student1 come before student2? i.e. Are they in the right order?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(student1.lastName</a:t>
            </a:r>
            <a:r>
              <a:rPr lang="en-US" sz="14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student2.lastName)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1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Should student1 come after student2? i.e. Do they need to be swapped?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(student1.lastName &gt; student2.lastName)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1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If neither case is true, they must be equal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TO USE (assuming the array is named students)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students.sort(compareStudents);</a:t>
            </a:r>
          </a:p>
          <a:p>
            <a:pPr>
              <a:spcBef>
                <a:spcPts val="0"/>
              </a:spcBef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5917484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17FD-8367-4BF1-85DA-B53FEA7FE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B05FE-D343-4E66-980B-1775DB5E2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See Canvas for the Menu sorting lab</a:t>
            </a:r>
          </a:p>
        </p:txBody>
      </p:sp>
    </p:spTree>
    <p:extLst>
      <p:ext uri="{BB962C8B-B14F-4D97-AF65-F5344CB8AC3E}">
        <p14:creationId xmlns:p14="http://schemas.microsoft.com/office/powerpoint/2010/main" val="1618288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 Inside of </a:t>
            </a:r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 the hero </a:t>
            </a:r>
            <a:r>
              <a:rPr lang="en-US"/>
              <a:t>an empty </a:t>
            </a:r>
            <a:r>
              <a:rPr lang="en-US" dirty="0"/>
              <a:t>array to </a:t>
            </a:r>
            <a:r>
              <a:rPr lang="en-US"/>
              <a:t>collect treasure</a:t>
            </a:r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604266-2107-4863-B2B6-DE470F580DF1}"/>
              </a:ext>
            </a:extLst>
          </p:cNvPr>
          <p:cNvSpPr txBox="1"/>
          <p:nvPr/>
        </p:nvSpPr>
        <p:spPr>
          <a:xfrm>
            <a:off x="3619500" y="3637563"/>
            <a:ext cx="413446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 hero = { </a:t>
            </a:r>
          </a:p>
          <a:p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    health: </a:t>
            </a:r>
            <a:r>
              <a:rPr lang="en-US" sz="32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    magic: </a:t>
            </a:r>
            <a:r>
              <a:rPr lang="en-US" sz="32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    backpack: []</a:t>
            </a:r>
          </a:p>
          <a:p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10200496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 Inside of </a:t>
            </a:r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backpack</a:t>
            </a:r>
            <a:r>
              <a:rPr lang="en-US" sz="3200"/>
              <a:t> </a:t>
            </a:r>
            <a:r>
              <a:rPr lang="en-US" sz="3200" dirty="0"/>
              <a:t>is inside the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hero</a:t>
            </a:r>
            <a:r>
              <a:rPr lang="en-US" sz="3200"/>
              <a:t> object</a:t>
            </a:r>
          </a:p>
          <a:p>
            <a:r>
              <a:rPr lang="en-US" sz="3200"/>
              <a:t>Access with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hero.backpack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6B79B2-FB9C-4269-8310-A07277C722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var hero = { 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health: </a:t>
            </a:r>
            <a:r>
              <a:rPr lang="en-US" sz="2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magic: </a:t>
            </a:r>
            <a:r>
              <a:rPr lang="en-US" sz="2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backpack: []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800" b="1" u="sng">
                <a:latin typeface="Courier New" panose="02070309020205020404" pitchFamily="49" charset="0"/>
                <a:cs typeface="Courier New" panose="02070309020205020404" pitchFamily="49" charset="0"/>
              </a:rPr>
              <a:t>hero.backpack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.sort();</a:t>
            </a:r>
            <a:endParaRPr lang="en-US" sz="2800" b="1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86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Solution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FB947-8AC7-4E93-98F3-89316D409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/>
              <a:t>Easy to sort and iterate over</a:t>
            </a:r>
          </a:p>
          <a:p>
            <a:r>
              <a:rPr lang="en-US" sz="3200"/>
              <a:t>Only one place to add/delete properties</a:t>
            </a:r>
          </a:p>
          <a:p>
            <a:r>
              <a:rPr lang="en-US" sz="3200"/>
              <a:t>More intuitive access of properties</a:t>
            </a:r>
          </a:p>
        </p:txBody>
      </p:sp>
    </p:spTree>
    <p:extLst>
      <p:ext uri="{BB962C8B-B14F-4D97-AF65-F5344CB8AC3E}">
        <p14:creationId xmlns:p14="http://schemas.microsoft.com/office/powerpoint/2010/main" val="8407243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Elements </a:t>
            </a:r>
            <a:r>
              <a:rPr lang="en-US"/>
              <a:t>to an Object's </a:t>
            </a:r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500" dirty="0"/>
              <a:t>Add everything in the </a:t>
            </a:r>
            <a:r>
              <a:rPr lang="en-US" sz="3900" dirty="0">
                <a:latin typeface="Courier New" panose="02070309020205020404" pitchFamily="49" charset="0"/>
                <a:cs typeface="Courier New" panose="02070309020205020404" pitchFamily="49" charset="0"/>
              </a:rPr>
              <a:t>treasure</a:t>
            </a:r>
            <a:r>
              <a:rPr lang="en-US" sz="3500" dirty="0"/>
              <a:t> array to </a:t>
            </a:r>
            <a:r>
              <a:rPr lang="en-US" sz="3500"/>
              <a:t>the </a:t>
            </a:r>
            <a:r>
              <a:rPr lang="en-US" sz="3900">
                <a:latin typeface="Courier New" panose="02070309020205020404" pitchFamily="49" charset="0"/>
                <a:cs typeface="Courier New" panose="02070309020205020404" pitchFamily="49" charset="0"/>
              </a:rPr>
              <a:t>hero.backpack</a:t>
            </a:r>
            <a:r>
              <a:rPr lang="en-US" sz="3500" i="1"/>
              <a:t> </a:t>
            </a:r>
            <a:r>
              <a:rPr lang="en-US" sz="3500"/>
              <a:t>array</a:t>
            </a:r>
            <a:endParaRPr lang="en-US" dirty="0"/>
          </a:p>
          <a:p>
            <a:endParaRPr lang="en-US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683009-BBE4-4AB1-8CB5-27BA725D0D71}"/>
              </a:ext>
            </a:extLst>
          </p:cNvPr>
          <p:cNvSpPr txBox="1"/>
          <p:nvPr/>
        </p:nvSpPr>
        <p:spPr>
          <a:xfrm>
            <a:off x="902003" y="4515981"/>
            <a:ext cx="1092478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treasure = [ 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"ruby"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"diamond"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"gold coins"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i = </a:t>
            </a:r>
            <a:r>
              <a:rPr lang="en-US" sz="2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; i &lt; treasure.length; i++)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b="1" u="sng">
                <a:latin typeface="Courier New" panose="02070309020205020404" pitchFamily="49" charset="0"/>
                <a:cs typeface="Courier New" panose="02070309020205020404" pitchFamily="49" charset="0"/>
              </a:rPr>
              <a:t>hero.backpack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.push(treasure[i]);</a:t>
            </a:r>
            <a:endParaRPr lang="en-US" sz="2800" b="1"/>
          </a:p>
          <a:p>
            <a:endParaRPr lang="en-US" sz="2800" b="1"/>
          </a:p>
        </p:txBody>
      </p:sp>
      <p:pic>
        <p:nvPicPr>
          <p:cNvPr id="10244" name="Picture 4" descr="Pirates of the Caribbean Treasure Chest Standee - Shindigz">
            <a:extLst>
              <a:ext uri="{FF2B5EF4-FFF2-40B4-BE49-F238E27FC236}">
                <a16:creationId xmlns:a16="http://schemas.microsoft.com/office/drawing/2014/main" id="{66C3699F-1B65-4060-89B2-012CC34F8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" b="92889" l="8889" r="89778">
                        <a14:foregroundMark x1="41778" y1="8889" x2="41778" y2="8889"/>
                        <a14:foregroundMark x1="63111" y1="4889" x2="63111" y2="4889"/>
                        <a14:foregroundMark x1="29333" y1="6222" x2="29333" y2="6222"/>
                        <a14:foregroundMark x1="14667" y1="12000" x2="14667" y2="12000"/>
                        <a14:foregroundMark x1="12000" y1="13333" x2="12000" y2="13333"/>
                        <a14:foregroundMark x1="10222" y1="23556" x2="10222" y2="23556"/>
                        <a14:foregroundMark x1="9778" y1="31111" x2="9778" y2="31111"/>
                        <a14:foregroundMark x1="10222" y1="36000" x2="10222" y2="36000"/>
                        <a14:foregroundMark x1="8889" y1="41333" x2="8889" y2="41333"/>
                        <a14:foregroundMark x1="12444" y1="10667" x2="12444" y2="10667"/>
                        <a14:foregroundMark x1="14667" y1="6222" x2="14667" y2="6222"/>
                        <a14:foregroundMark x1="17778" y1="4889" x2="17778" y2="4889"/>
                        <a14:foregroundMark x1="26222" y1="4889" x2="26222" y2="4889"/>
                        <a14:foregroundMark x1="23556" y1="5333" x2="23556" y2="5333"/>
                        <a14:foregroundMark x1="33778" y1="4000" x2="33778" y2="4000"/>
                        <a14:foregroundMark x1="34222" y1="92889" x2="34222" y2="92889"/>
                        <a14:foregroundMark x1="13333" y1="5778" x2="13333" y2="5778"/>
                        <a14:foregroundMark x1="48000" y1="4000" x2="48000" y2="4000"/>
                        <a14:foregroundMark x1="88889" y1="51111" x2="88889" y2="51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826" y="3306022"/>
            <a:ext cx="934018" cy="93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84541827-EA11-41B5-8926-ED425DAA2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9714198" y="3189744"/>
            <a:ext cx="1050296" cy="105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96264AC4-4988-4E0B-961A-F38FBE3F9A47}"/>
              </a:ext>
            </a:extLst>
          </p:cNvPr>
          <p:cNvSpPr/>
          <p:nvPr/>
        </p:nvSpPr>
        <p:spPr>
          <a:xfrm>
            <a:off x="8827319" y="3446175"/>
            <a:ext cx="760404" cy="434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007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737EFA2-1513-4F17-9F0E-9BA993AB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Elements in an Object's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Use </a:t>
            </a:r>
            <a:r>
              <a:rPr lang="en-US" i="1">
                <a:latin typeface="Courier New" panose="02070309020205020404" pitchFamily="49" charset="0"/>
                <a:cs typeface="Courier New" panose="02070309020205020404" pitchFamily="49" charset="0"/>
              </a:rPr>
              <a:t>objectName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err="1">
                <a:latin typeface="Courier New" panose="02070309020205020404" pitchFamily="49" charset="0"/>
                <a:cs typeface="Courier New" panose="02070309020205020404" pitchFamily="49" charset="0"/>
              </a:rPr>
              <a:t>propertyName</a:t>
            </a:r>
            <a:r>
              <a:rPr lang="en-US"/>
              <a:t> syntax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5A9E78-3C3C-47E6-BF79-E42EA26A2523}"/>
              </a:ext>
            </a:extLst>
          </p:cNvPr>
          <p:cNvGrpSpPr/>
          <p:nvPr/>
        </p:nvGrpSpPr>
        <p:grpSpPr>
          <a:xfrm>
            <a:off x="9348715" y="4147386"/>
            <a:ext cx="1920323" cy="1336725"/>
            <a:chOff x="6548042" y="5542131"/>
            <a:chExt cx="1920323" cy="133672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45EB95-8B52-4F79-8B3B-9A656E430452}"/>
                </a:ext>
              </a:extLst>
            </p:cNvPr>
            <p:cNvSpPr txBox="1"/>
            <p:nvPr/>
          </p:nvSpPr>
          <p:spPr>
            <a:xfrm>
              <a:off x="6629400" y="5955526"/>
              <a:ext cx="1838965" cy="92333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"ruby"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"diamond"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"gold 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coins"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2F4B01B-6BBD-4BBD-A00B-BE5C364E83C9}"/>
                </a:ext>
              </a:extLst>
            </p:cNvPr>
            <p:cNvSpPr txBox="1"/>
            <p:nvPr/>
          </p:nvSpPr>
          <p:spPr>
            <a:xfrm>
              <a:off x="6548042" y="5542131"/>
              <a:ext cx="12009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Output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64D3E4D-2BA3-4624-8B0C-D40603B0EE9F}"/>
              </a:ext>
            </a:extLst>
          </p:cNvPr>
          <p:cNvSpPr txBox="1"/>
          <p:nvPr/>
        </p:nvSpPr>
        <p:spPr>
          <a:xfrm>
            <a:off x="1257301" y="3692365"/>
            <a:ext cx="727314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i = </a:t>
            </a:r>
            <a:r>
              <a:rPr lang="en-US" sz="2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 i &lt; </a:t>
            </a:r>
            <a:r>
              <a:rPr lang="en-US" sz="2800" b="1" u="sng">
                <a:latin typeface="Courier New" panose="02070309020205020404" pitchFamily="49" charset="0"/>
                <a:cs typeface="Courier New" panose="02070309020205020404" pitchFamily="49" charset="0"/>
              </a:rPr>
              <a:t>hero.backpack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.length;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 i++)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console.log(</a:t>
            </a:r>
            <a:r>
              <a:rPr lang="en-US" sz="2800" b="1" u="sng">
                <a:latin typeface="Courier New" panose="02070309020205020404" pitchFamily="49" charset="0"/>
                <a:cs typeface="Courier New" panose="02070309020205020404" pitchFamily="49" charset="0"/>
              </a:rPr>
              <a:t>hero.backpack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[i]);</a:t>
            </a:r>
          </a:p>
          <a:p>
            <a:endParaRPr lang="en-US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7699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CA949-A1B7-4292-A667-3AEE180B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Objects Inside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869EB-04F9-45AF-803C-FA5D84069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Objects can be nested inside other objects</a:t>
            </a:r>
          </a:p>
          <a:p>
            <a:endParaRPr lang="en-US"/>
          </a:p>
          <a:p>
            <a:r>
              <a:rPr lang="en-US"/>
              <a:t>The hero may acquire a horse!</a:t>
            </a:r>
          </a:p>
          <a:p>
            <a:r>
              <a:rPr lang="en-US"/>
              <a:t>The horse has a name, breed,</a:t>
            </a:r>
            <a:br>
              <a:rPr lang="en-US"/>
            </a:br>
            <a:r>
              <a:rPr lang="en-US"/>
              <a:t>and speed</a:t>
            </a:r>
          </a:p>
        </p:txBody>
      </p:sp>
      <p:pic>
        <p:nvPicPr>
          <p:cNvPr id="4" name="Picture 2" descr="Image result for black horse">
            <a:extLst>
              <a:ext uri="{FF2B5EF4-FFF2-40B4-BE49-F238E27FC236}">
                <a16:creationId xmlns:a16="http://schemas.microsoft.com/office/drawing/2014/main" id="{92A5F6B2-6D06-43F6-A95D-D62018833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475" y="3808436"/>
            <a:ext cx="1752600" cy="2075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0345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Objects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2EDF27-F8D8-4DA8-98FE-EE430A2717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var hero =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health: </a:t>
            </a:r>
            <a:r>
              <a:rPr 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magic: </a:t>
            </a:r>
            <a:r>
              <a:rPr 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backpack: [],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horse: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name: 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"Midnight"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breed: 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"Arabian"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speed: </a:t>
            </a:r>
            <a:r>
              <a:rPr 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400" b="1"/>
          </a:p>
          <a:p>
            <a:pPr marL="0" indent="0">
              <a:spcBef>
                <a:spcPts val="0"/>
              </a:spcBef>
              <a:buNone/>
            </a:pPr>
            <a:endParaRPr lang="en-US" sz="24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DE5931-F3AD-4B47-97FC-DA88B4B3E2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Access nested object's properties like: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hero.horse.name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hero.horse.speed</a:t>
            </a:r>
          </a:p>
        </p:txBody>
      </p:sp>
      <p:pic>
        <p:nvPicPr>
          <p:cNvPr id="8" name="Picture 2" descr="Image result for black horse">
            <a:extLst>
              <a:ext uri="{FF2B5EF4-FFF2-40B4-BE49-F238E27FC236}">
                <a16:creationId xmlns:a16="http://schemas.microsoft.com/office/drawing/2014/main" id="{1598D7E6-220A-4755-A164-E3B197941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430" y="4311650"/>
            <a:ext cx="866282" cy="1026082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6108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BF2B2-2118-4A92-9FAB-2329EE312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Inside Objects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4D0D13-741E-434C-A783-731AF19CA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function in an object is called a </a:t>
            </a:r>
            <a:r>
              <a:rPr lang="en-US" i="1"/>
              <a:t>method</a:t>
            </a:r>
          </a:p>
          <a:p>
            <a:r>
              <a:rPr lang="en-US"/>
              <a:t>(It's still just a regular function, though)</a:t>
            </a:r>
          </a:p>
          <a:p>
            <a:endParaRPr lang="en-US"/>
          </a:p>
          <a:p>
            <a:r>
              <a:rPr lang="en-US"/>
              <a:t>A method operates on an object's properties</a:t>
            </a:r>
          </a:p>
        </p:txBody>
      </p:sp>
    </p:spTree>
    <p:extLst>
      <p:ext uri="{BB962C8B-B14F-4D97-AF65-F5344CB8AC3E}">
        <p14:creationId xmlns:p14="http://schemas.microsoft.com/office/powerpoint/2010/main" val="24727528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79F45-A9EE-435F-8F38-9F8096EE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 to Add Treasure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8BB00-AD7C-4453-8E99-1624E72FE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var hero =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  backpack: [],</a:t>
            </a:r>
          </a:p>
          <a:p>
            <a:pPr marL="0" indent="0">
              <a:spcBef>
                <a:spcPts val="0"/>
              </a:spcBef>
              <a:buNone/>
            </a:pPr>
            <a:endParaRPr lang="en-US" sz="3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addTreasure: function(item)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    this.backpack.push(item);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2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9000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93166-DBE7-4F93-8F9C-9762D8114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Breaking it 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ACF4C-7EC6-42FC-8F4D-092BD90BA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method's name is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addToTreasure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/>
              <a:t>The method takes one argument: the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/>
              <a:t> to add to the backpack array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addToTreasure: function(item) {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865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88EA4-E4AB-43E3-A4BB-B7C81C495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this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B594E-4FA6-4734-9B78-69D79C85A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is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/>
              <a:t>?</a:t>
            </a:r>
          </a:p>
          <a:p>
            <a:r>
              <a:rPr lang="en-US"/>
              <a:t>The object that the method belongs to</a:t>
            </a:r>
          </a:p>
          <a:p>
            <a:r>
              <a:rPr lang="en-US"/>
              <a:t>In this case,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/>
              <a:t> is the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hero</a:t>
            </a:r>
            <a:r>
              <a:rPr lang="en-US"/>
              <a:t> object</a:t>
            </a:r>
          </a:p>
          <a:p>
            <a:endParaRPr lang="en-US"/>
          </a:p>
          <a:p>
            <a:pPr marL="0" indent="0">
              <a:buNone/>
            </a:pP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       this.backpack.push(item);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516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88EA4-E4AB-43E3-A4BB-B7C81C495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this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B594E-4FA6-4734-9B78-69D79C85A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addToTreasure</a:t>
            </a:r>
            <a:r>
              <a:rPr lang="en-US"/>
              <a:t> method belongs to the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hero</a:t>
            </a:r>
            <a:r>
              <a:rPr lang="en-US"/>
              <a:t> object</a:t>
            </a:r>
          </a:p>
          <a:p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this.backpack</a:t>
            </a:r>
            <a:r>
              <a:rPr lang="en-US"/>
              <a:t> means: the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backpack</a:t>
            </a:r>
            <a:r>
              <a:rPr lang="en-US"/>
              <a:t> property that belongs to the method caller</a:t>
            </a:r>
          </a:p>
          <a:p>
            <a:endParaRPr lang="en-US"/>
          </a:p>
          <a:p>
            <a:pPr marL="0" indent="0">
              <a:buNone/>
            </a:pP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       this.backpack.push(item);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5843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97210-F0FD-422B-904B-4C11EA64F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3EE05-FBEB-477C-AA12-4CA2DA92A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Methods must be used by their object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hero.addToTreasure(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"ruby ring"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hero.addToTreasure(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"ancient scroll"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hero.addToTreasure(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"scented candle"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23625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to arrays, </a:t>
            </a:r>
            <a:r>
              <a:rPr lang="en-US"/>
              <a:t>but values </a:t>
            </a:r>
            <a:r>
              <a:rPr lang="en-US" dirty="0"/>
              <a:t>are named rather than indexed</a:t>
            </a:r>
          </a:p>
          <a:p>
            <a:r>
              <a:rPr lang="en-US" dirty="0"/>
              <a:t>Sometimes </a:t>
            </a:r>
            <a:r>
              <a:rPr lang="en-US"/>
              <a:t>called </a:t>
            </a:r>
            <a:r>
              <a:rPr lang="en-US" i="1"/>
              <a:t>associative arrays</a:t>
            </a:r>
            <a:endParaRPr lang="en-US" i="1" dirty="0"/>
          </a:p>
          <a:p>
            <a:r>
              <a:rPr lang="en-US"/>
              <a:t>Each value has </a:t>
            </a:r>
            <a:r>
              <a:rPr lang="en-US" dirty="0"/>
              <a:t>a name (a string) instead of an index (a </a:t>
            </a:r>
            <a:r>
              <a:rPr lang="en-US"/>
              <a:t>number)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4128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F8423-E603-4377-A607-626AFD35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C269A-A7EA-4974-84B7-8A53F29F8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Let's add a method to decrease the hero's health</a:t>
            </a:r>
          </a:p>
          <a:p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var hero =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  health: </a:t>
            </a:r>
            <a:r>
              <a:rPr lang="en-US" sz="32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  magic: </a:t>
            </a:r>
            <a:r>
              <a:rPr lang="en-US" sz="32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  backpack: 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4127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79F45-A9EE-435F-8F38-9F8096EE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 to Add Treasure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8BB00-AD7C-4453-8E99-1624E72FE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var hero =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  health: </a:t>
            </a:r>
            <a:r>
              <a:rPr lang="en-US" sz="32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endParaRPr lang="en-US" sz="3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takeDamage: function(amount)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    this.health -=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amount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2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7433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88EA4-E4AB-43E3-A4BB-B7C81C495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this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B594E-4FA6-4734-9B78-69D79C85A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takeDamage</a:t>
            </a:r>
            <a:r>
              <a:rPr lang="en-US"/>
              <a:t> method belongs to the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hero</a:t>
            </a:r>
            <a:r>
              <a:rPr lang="en-US"/>
              <a:t> object</a:t>
            </a:r>
          </a:p>
          <a:p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this.health</a:t>
            </a:r>
            <a:r>
              <a:rPr lang="en-US"/>
              <a:t> means: the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health</a:t>
            </a:r>
            <a:r>
              <a:rPr lang="en-US"/>
              <a:t> property that belongs to the method caller</a:t>
            </a:r>
          </a:p>
          <a:p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         this.health -=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amount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4908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97210-F0FD-422B-904B-4C11EA64F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3EE05-FBEB-477C-AA12-4CA2DA92A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Methods must be used by their object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hero.takeDamage(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hero.takeDamage(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hero.takeDamage(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8621915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9678-6704-498E-8A66-BBAFDA7C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Offloading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E72B2-9796-4A12-A591-07BFE7BF7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need to display the hero's health as a percent of the max</a:t>
            </a:r>
          </a:p>
          <a:p>
            <a:r>
              <a:rPr lang="en-US"/>
              <a:t>Just a bunch of math, really</a:t>
            </a:r>
          </a:p>
          <a:p>
            <a:r>
              <a:rPr lang="en-US"/>
              <a:t>Let's make the hero object do it!</a:t>
            </a:r>
          </a:p>
        </p:txBody>
      </p:sp>
    </p:spTree>
    <p:extLst>
      <p:ext uri="{BB962C8B-B14F-4D97-AF65-F5344CB8AC3E}">
        <p14:creationId xmlns:p14="http://schemas.microsoft.com/office/powerpoint/2010/main" val="5157640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835F8-7F8E-42BB-8F92-23B15DA69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FB11B-0EC6-4F1B-B72F-80E62DF23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cs typeface="Courier New" panose="02070309020205020404" pitchFamily="49" charset="0"/>
              </a:rPr>
              <a:t>We want to display "</a:t>
            </a:r>
            <a:r>
              <a:rPr lang="en-US" i="0">
                <a:solidFill>
                  <a:srgbClr val="212529"/>
                </a:solidFill>
                <a:effectLst/>
              </a:rPr>
              <a:t>42 / 50 (84%)"</a:t>
            </a:r>
          </a:p>
          <a:p>
            <a:r>
              <a:rPr lang="en-US">
                <a:solidFill>
                  <a:srgbClr val="212529"/>
                </a:solidFill>
                <a:cs typeface="Courier New" panose="02070309020205020404" pitchFamily="49" charset="0"/>
              </a:rPr>
              <a:t>Create a method that returns the premade display string</a:t>
            </a:r>
            <a:endParaRPr lang="en-US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hero = { health: 42, maxHealth: 50 };</a:t>
            </a:r>
          </a:p>
          <a:p>
            <a:pPr marL="0" indent="0">
              <a:buNone/>
            </a:pP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05020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42FB4-5B2F-4839-AA38-AEF0BC63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a Method in the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420A8-7AE0-41C0-ADE0-AB626AC39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var hero =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getDisplayHealth: function 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 var percent = Math.round</a:t>
            </a:r>
            <a:b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      (this.health / this.maxHealth * 100);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 return 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`${this.health} / ${this.maxHealth} </a:t>
            </a:r>
            <a:b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(${percent}%)`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0788582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32DBC-4166-4DCE-8E84-3F5ECC9F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the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D968-DA4E-4A5A-836C-E85FA8C7B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keeps our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displayHero</a:t>
            </a:r>
            <a:r>
              <a:rPr lang="en-US"/>
              <a:t> function neat</a:t>
            </a:r>
          </a:p>
          <a:p>
            <a:r>
              <a:rPr lang="en-US"/>
              <a:t>We can print the hero's current health by using the method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"td#currentHealth"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.text(hero.getDisplayHealth());</a:t>
            </a:r>
          </a:p>
        </p:txBody>
      </p:sp>
    </p:spTree>
    <p:extLst>
      <p:ext uri="{BB962C8B-B14F-4D97-AF65-F5344CB8AC3E}">
        <p14:creationId xmlns:p14="http://schemas.microsoft.com/office/powerpoint/2010/main" val="141195987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39F91-69D1-4249-9BF1-6DE30368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130FC-713C-41B9-8804-76D787B44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See Canvas for the Student Gradebook lab</a:t>
            </a:r>
          </a:p>
        </p:txBody>
      </p:sp>
    </p:spTree>
    <p:extLst>
      <p:ext uri="{BB962C8B-B14F-4D97-AF65-F5344CB8AC3E}">
        <p14:creationId xmlns:p14="http://schemas.microsoft.com/office/powerpoint/2010/main" val="631814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shirt has two properties: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/>
              <a:t> and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endParaRPr 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/>
              <a:t>The shoes have three properties: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/>
              <a:t>,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/>
              <a:t>, and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Safety Orange or Green Tee's - Hi-Visibility T-Shirts in Sizes S ...">
            <a:extLst>
              <a:ext uri="{FF2B5EF4-FFF2-40B4-BE49-F238E27FC236}">
                <a16:creationId xmlns:a16="http://schemas.microsoft.com/office/drawing/2014/main" id="{DB12FCF8-3281-4C21-8BD1-219029D35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6" y="4539456"/>
            <a:ext cx="1754293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D04173-6DBE-4A66-8BB4-5DB7015F45E2}"/>
              </a:ext>
            </a:extLst>
          </p:cNvPr>
          <p:cNvSpPr txBox="1"/>
          <p:nvPr/>
        </p:nvSpPr>
        <p:spPr>
          <a:xfrm>
            <a:off x="3886200" y="5274801"/>
            <a:ext cx="1927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size : "M"</a:t>
            </a:r>
          </a:p>
          <a:p>
            <a:r>
              <a:rPr lang="en-US" b="1"/>
              <a:t>color : "orange"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6BFAC6E-E16C-4270-9428-57CD13F5C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396" y="4644230"/>
            <a:ext cx="186690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C90EB9-ACD3-4397-ACA9-3B827368E97A}"/>
              </a:ext>
            </a:extLst>
          </p:cNvPr>
          <p:cNvSpPr txBox="1"/>
          <p:nvPr/>
        </p:nvSpPr>
        <p:spPr>
          <a:xfrm>
            <a:off x="8426857" y="5132586"/>
            <a:ext cx="14895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size : 10</a:t>
            </a:r>
          </a:p>
          <a:p>
            <a:r>
              <a:rPr lang="en-US" b="1"/>
              <a:t>color : "red"</a:t>
            </a:r>
          </a:p>
          <a:p>
            <a:r>
              <a:rPr lang="en-US" b="1"/>
              <a:t>width : "W"</a:t>
            </a:r>
          </a:p>
        </p:txBody>
      </p:sp>
    </p:spTree>
    <p:extLst>
      <p:ext uri="{BB962C8B-B14F-4D97-AF65-F5344CB8AC3E}">
        <p14:creationId xmlns:p14="http://schemas.microsoft.com/office/powerpoint/2010/main" val="2075595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Empty Object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377386-830A-428E-A045-6522E37A5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Looks a lot like creating an empty array!</a:t>
            </a:r>
          </a:p>
          <a:p>
            <a:r>
              <a:rPr lang="en-US"/>
              <a:t>Curly braces instead of square brackets</a:t>
            </a:r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8F8635-D3E7-46BB-973F-9BD09C187A6D}"/>
              </a:ext>
            </a:extLst>
          </p:cNvPr>
          <p:cNvSpPr txBox="1"/>
          <p:nvPr/>
        </p:nvSpPr>
        <p:spPr>
          <a:xfrm>
            <a:off x="3058836" y="3981450"/>
            <a:ext cx="576952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Creates an empty array</a:t>
            </a:r>
            <a:b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planetArray = [];</a:t>
            </a:r>
          </a:p>
          <a:p>
            <a:endParaRPr lang="en-US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Creates an empty object</a:t>
            </a:r>
          </a:p>
          <a:p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planetObject = {};</a:t>
            </a: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36564306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112BA83-C4EE-4E9B-AA2B-2798F0A01268}" vid="{B2044496-E66F-4048-A0B6-1B4441C812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Purple</Template>
  <TotalTime>1016</TotalTime>
  <Words>3024</Words>
  <Application>Microsoft Office PowerPoint</Application>
  <PresentationFormat>Widescreen</PresentationFormat>
  <Paragraphs>504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3" baseType="lpstr">
      <vt:lpstr>Arial</vt:lpstr>
      <vt:lpstr>Century Gothic</vt:lpstr>
      <vt:lpstr>Courier New</vt:lpstr>
      <vt:lpstr>Wingdings 3</vt:lpstr>
      <vt:lpstr>Ion Boardroom</vt:lpstr>
      <vt:lpstr>JavaScript</vt:lpstr>
      <vt:lpstr>Keeping Related Properties Together</vt:lpstr>
      <vt:lpstr>Parallel Array Drawbacks</vt:lpstr>
      <vt:lpstr>Multidimensional Array Drawbacks</vt:lpstr>
      <vt:lpstr>More Drawbacks</vt:lpstr>
      <vt:lpstr>Ideal Solution</vt:lpstr>
      <vt:lpstr>Introducing Objects</vt:lpstr>
      <vt:lpstr>Object Properties</vt:lpstr>
      <vt:lpstr>Creating an Empty Object</vt:lpstr>
      <vt:lpstr>Creating a Non-Empty Object</vt:lpstr>
      <vt:lpstr>Creating a Non-Empty Object</vt:lpstr>
      <vt:lpstr>Creating a Non-Empty Object</vt:lpstr>
      <vt:lpstr>Object vs. Array</vt:lpstr>
      <vt:lpstr>Object vs. Array</vt:lpstr>
      <vt:lpstr>Property Values Can Be Anything</vt:lpstr>
      <vt:lpstr>Remember jQuery Validation?</vt:lpstr>
      <vt:lpstr>Try It Out</vt:lpstr>
      <vt:lpstr>Accessing Property Values</vt:lpstr>
      <vt:lpstr>Accessing Property Values</vt:lpstr>
      <vt:lpstr>Why Use Dot/Square Brackets?</vt:lpstr>
      <vt:lpstr>Why Use Dot/Square Brackets?</vt:lpstr>
      <vt:lpstr>How to Access Hero's Properties?</vt:lpstr>
      <vt:lpstr>How to Access Hero's Properties?</vt:lpstr>
      <vt:lpstr>String in a Variable</vt:lpstr>
      <vt:lpstr>Property Names in Variables</vt:lpstr>
      <vt:lpstr>Try It Out</vt:lpstr>
      <vt:lpstr>Property Names in Variables</vt:lpstr>
      <vt:lpstr>Updating or Adding Properties</vt:lpstr>
      <vt:lpstr>Does a Property Exist?</vt:lpstr>
      <vt:lpstr>Try It Out</vt:lpstr>
      <vt:lpstr>To Quote or Not To Quote?</vt:lpstr>
      <vt:lpstr>To Quote or Not To Quote?</vt:lpstr>
      <vt:lpstr>To Quote or Not To Quote?</vt:lpstr>
      <vt:lpstr>JavaScript Object Notation</vt:lpstr>
      <vt:lpstr>JSON Example: Weather Data</vt:lpstr>
      <vt:lpstr>AJAX and Fetch</vt:lpstr>
      <vt:lpstr>JSON to String</vt:lpstr>
      <vt:lpstr>String to JSON</vt:lpstr>
      <vt:lpstr>Try It Out</vt:lpstr>
      <vt:lpstr>The for-in Loop</vt:lpstr>
      <vt:lpstr>Print Out the Property Values</vt:lpstr>
      <vt:lpstr>Print Out the Property Values</vt:lpstr>
      <vt:lpstr>The for-in Loop</vt:lpstr>
      <vt:lpstr>for-in Loop: Names and Properties</vt:lpstr>
      <vt:lpstr>Try It Out</vt:lpstr>
      <vt:lpstr>Disarmed! Removing Properties</vt:lpstr>
      <vt:lpstr>Disarmed! Removing Properties</vt:lpstr>
      <vt:lpstr>Try It Out</vt:lpstr>
      <vt:lpstr>When To Use Objects vs. Arrays</vt:lpstr>
      <vt:lpstr>When To Use Objects vs. Arrays</vt:lpstr>
      <vt:lpstr>When To Use Objects vs. Arrays</vt:lpstr>
      <vt:lpstr>When To Use Objects vs. Arrays</vt:lpstr>
      <vt:lpstr>Lab</vt:lpstr>
      <vt:lpstr>Arrays of Objects</vt:lpstr>
      <vt:lpstr>Sorting Arrays of Objects</vt:lpstr>
      <vt:lpstr>Object Comparator Function</vt:lpstr>
      <vt:lpstr>Lab</vt:lpstr>
      <vt:lpstr>Arrays Inside of Objects</vt:lpstr>
      <vt:lpstr>Arrays Inside of Objects</vt:lpstr>
      <vt:lpstr>Add Elements to an Object's Array</vt:lpstr>
      <vt:lpstr>Access Elements in an Object's Array</vt:lpstr>
      <vt:lpstr>Objects Inside Objects</vt:lpstr>
      <vt:lpstr>Nesting Objects</vt:lpstr>
      <vt:lpstr>Functions Inside Objects</vt:lpstr>
      <vt:lpstr>Method to Add Treasure</vt:lpstr>
      <vt:lpstr>Breaking it Down</vt:lpstr>
      <vt:lpstr>The this Keyword</vt:lpstr>
      <vt:lpstr>The this Keyword</vt:lpstr>
      <vt:lpstr>Using Methods</vt:lpstr>
      <vt:lpstr>Another Example</vt:lpstr>
      <vt:lpstr>Method to Add Treasure</vt:lpstr>
      <vt:lpstr>The this Keyword</vt:lpstr>
      <vt:lpstr>Using Methods</vt:lpstr>
      <vt:lpstr>Offloading Work</vt:lpstr>
      <vt:lpstr>Display Goal</vt:lpstr>
      <vt:lpstr>Create a Method in the Object</vt:lpstr>
      <vt:lpstr>Use the Method</vt:lpstr>
      <vt:lpstr>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Stacy Read</dc:creator>
  <cp:lastModifiedBy>Stacy Read</cp:lastModifiedBy>
  <cp:revision>98</cp:revision>
  <dcterms:created xsi:type="dcterms:W3CDTF">2020-11-28T03:00:50Z</dcterms:created>
  <dcterms:modified xsi:type="dcterms:W3CDTF">2020-11-30T03:34:43Z</dcterms:modified>
</cp:coreProperties>
</file>