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Libre Baskerville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h9TpKDGIug1FsXzx5CmHGFbJjS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LibreBaskerville-bold.fntdata"/><Relationship Id="rId23" Type="http://schemas.openxmlformats.org/officeDocument/2006/relationships/font" Target="fonts/LibreBaskervill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customschemas.google.com/relationships/presentationmetadata" Target="metadata"/><Relationship Id="rId25" Type="http://schemas.openxmlformats.org/officeDocument/2006/relationships/font" Target="fonts/LibreBaskerville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zh-TW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course is a graduate-level course, which was first offered in spring term of 2017. 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zh-TW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instructed by two other professors and me. 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zh-TW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 then, about 55 students were enrolled in this course. 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zh-TW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fact, we had a lot more students hoping to take it. 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zh-TW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But, we could accept only 60 of them due to limited GPUs we have. 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zh-TW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course was concluded with a workshop in July this summer, with 26 teams presenting their final projects. 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zh-TW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this workshop, we also invited few experts from the industry to grade the students’ performance. 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zh-TW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of them were amazed by the diversity of the students’ projects. 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" type="body"/>
          </p:nvPr>
        </p:nvSpPr>
        <p:spPr>
          <a:xfrm>
            <a:off x="914490" y="1085940"/>
            <a:ext cx="777222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2" type="body"/>
          </p:nvPr>
        </p:nvSpPr>
        <p:spPr>
          <a:xfrm>
            <a:off x="914490" y="2877120"/>
            <a:ext cx="777222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" type="body"/>
          </p:nvPr>
        </p:nvSpPr>
        <p:spPr>
          <a:xfrm>
            <a:off x="914490" y="108594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2" type="body"/>
          </p:nvPr>
        </p:nvSpPr>
        <p:spPr>
          <a:xfrm>
            <a:off x="4896990" y="108594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3" type="body"/>
          </p:nvPr>
        </p:nvSpPr>
        <p:spPr>
          <a:xfrm>
            <a:off x="4896990" y="287712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4" type="body"/>
          </p:nvPr>
        </p:nvSpPr>
        <p:spPr>
          <a:xfrm>
            <a:off x="914490" y="287712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" type="body"/>
          </p:nvPr>
        </p:nvSpPr>
        <p:spPr>
          <a:xfrm>
            <a:off x="914490" y="1085940"/>
            <a:ext cx="777222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2" type="body"/>
          </p:nvPr>
        </p:nvSpPr>
        <p:spPr>
          <a:xfrm>
            <a:off x="914490" y="1085940"/>
            <a:ext cx="777222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56" name="Google Shape;5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51940" y="1085670"/>
            <a:ext cx="4297320" cy="3428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51940" y="1085670"/>
            <a:ext cx="4297320" cy="3428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31"/>
          <p:cNvSpPr txBox="1"/>
          <p:nvPr>
            <p:ph idx="1" type="subTitle"/>
          </p:nvPr>
        </p:nvSpPr>
        <p:spPr>
          <a:xfrm>
            <a:off x="914490" y="1085940"/>
            <a:ext cx="777222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2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" type="body"/>
          </p:nvPr>
        </p:nvSpPr>
        <p:spPr>
          <a:xfrm>
            <a:off x="914490" y="1085940"/>
            <a:ext cx="777222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" type="body"/>
          </p:nvPr>
        </p:nvSpPr>
        <p:spPr>
          <a:xfrm>
            <a:off x="914490" y="1085940"/>
            <a:ext cx="379269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2" type="body"/>
          </p:nvPr>
        </p:nvSpPr>
        <p:spPr>
          <a:xfrm>
            <a:off x="4896990" y="1085940"/>
            <a:ext cx="379269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4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5"/>
          <p:cNvSpPr txBox="1"/>
          <p:nvPr>
            <p:ph idx="1" type="subTitle"/>
          </p:nvPr>
        </p:nvSpPr>
        <p:spPr>
          <a:xfrm>
            <a:off x="914490" y="206010"/>
            <a:ext cx="7772220" cy="397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6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" type="body"/>
          </p:nvPr>
        </p:nvSpPr>
        <p:spPr>
          <a:xfrm>
            <a:off x="914490" y="108594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2" type="body"/>
          </p:nvPr>
        </p:nvSpPr>
        <p:spPr>
          <a:xfrm>
            <a:off x="914490" y="287712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3" type="body"/>
          </p:nvPr>
        </p:nvSpPr>
        <p:spPr>
          <a:xfrm>
            <a:off x="4896990" y="1085940"/>
            <a:ext cx="379269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" type="subTitle"/>
          </p:nvPr>
        </p:nvSpPr>
        <p:spPr>
          <a:xfrm>
            <a:off x="914490" y="1085940"/>
            <a:ext cx="777222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7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37"/>
          <p:cNvSpPr txBox="1"/>
          <p:nvPr>
            <p:ph idx="1" type="body"/>
          </p:nvPr>
        </p:nvSpPr>
        <p:spPr>
          <a:xfrm>
            <a:off x="914490" y="1085940"/>
            <a:ext cx="379269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2" type="body"/>
          </p:nvPr>
        </p:nvSpPr>
        <p:spPr>
          <a:xfrm>
            <a:off x="4896990" y="108594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3" type="body"/>
          </p:nvPr>
        </p:nvSpPr>
        <p:spPr>
          <a:xfrm>
            <a:off x="4896990" y="287712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8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1" type="body"/>
          </p:nvPr>
        </p:nvSpPr>
        <p:spPr>
          <a:xfrm>
            <a:off x="914490" y="108594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idx="2" type="body"/>
          </p:nvPr>
        </p:nvSpPr>
        <p:spPr>
          <a:xfrm>
            <a:off x="4896990" y="108594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3" type="body"/>
          </p:nvPr>
        </p:nvSpPr>
        <p:spPr>
          <a:xfrm>
            <a:off x="914490" y="2877120"/>
            <a:ext cx="777222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1" type="body"/>
          </p:nvPr>
        </p:nvSpPr>
        <p:spPr>
          <a:xfrm>
            <a:off x="914490" y="1085940"/>
            <a:ext cx="777222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39"/>
          <p:cNvSpPr txBox="1"/>
          <p:nvPr>
            <p:ph idx="2" type="body"/>
          </p:nvPr>
        </p:nvSpPr>
        <p:spPr>
          <a:xfrm>
            <a:off x="914490" y="2877120"/>
            <a:ext cx="777222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0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40"/>
          <p:cNvSpPr txBox="1"/>
          <p:nvPr>
            <p:ph idx="1" type="body"/>
          </p:nvPr>
        </p:nvSpPr>
        <p:spPr>
          <a:xfrm>
            <a:off x="914490" y="108594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40"/>
          <p:cNvSpPr txBox="1"/>
          <p:nvPr>
            <p:ph idx="2" type="body"/>
          </p:nvPr>
        </p:nvSpPr>
        <p:spPr>
          <a:xfrm>
            <a:off x="4896990" y="108594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40"/>
          <p:cNvSpPr txBox="1"/>
          <p:nvPr>
            <p:ph idx="3" type="body"/>
          </p:nvPr>
        </p:nvSpPr>
        <p:spPr>
          <a:xfrm>
            <a:off x="4896990" y="287712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40"/>
          <p:cNvSpPr txBox="1"/>
          <p:nvPr>
            <p:ph idx="4" type="body"/>
          </p:nvPr>
        </p:nvSpPr>
        <p:spPr>
          <a:xfrm>
            <a:off x="914490" y="287712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1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41"/>
          <p:cNvSpPr txBox="1"/>
          <p:nvPr>
            <p:ph idx="1" type="body"/>
          </p:nvPr>
        </p:nvSpPr>
        <p:spPr>
          <a:xfrm>
            <a:off x="914490" y="1085940"/>
            <a:ext cx="777222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41"/>
          <p:cNvSpPr txBox="1"/>
          <p:nvPr>
            <p:ph idx="2" type="body"/>
          </p:nvPr>
        </p:nvSpPr>
        <p:spPr>
          <a:xfrm>
            <a:off x="914490" y="1085940"/>
            <a:ext cx="777222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10" name="Google Shape;11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51940" y="1085670"/>
            <a:ext cx="4297320" cy="3428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51940" y="1085670"/>
            <a:ext cx="4297320" cy="3428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8" name="Google Shape;118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9" name="Google Shape;11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2" name="Google Shape;12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0" name="Google Shape;130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1" name="Google Shape;13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" type="body"/>
          </p:nvPr>
        </p:nvSpPr>
        <p:spPr>
          <a:xfrm>
            <a:off x="914490" y="1085940"/>
            <a:ext cx="777222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7" name="Google Shape;137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8" name="Google Shape;13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1" name="Google Shape;14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5" name="Google Shape;145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6" name="Google Shape;146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0" name="Google Shape;15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4" name="Google Shape;15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" type="body"/>
          </p:nvPr>
        </p:nvSpPr>
        <p:spPr>
          <a:xfrm>
            <a:off x="914490" y="1085940"/>
            <a:ext cx="379269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2" type="body"/>
          </p:nvPr>
        </p:nvSpPr>
        <p:spPr>
          <a:xfrm>
            <a:off x="4896990" y="1085940"/>
            <a:ext cx="379269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idx="1" type="subTitle"/>
          </p:nvPr>
        </p:nvSpPr>
        <p:spPr>
          <a:xfrm>
            <a:off x="914490" y="206010"/>
            <a:ext cx="7772220" cy="397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914490" y="108594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2" type="body"/>
          </p:nvPr>
        </p:nvSpPr>
        <p:spPr>
          <a:xfrm>
            <a:off x="914490" y="287712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3" type="body"/>
          </p:nvPr>
        </p:nvSpPr>
        <p:spPr>
          <a:xfrm>
            <a:off x="4896990" y="1085940"/>
            <a:ext cx="379269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" type="body"/>
          </p:nvPr>
        </p:nvSpPr>
        <p:spPr>
          <a:xfrm>
            <a:off x="914490" y="1085940"/>
            <a:ext cx="379269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2" type="body"/>
          </p:nvPr>
        </p:nvSpPr>
        <p:spPr>
          <a:xfrm>
            <a:off x="4896990" y="108594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3" type="body"/>
          </p:nvPr>
        </p:nvSpPr>
        <p:spPr>
          <a:xfrm>
            <a:off x="4896990" y="287712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" type="body"/>
          </p:nvPr>
        </p:nvSpPr>
        <p:spPr>
          <a:xfrm>
            <a:off x="914490" y="108594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2" type="body"/>
          </p:nvPr>
        </p:nvSpPr>
        <p:spPr>
          <a:xfrm>
            <a:off x="4896990" y="108594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3" type="body"/>
          </p:nvPr>
        </p:nvSpPr>
        <p:spPr>
          <a:xfrm>
            <a:off x="914490" y="2877120"/>
            <a:ext cx="777222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/>
          <p:nvPr/>
        </p:nvSpPr>
        <p:spPr>
          <a:xfrm>
            <a:off x="0" y="0"/>
            <a:ext cx="9143820" cy="51432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6"/>
          <p:cNvSpPr/>
          <p:nvPr/>
        </p:nvSpPr>
        <p:spPr>
          <a:xfrm>
            <a:off x="63990" y="52380"/>
            <a:ext cx="9013140" cy="501984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6"/>
          <p:cNvSpPr txBox="1"/>
          <p:nvPr>
            <p:ph type="title"/>
          </p:nvPr>
        </p:nvSpPr>
        <p:spPr>
          <a:xfrm>
            <a:off x="179550" y="983070"/>
            <a:ext cx="8856810" cy="110214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0" type="dt"/>
          </p:nvPr>
        </p:nvSpPr>
        <p:spPr>
          <a:xfrm>
            <a:off x="6172200" y="4643460"/>
            <a:ext cx="2476170" cy="356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" type="body"/>
          </p:nvPr>
        </p:nvSpPr>
        <p:spPr>
          <a:xfrm>
            <a:off x="738720" y="141480"/>
            <a:ext cx="7793280" cy="3237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2" type="body"/>
          </p:nvPr>
        </p:nvSpPr>
        <p:spPr>
          <a:xfrm>
            <a:off x="2915730" y="3111750"/>
            <a:ext cx="3024000" cy="5402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0" y="0"/>
            <a:ext cx="9143820" cy="51432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8"/>
          <p:cNvSpPr/>
          <p:nvPr/>
        </p:nvSpPr>
        <p:spPr>
          <a:xfrm>
            <a:off x="63990" y="52380"/>
            <a:ext cx="9013140" cy="501984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8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6172200" y="4643460"/>
            <a:ext cx="2476170" cy="356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914490" y="4629150"/>
            <a:ext cx="3962250" cy="342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914490" y="1085940"/>
            <a:ext cx="777222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8"/>
          <p:cNvSpPr/>
          <p:nvPr/>
        </p:nvSpPr>
        <p:spPr>
          <a:xfrm>
            <a:off x="179550" y="4712580"/>
            <a:ext cx="342630" cy="2745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ytorch.org/tutorials/intermediate/seq2seq_translation_tutorial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0.jp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"/>
          <p:cNvSpPr txBox="1"/>
          <p:nvPr/>
        </p:nvSpPr>
        <p:spPr>
          <a:xfrm>
            <a:off x="1223640" y="1005480"/>
            <a:ext cx="6642540" cy="110214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zh-TW" sz="2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NCTU DL</a:t>
            </a:r>
            <a:r>
              <a:rPr b="1" lang="zh-TW" sz="2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br>
              <a:rPr b="1" i="0" lang="zh-TW" sz="2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zh-TW" sz="2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</a:t>
            </a:r>
            <a:r>
              <a:rPr b="1" lang="zh-TW" sz="2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i="0" lang="zh-TW" sz="2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-Conditional sequence-to-sequence VAE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 txBox="1"/>
          <p:nvPr/>
        </p:nvSpPr>
        <p:spPr>
          <a:xfrm>
            <a:off x="2009610" y="2562030"/>
            <a:ext cx="5178330" cy="441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 陳璽存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 txBox="1"/>
          <p:nvPr/>
        </p:nvSpPr>
        <p:spPr>
          <a:xfrm>
            <a:off x="738720" y="141480"/>
            <a:ext cx="7793280" cy="3237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3464910" y="4084020"/>
            <a:ext cx="2268000" cy="5402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zh-TW" sz="1500">
                <a:latin typeface="Times New Roman"/>
                <a:ea typeface="Times New Roman"/>
                <a:cs typeface="Times New Roman"/>
                <a:sym typeface="Times New Roman"/>
              </a:rPr>
              <a:t>April</a:t>
            </a:r>
            <a:r>
              <a:rPr b="0" i="0" lang="zh-TW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lang="zh-TW" sz="15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zh-TW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202</a:t>
            </a:r>
            <a:r>
              <a:rPr lang="zh-TW" sz="15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 txBox="1"/>
          <p:nvPr/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TW" sz="3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 – Other details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0"/>
          <p:cNvSpPr txBox="1"/>
          <p:nvPr/>
        </p:nvSpPr>
        <p:spPr>
          <a:xfrm>
            <a:off x="914490" y="1085940"/>
            <a:ext cx="777222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2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encoder and decoder must be implemented by </a:t>
            </a:r>
            <a:r>
              <a:rPr b="0" i="0" lang="zh-TW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LSTM</a:t>
            </a: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2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should not adopt attention mechanism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2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loss function is nn.CrossEntropyLoss().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2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optimizer is SGD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2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Adopt BLEU-4 score function in NLTK.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2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Average 10 testing sc</a:t>
            </a: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2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Adopt Gaussian_score() to compute the generation score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2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Random sample 100 noise to generate 100 words with 4 different tenses (totally 400 words)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2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 words should exactly match the training data.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/>
          <p:nvPr/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TW" sz="3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 – Requirements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1"/>
          <p:cNvSpPr txBox="1"/>
          <p:nvPr/>
        </p:nvSpPr>
        <p:spPr>
          <a:xfrm>
            <a:off x="914490" y="1085940"/>
            <a:ext cx="7772220" cy="38237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651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2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Modify encoder, decoder, and training functions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2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 evaluation function, dataloader, and reparameterization trick.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2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Adopt teacher-forcing and kl loss annealing in your training processing.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2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Plot the crossentropy loss, KL loss, and BLEU-4 score curve during training.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2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 examples (tense conversion &amp; Gaussian noise with 4 tenses)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90" y="2782890"/>
            <a:ext cx="5081670" cy="171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6920" y="2782890"/>
            <a:ext cx="2690280" cy="2207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"/>
          <p:cNvSpPr txBox="1"/>
          <p:nvPr/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TW" sz="3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Hints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2"/>
          <p:cNvSpPr txBox="1"/>
          <p:nvPr/>
        </p:nvSpPr>
        <p:spPr>
          <a:xfrm>
            <a:off x="914490" y="1085940"/>
            <a:ext cx="777222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2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Training method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2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 the word with the tense and the output should also be the same word.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2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Convert each character to a number (dictionary)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2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weights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2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Strongly recommend you save your model weights during training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2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Teacher forcing ratio and KL weight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2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Influential to the performance of model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2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 first set your KL weight to 0 to see whether your model works.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"/>
          <p:cNvSpPr txBox="1"/>
          <p:nvPr/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TW" sz="3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Scoring Criteria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3"/>
          <p:cNvSpPr txBox="1"/>
          <p:nvPr/>
        </p:nvSpPr>
        <p:spPr>
          <a:xfrm>
            <a:off x="914490" y="1085940"/>
            <a:ext cx="777222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2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Report (50%)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2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Introduction(5%)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2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Derivation of CVAE(5%)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2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Implementation details(15%)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62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1500"/>
              <a:buFont typeface="Noto Sans Symbols"/>
              <a:buChar char="⚫"/>
            </a:pPr>
            <a:r>
              <a:rPr b="0" i="0" lang="zh-TW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Describe how you implement your model. (e.g. dataloader, encoder, decoder, etc)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62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1500"/>
              <a:buFont typeface="Noto Sans Symbols"/>
              <a:buChar char="⚫"/>
            </a:pPr>
            <a:r>
              <a:rPr b="0" i="0" lang="zh-TW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Specify the hyperparameters (KL weight, teacher forcing ratio, etc.)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62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1500"/>
              <a:buFont typeface="Noto Sans Symbols"/>
              <a:buChar char="⚫"/>
            </a:pPr>
            <a:r>
              <a:rPr b="0" i="0" lang="zh-TW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zh-TW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Notice: You must prove that your text generation is produced by Gaussian noise (paste/screenshot your code)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2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Results and discussion(25%)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62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1500"/>
              <a:buFont typeface="Noto Sans Symbols"/>
              <a:buChar char="⚫"/>
            </a:pPr>
            <a:r>
              <a:rPr b="0" i="0" lang="zh-TW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Plot the loss and KL loss curve while training and discuss the results. (5%)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62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1500"/>
              <a:buFont typeface="Noto Sans Symbols"/>
              <a:buChar char="⚫"/>
            </a:pPr>
            <a:r>
              <a:rPr b="0" i="0" lang="zh-TW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Plot the BLEU-4 score of your testing data while training and discuss the result. (20%)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62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1500"/>
              <a:buFont typeface="Noto Sans Symbols"/>
              <a:buChar char="⚫"/>
            </a:pPr>
            <a:r>
              <a:rPr b="0" i="0" lang="zh-TW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Notice: This part mainly focuses on your discussion, if you simply just paste your results, you will get a low score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"/>
          <p:cNvSpPr txBox="1"/>
          <p:nvPr/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TW" sz="3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Scoring Criteria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4"/>
          <p:cNvSpPr txBox="1"/>
          <p:nvPr/>
        </p:nvSpPr>
        <p:spPr>
          <a:xfrm>
            <a:off x="914490" y="1085940"/>
            <a:ext cx="777222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20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2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Demo(50%)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06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2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Capability of tense conversion on testing data. (20%)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622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1500"/>
              <a:buFont typeface="Noto Sans Symbols"/>
              <a:buChar char="⚫"/>
            </a:pPr>
            <a:r>
              <a:rPr b="0" i="0" lang="zh-TW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&gt;= 0.7 			---- 	100%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622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1500"/>
              <a:buFont typeface="Noto Sans Symbols"/>
              <a:buChar char="⚫"/>
            </a:pPr>
            <a:r>
              <a:rPr b="0" i="0" lang="zh-TW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0.7 &gt; score &gt;= 0.6 		---- 	90%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622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1500"/>
              <a:buFont typeface="Noto Sans Symbols"/>
              <a:buChar char="⚫"/>
            </a:pPr>
            <a:r>
              <a:rPr b="0" i="0" lang="zh-TW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0.6 &gt; score &gt;= 0.4		----	80%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622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1500"/>
              <a:buFont typeface="Noto Sans Symbols"/>
              <a:buChar char="⚫"/>
            </a:pPr>
            <a:r>
              <a:rPr b="0" i="0" lang="zh-TW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&lt; 0.4			---- 	0%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06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2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Capability of word generation. (Gaussian noise + tense) (10%)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622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1500"/>
              <a:buFont typeface="Noto Sans Symbols"/>
              <a:buChar char="⚫"/>
            </a:pPr>
            <a:r>
              <a:rPr b="0" i="0" lang="zh-TW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= Gaussian_score() (100 words with 4 tenses)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622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1500"/>
              <a:buFont typeface="Noto Sans Symbols"/>
              <a:buChar char="⚫"/>
            </a:pPr>
            <a:r>
              <a:rPr b="0" i="0" lang="zh-TW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&gt;= 0.3 			----	100%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622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1500"/>
              <a:buFont typeface="Noto Sans Symbols"/>
              <a:buChar char="⚫"/>
            </a:pPr>
            <a:r>
              <a:rPr b="0" i="0" lang="zh-TW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0.3 &gt; score &gt;= 0.2		----	90%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622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1500"/>
              <a:buFont typeface="Noto Sans Symbols"/>
              <a:buChar char="⚫"/>
            </a:pPr>
            <a:r>
              <a:rPr b="0" i="0" lang="zh-TW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0.2 &gt; score &gt;= 0.05	---- 	80%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622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1500"/>
              <a:buFont typeface="Noto Sans Symbols"/>
              <a:buChar char="⚫"/>
            </a:pPr>
            <a:r>
              <a:rPr b="0" i="0" lang="zh-TW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Otherwise			---- 	0%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06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2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Questions (20%)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0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"/>
          <p:cNvSpPr txBox="1"/>
          <p:nvPr/>
        </p:nvSpPr>
        <p:spPr>
          <a:xfrm>
            <a:off x="914490" y="20601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TW" sz="3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Implement Hints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5"/>
          <p:cNvSpPr txBox="1"/>
          <p:nvPr/>
        </p:nvSpPr>
        <p:spPr>
          <a:xfrm>
            <a:off x="914490" y="1085940"/>
            <a:ext cx="7772100" cy="3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2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Sampling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2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torch.randn(*size)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 : torch.randn(*size) * exp(0.5 * var) + mean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2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torch.randn_like(input)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2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Pytorch seq2seq tutorial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zh-TW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https://pytorch.org/tutorials/intermediate/seq2seq_translation_tutorial.html</a:t>
            </a:r>
            <a:endParaRPr b="0" i="0" sz="16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0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"/>
          <p:cNvSpPr txBox="1"/>
          <p:nvPr/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zh-TW" sz="3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"/>
          <p:cNvSpPr txBox="1"/>
          <p:nvPr/>
        </p:nvSpPr>
        <p:spPr>
          <a:xfrm>
            <a:off x="914490" y="1085940"/>
            <a:ext cx="777222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8750" lvl="1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3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Objective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3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Important Date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3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Description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3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Scoring Criteria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 txBox="1"/>
          <p:nvPr/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TW" sz="3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Objective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"/>
          <p:cNvSpPr txBox="1"/>
          <p:nvPr/>
        </p:nvSpPr>
        <p:spPr>
          <a:xfrm>
            <a:off x="914490" y="1085940"/>
            <a:ext cx="777222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875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3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this lab, you need to implement a conditional seq2seq VAE for English tense conversion.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3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Tense conversion (4 tenses)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3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‘access’ to ‘accessing’, or ‘accessed’ to ‘accesses’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3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Generative model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3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Gaussian noise + tense -&gt; access, accesses, accessing, accessed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"/>
          <p:cNvSpPr txBox="1"/>
          <p:nvPr/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TW" sz="3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Important Date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914490" y="1085940"/>
            <a:ext cx="7772220" cy="39028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2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Experiment Report Submission Deadline: </a:t>
            </a:r>
            <a:r>
              <a:rPr lang="zh-TW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5/11</a:t>
            </a:r>
            <a:r>
              <a:rPr b="0" i="0" lang="zh-TW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11:59 a.m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2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 date: </a:t>
            </a:r>
            <a:r>
              <a:rPr lang="zh-TW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5/11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2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Zip all files in one file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2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Report (.pdf)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2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 code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2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 it like「DLP_LAB4_yourID_name.zip」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2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「DLP_LAB4_309551009_陳璽存.zip」</a:t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 txBox="1"/>
          <p:nvPr/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TW" sz="3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5"/>
          <p:cNvSpPr txBox="1"/>
          <p:nvPr/>
        </p:nvSpPr>
        <p:spPr>
          <a:xfrm>
            <a:off x="914490" y="1063260"/>
            <a:ext cx="7772220" cy="345141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2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understand CVAE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2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Reparameterization trick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2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 variance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2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KL lost annealing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2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"/>
          <p:cNvSpPr txBox="1"/>
          <p:nvPr/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TW" sz="3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 - architecture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 txBox="1"/>
          <p:nvPr/>
        </p:nvSpPr>
        <p:spPr>
          <a:xfrm>
            <a:off x="914490" y="1085940"/>
            <a:ext cx="777222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2210" y="1063260"/>
            <a:ext cx="5999400" cy="37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/>
          <p:nvPr/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TW" sz="3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 - VAE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7"/>
          <p:cNvSpPr txBox="1"/>
          <p:nvPr/>
        </p:nvSpPr>
        <p:spPr>
          <a:xfrm>
            <a:off x="914490" y="1085940"/>
            <a:ext cx="777222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2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VAE objective: reconstruction and generation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430" y="4040820"/>
            <a:ext cx="5040630" cy="772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9430" y="1517940"/>
            <a:ext cx="3794850" cy="968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9430" y="2509650"/>
            <a:ext cx="3794580" cy="1483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56300" y="1376190"/>
            <a:ext cx="2830140" cy="26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/>
          <p:nvPr/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TW" sz="3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 - CVAE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8"/>
          <p:cNvSpPr txBox="1"/>
          <p:nvPr/>
        </p:nvSpPr>
        <p:spPr>
          <a:xfrm>
            <a:off x="914490" y="1085940"/>
            <a:ext cx="7772220" cy="39452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2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Reparameterization trick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2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 variance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2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 should be log variance (not variance)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2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2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Simply concatenate to the hidden_0 and z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2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Embed your condition to high dimensional space (or simply use one-hot)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785" y="1573425"/>
            <a:ext cx="2518560" cy="1166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 txBox="1"/>
          <p:nvPr/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TW" sz="3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 - CVAE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9"/>
          <p:cNvSpPr txBox="1"/>
          <p:nvPr/>
        </p:nvSpPr>
        <p:spPr>
          <a:xfrm>
            <a:off x="914490" y="1085940"/>
            <a:ext cx="777222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2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KL cost annealing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2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Initially set your KL weight to 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2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Maximum value is 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840" y="2017440"/>
            <a:ext cx="4186080" cy="2919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