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7" r:id="rId5"/>
    <p:sldId id="270" r:id="rId6"/>
    <p:sldId id="279" r:id="rId7"/>
    <p:sldId id="280" r:id="rId8"/>
    <p:sldId id="289" r:id="rId9"/>
    <p:sldId id="283" r:id="rId10"/>
    <p:sldId id="298" r:id="rId11"/>
    <p:sldId id="299" r:id="rId12"/>
    <p:sldId id="296" r:id="rId13"/>
    <p:sldId id="297" r:id="rId14"/>
    <p:sldId id="267" r:id="rId15"/>
    <p:sldId id="264"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96" d="100"/>
          <a:sy n="96" d="100"/>
        </p:scale>
        <p:origin x="48" y="162"/>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29.05.2014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29.05.2014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5/29/2014 2:01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12</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eugene_agafonov" TargetMode="External"/><Relationship Id="rId2" Type="http://schemas.openxmlformats.org/officeDocument/2006/relationships/hyperlink" Target="mailto:eugene_a@abbyy.com" TargetMode="Externa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hyperlink" Target="http://eugeneagafonov.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smtClean="0"/>
              <a:t>Вопросы?</a:t>
            </a:r>
            <a:endParaRPr lang="ru-RU" dirty="0"/>
          </a:p>
        </p:txBody>
      </p:sp>
    </p:spTree>
    <p:extLst>
      <p:ext uri="{BB962C8B-B14F-4D97-AF65-F5344CB8AC3E}">
        <p14:creationId xmlns:p14="http://schemas.microsoft.com/office/powerpoint/2010/main" val="3450061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normAutofit/>
          </a:bodyPr>
          <a:lstStyle/>
          <a:p>
            <a:r>
              <a:rPr lang="ru-RU" dirty="0" smtClean="0"/>
              <a:t>Евгений Агафонов</a:t>
            </a:r>
            <a:endParaRPr lang="ru-RU" dirty="0"/>
          </a:p>
          <a:p>
            <a:pPr lvl="1"/>
            <a:r>
              <a:rPr lang="en-US" dirty="0"/>
              <a:t>{ABBYY, Head of Education Products Development Group</a:t>
            </a:r>
            <a:r>
              <a:rPr lang="en-US" dirty="0" smtClean="0"/>
              <a:t>}</a:t>
            </a:r>
            <a:endParaRPr lang="en-US" dirty="0"/>
          </a:p>
          <a:p>
            <a:pPr lvl="1"/>
            <a:r>
              <a:rPr lang="en-US" dirty="0" smtClean="0">
                <a:hlinkClick r:id="rId2"/>
              </a:rPr>
              <a:t>eugene_a@abbyy.com</a:t>
            </a:r>
            <a:r>
              <a:rPr lang="en-US" dirty="0"/>
              <a:t>;</a:t>
            </a:r>
            <a:r>
              <a:rPr lang="en-US" dirty="0" smtClean="0"/>
              <a:t> </a:t>
            </a:r>
            <a:r>
              <a:rPr lang="en-US" dirty="0" smtClean="0">
                <a:hlinkClick r:id="rId3"/>
              </a:rPr>
              <a:t>@</a:t>
            </a:r>
            <a:r>
              <a:rPr lang="en-US" dirty="0" err="1" smtClean="0">
                <a:hlinkClick r:id="rId3"/>
              </a:rPr>
              <a:t>eugene_agafonov</a:t>
            </a:r>
            <a:r>
              <a:rPr lang="en-US" dirty="0" smtClean="0"/>
              <a:t>; </a:t>
            </a:r>
            <a:r>
              <a:rPr lang="en-US" dirty="0" smtClean="0">
                <a:hlinkClick r:id="rId4"/>
              </a:rPr>
              <a:t>eugeneagafonov.com</a:t>
            </a:r>
            <a:endParaRPr lang="en-US" dirty="0" smtClean="0"/>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u-RU" dirty="0"/>
              <a:t>Глубокое погружение в инфраструктуру асинхронного </a:t>
            </a:r>
            <a:r>
              <a:rPr lang="ru-RU" dirty="0" smtClean="0"/>
              <a:t>ввода-вывода</a:t>
            </a:r>
            <a:r>
              <a:rPr lang="en-US" dirty="0" smtClean="0"/>
              <a:t> </a:t>
            </a:r>
            <a:r>
              <a:rPr lang="ru-RU" dirty="0" smtClean="0"/>
              <a:t>на платформе .</a:t>
            </a:r>
            <a:r>
              <a:rPr lang="en-US" dirty="0" smtClean="0"/>
              <a:t>NET</a:t>
            </a:r>
            <a:endParaRPr lang="en-US" dirty="0"/>
          </a:p>
        </p:txBody>
      </p:sp>
      <p:sp>
        <p:nvSpPr>
          <p:cNvPr id="3" name="Text Placeholder 2"/>
          <p:cNvSpPr>
            <a:spLocks noGrp="1"/>
          </p:cNvSpPr>
          <p:nvPr>
            <p:ph type="body" sz="quarter" idx="11"/>
          </p:nvPr>
        </p:nvSpPr>
        <p:spPr/>
        <p:txBody>
          <a:bodyPr>
            <a:normAutofit fontScale="85000" lnSpcReduction="10000"/>
          </a:bodyPr>
          <a:lstStyle/>
          <a:p>
            <a:pPr lvl="0"/>
            <a:r>
              <a:rPr lang="ru-RU" dirty="0" smtClean="0"/>
              <a:t>Евгений Агафонов</a:t>
            </a:r>
            <a:r>
              <a:rPr lang="en-US" dirty="0" smtClean="0"/>
              <a:t> </a:t>
            </a:r>
            <a:r>
              <a:rPr lang="en-US" sz="2400" dirty="0" smtClean="0"/>
              <a:t>{ABBYY, Head of Education Products Development Group}</a:t>
            </a:r>
            <a:endParaRPr lang="ru-RU" sz="2400" dirty="0" smtClean="0"/>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r>
              <a:rPr lang="ru-RU" dirty="0" smtClean="0"/>
              <a:t>ЕВГЕНИЙ АГАФОНОВ</a:t>
            </a:r>
            <a:endParaRPr lang="ru-RU" dirty="0"/>
          </a:p>
        </p:txBody>
      </p:sp>
      <p:sp>
        <p:nvSpPr>
          <p:cNvPr id="5" name="Подзаголовок 4"/>
          <p:cNvSpPr>
            <a:spLocks noGrp="1"/>
          </p:cNvSpPr>
          <p:nvPr>
            <p:ph type="subTitle" idx="1"/>
          </p:nvPr>
        </p:nvSpPr>
        <p:spPr>
          <a:xfrm>
            <a:off x="0" y="4149000"/>
            <a:ext cx="12192000" cy="862114"/>
          </a:xfrm>
        </p:spPr>
        <p:txBody>
          <a:bodyPr/>
          <a:lstStyle/>
          <a:p>
            <a:pPr marL="0" indent="0">
              <a:buNone/>
            </a:pPr>
            <a:r>
              <a:rPr lang="en-US" dirty="0" smtClean="0"/>
              <a:t>{</a:t>
            </a:r>
            <a:r>
              <a:rPr lang="en-US" sz="3200" dirty="0" smtClean="0"/>
              <a:t>ABBYY</a:t>
            </a:r>
            <a:r>
              <a:rPr lang="en-US" sz="3200" dirty="0"/>
              <a:t>, Head of Education Products Development Group</a:t>
            </a:r>
            <a:r>
              <a:rPr lang="en-US" dirty="0"/>
              <a:t>}</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9651983" y="1656000"/>
            <a:ext cx="2157770" cy="2160587"/>
          </a:xfrm>
        </p:spPr>
      </p:pic>
    </p:spTree>
    <p:extLst>
      <p:ext uri="{BB962C8B-B14F-4D97-AF65-F5344CB8AC3E}">
        <p14:creationId xmlns:p14="http://schemas.microsoft.com/office/powerpoint/2010/main" val="3087406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a:bodyPr>
          <a:lstStyle/>
          <a:p>
            <a:r>
              <a:rPr lang="ru-RU" dirty="0" smtClean="0"/>
              <a:t>Почему вообще это важно</a:t>
            </a:r>
          </a:p>
          <a:p>
            <a:r>
              <a:rPr lang="ru-RU" dirty="0" smtClean="0"/>
              <a:t>Отличие С</a:t>
            </a:r>
            <a:r>
              <a:rPr lang="en-US" dirty="0" smtClean="0"/>
              <a:t>PU </a:t>
            </a:r>
            <a:r>
              <a:rPr lang="ru-RU" dirty="0" smtClean="0"/>
              <a:t>и </a:t>
            </a:r>
            <a:r>
              <a:rPr lang="en-US" dirty="0" smtClean="0"/>
              <a:t>I/O bound </a:t>
            </a:r>
            <a:r>
              <a:rPr lang="ru-RU" dirty="0" smtClean="0"/>
              <a:t>асинхронных операций</a:t>
            </a:r>
          </a:p>
          <a:p>
            <a:r>
              <a:rPr lang="ru-RU" dirty="0" smtClean="0"/>
              <a:t>Аспекты асинхронного </a:t>
            </a:r>
            <a:r>
              <a:rPr lang="en-US" dirty="0" smtClean="0"/>
              <a:t>I/O API </a:t>
            </a:r>
            <a:r>
              <a:rPr lang="ru-RU" dirty="0" smtClean="0"/>
              <a:t>в </a:t>
            </a:r>
            <a:r>
              <a:rPr lang="en-US" dirty="0" smtClean="0"/>
              <a:t>.NET </a:t>
            </a:r>
            <a:endParaRPr lang="ru-RU" dirty="0" smtClean="0"/>
          </a:p>
          <a:p>
            <a:r>
              <a:rPr lang="ru-RU" dirty="0" smtClean="0"/>
              <a:t>Особенности асинхронной инфраструктуры в </a:t>
            </a:r>
            <a:r>
              <a:rPr lang="en-US" dirty="0" smtClean="0"/>
              <a:t>C#</a:t>
            </a:r>
            <a:endParaRPr lang="ru-RU" dirty="0"/>
          </a:p>
          <a:p>
            <a:r>
              <a:rPr lang="ru-RU" dirty="0" smtClean="0"/>
              <a:t>Длительные </a:t>
            </a:r>
            <a:r>
              <a:rPr lang="ru-RU" dirty="0" smtClean="0"/>
              <a:t>операции на сервере</a:t>
            </a:r>
            <a:endParaRPr lang="en-US" dirty="0" smtClean="0"/>
          </a:p>
          <a:p>
            <a:r>
              <a:rPr lang="ru-RU" dirty="0" smtClean="0"/>
              <a:t>Много кода мало слайдов </a:t>
            </a:r>
            <a:r>
              <a:rPr lang="ru-RU" dirty="0" smtClean="0">
                <a:sym typeface="Wingdings" panose="05000000000000000000" pitchFamily="2" charset="2"/>
              </a:rPr>
              <a:t></a:t>
            </a:r>
            <a:endParaRPr lang="en-US" dirty="0" smtClean="0"/>
          </a:p>
          <a:p>
            <a:endParaRPr lang="ru-RU" dirty="0" smtClean="0"/>
          </a:p>
          <a:p>
            <a:pPr lvl="1"/>
            <a:endParaRPr lang="ru-RU" dirty="0"/>
          </a:p>
        </p:txBody>
      </p:sp>
    </p:spTree>
    <p:extLst>
      <p:ext uri="{BB962C8B-B14F-4D97-AF65-F5344CB8AC3E}">
        <p14:creationId xmlns:p14="http://schemas.microsoft.com/office/powerpoint/2010/main" val="2752271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chemeClr val="bg1">
              <a:lumMod val="50000"/>
              <a:alpha val="80000"/>
            </a:schemeClr>
          </a:solidFill>
        </p:spPr>
        <p:txBody>
          <a:bodyPr/>
          <a:lstStyle/>
          <a:p>
            <a:r>
              <a:rPr lang="en-US" dirty="0" smtClean="0"/>
              <a:t>DEMO: </a:t>
            </a:r>
            <a:r>
              <a:rPr lang="ru-RU" dirty="0" smtClean="0"/>
              <a:t>Важность проблемы</a:t>
            </a:r>
            <a:endParaRPr lang="ru-RU" dirty="0"/>
          </a:p>
        </p:txBody>
      </p:sp>
    </p:spTree>
    <p:extLst>
      <p:ext uri="{BB962C8B-B14F-4D97-AF65-F5344CB8AC3E}">
        <p14:creationId xmlns:p14="http://schemas.microsoft.com/office/powerpoint/2010/main" val="3170069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CPU bound </a:t>
            </a:r>
            <a:r>
              <a:rPr lang="ru-RU" dirty="0" smtClean="0"/>
              <a:t>операции</a:t>
            </a:r>
            <a:endParaRPr lang="ru-RU" dirty="0"/>
          </a:p>
        </p:txBody>
      </p:sp>
      <p:sp>
        <p:nvSpPr>
          <p:cNvPr id="5" name="Объект 4"/>
          <p:cNvSpPr>
            <a:spLocks noGrp="1"/>
          </p:cNvSpPr>
          <p:nvPr>
            <p:ph idx="1"/>
          </p:nvPr>
        </p:nvSpPr>
        <p:spPr/>
        <p:txBody>
          <a:bodyPr>
            <a:normAutofit fontScale="77500" lnSpcReduction="20000"/>
          </a:bodyPr>
          <a:lstStyle/>
          <a:p>
            <a:r>
              <a:rPr lang="ru-RU" dirty="0" smtClean="0"/>
              <a:t>1. Пользователь присылает запрос</a:t>
            </a:r>
          </a:p>
          <a:p>
            <a:r>
              <a:rPr lang="ru-RU" dirty="0" smtClean="0"/>
              <a:t>2. Серверная платформа берет поток</a:t>
            </a:r>
            <a:r>
              <a:rPr lang="en-US" dirty="0" smtClean="0"/>
              <a:t> </a:t>
            </a:r>
            <a:r>
              <a:rPr lang="ru-RU" dirty="0" smtClean="0"/>
              <a:t>№1 из </a:t>
            </a:r>
            <a:r>
              <a:rPr lang="en-US" dirty="0" err="1" smtClean="0"/>
              <a:t>ThreadPool</a:t>
            </a:r>
            <a:r>
              <a:rPr lang="ru-RU" dirty="0" smtClean="0"/>
              <a:t>, и передает ему этот запрос</a:t>
            </a:r>
          </a:p>
          <a:p>
            <a:r>
              <a:rPr lang="ru-RU" dirty="0" smtClean="0"/>
              <a:t>3. Код в потоке начинает выполнять асинхронную операцию. При этом мы берем поток</a:t>
            </a:r>
            <a:r>
              <a:rPr lang="en-US" dirty="0" smtClean="0"/>
              <a:t> </a:t>
            </a:r>
            <a:r>
              <a:rPr lang="ru-RU" dirty="0" smtClean="0"/>
              <a:t>№2 из </a:t>
            </a:r>
            <a:r>
              <a:rPr lang="en-US" dirty="0" err="1" smtClean="0"/>
              <a:t>ThreadPool</a:t>
            </a:r>
            <a:r>
              <a:rPr lang="en-US" dirty="0" smtClean="0"/>
              <a:t>, </a:t>
            </a:r>
            <a:r>
              <a:rPr lang="ru-RU" dirty="0" smtClean="0"/>
              <a:t>передаем ему выполнение этой операции. Если далее мы просто ждем выполнения операции, то поток №1 возвращается в </a:t>
            </a:r>
            <a:r>
              <a:rPr lang="en-US" dirty="0" err="1" smtClean="0"/>
              <a:t>ThreadPool</a:t>
            </a:r>
            <a:r>
              <a:rPr lang="ru-RU" dirty="0" smtClean="0"/>
              <a:t> и может обрабатывать другие запросы</a:t>
            </a:r>
            <a:r>
              <a:rPr lang="en-US" dirty="0" smtClean="0"/>
              <a:t>.</a:t>
            </a:r>
            <a:endParaRPr lang="ru-RU" dirty="0" smtClean="0"/>
          </a:p>
          <a:p>
            <a:r>
              <a:rPr lang="en-US" dirty="0" smtClean="0"/>
              <a:t>4. O</a:t>
            </a:r>
            <a:r>
              <a:rPr lang="ru-RU" dirty="0" smtClean="0"/>
              <a:t>перация завершается, мы возвращаем поток №2 в </a:t>
            </a:r>
            <a:r>
              <a:rPr lang="en-US" dirty="0" err="1" smtClean="0"/>
              <a:t>ThreadPool</a:t>
            </a:r>
            <a:r>
              <a:rPr lang="en-US" dirty="0" smtClean="0"/>
              <a:t>, </a:t>
            </a:r>
            <a:r>
              <a:rPr lang="ru-RU" dirty="0" smtClean="0"/>
              <a:t>берем из него поток</a:t>
            </a:r>
            <a:r>
              <a:rPr lang="en-US" dirty="0" smtClean="0"/>
              <a:t> </a:t>
            </a:r>
            <a:r>
              <a:rPr lang="ru-RU" dirty="0" smtClean="0"/>
              <a:t>№3 (который может быть выше упомянутыми, а может и не быть), который продолжает обрабатывать запрос пользователя и выдает результат.</a:t>
            </a:r>
          </a:p>
          <a:p>
            <a:r>
              <a:rPr lang="ru-RU" dirty="0" smtClean="0"/>
              <a:t>5. Серверная платформа отдает результат пользователю</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3125260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I/O bound </a:t>
            </a:r>
            <a:r>
              <a:rPr lang="ru-RU" dirty="0" smtClean="0"/>
              <a:t>операции</a:t>
            </a:r>
            <a:endParaRPr lang="ru-RU" dirty="0"/>
          </a:p>
        </p:txBody>
      </p:sp>
      <p:sp>
        <p:nvSpPr>
          <p:cNvPr id="5" name="Объект 4"/>
          <p:cNvSpPr>
            <a:spLocks noGrp="1"/>
          </p:cNvSpPr>
          <p:nvPr>
            <p:ph idx="1"/>
          </p:nvPr>
        </p:nvSpPr>
        <p:spPr/>
        <p:txBody>
          <a:bodyPr>
            <a:normAutofit fontScale="77500" lnSpcReduction="20000"/>
          </a:bodyPr>
          <a:lstStyle/>
          <a:p>
            <a:r>
              <a:rPr lang="ru-RU" dirty="0"/>
              <a:t>1. Пользователь присылает запрос</a:t>
            </a:r>
          </a:p>
          <a:p>
            <a:r>
              <a:rPr lang="ru-RU" dirty="0"/>
              <a:t>2. Серверная платформа берет поток №1 из ThreadPool, и передает ему этот запрос</a:t>
            </a:r>
          </a:p>
          <a:p>
            <a:r>
              <a:rPr lang="ru-RU" dirty="0"/>
              <a:t>3. Код в потоке начинает выполнять асинхронную операцию. </a:t>
            </a:r>
            <a:r>
              <a:rPr lang="ru-RU" dirty="0" smtClean="0"/>
              <a:t>Запрос на выполнение операции передается в </a:t>
            </a:r>
            <a:r>
              <a:rPr lang="en-US" dirty="0" smtClean="0"/>
              <a:t>I/O Completion port. </a:t>
            </a:r>
            <a:r>
              <a:rPr lang="ru-RU" dirty="0" smtClean="0"/>
              <a:t>Устройство ввода-вывода начинает работу, при этом поток №1 возвращается в </a:t>
            </a:r>
            <a:r>
              <a:rPr lang="en-US" dirty="0" err="1" smtClean="0"/>
              <a:t>ThreadPool</a:t>
            </a:r>
            <a:r>
              <a:rPr lang="en-US" dirty="0" smtClean="0"/>
              <a:t> </a:t>
            </a:r>
            <a:r>
              <a:rPr lang="ru-RU" dirty="0" smtClean="0"/>
              <a:t>и может обрабатывать другие запросы</a:t>
            </a:r>
            <a:endParaRPr lang="ru-RU" dirty="0"/>
          </a:p>
          <a:p>
            <a:r>
              <a:rPr lang="ru-RU" dirty="0"/>
              <a:t>4. Oперация завершается, </a:t>
            </a:r>
            <a:r>
              <a:rPr lang="ru-RU" dirty="0" smtClean="0"/>
              <a:t>ее результат обрабатывается </a:t>
            </a:r>
            <a:r>
              <a:rPr lang="en-US" dirty="0" smtClean="0"/>
              <a:t>I/O thread </a:t>
            </a:r>
            <a:r>
              <a:rPr lang="ru-RU" dirty="0" smtClean="0"/>
              <a:t>из </a:t>
            </a:r>
            <a:r>
              <a:rPr lang="en-US" dirty="0" err="1" smtClean="0"/>
              <a:t>ThreadPool</a:t>
            </a:r>
            <a:r>
              <a:rPr lang="ru-RU" dirty="0" smtClean="0"/>
              <a:t>.</a:t>
            </a:r>
            <a:r>
              <a:rPr lang="en-US" dirty="0" smtClean="0"/>
              <a:t> </a:t>
            </a:r>
            <a:r>
              <a:rPr lang="ru-RU" dirty="0" smtClean="0"/>
              <a:t>Этот поток вызывает поток №2 из </a:t>
            </a:r>
            <a:r>
              <a:rPr lang="en-US" dirty="0" err="1" smtClean="0"/>
              <a:t>ThreadPool</a:t>
            </a:r>
            <a:r>
              <a:rPr lang="en-US" dirty="0" smtClean="0"/>
              <a:t> </a:t>
            </a:r>
            <a:r>
              <a:rPr lang="ru-RU" dirty="0" smtClean="0"/>
              <a:t>(который может быть тем что и раньше, а может и не быть), которые продолжает работу, и выдает результат</a:t>
            </a:r>
            <a:endParaRPr lang="ru-RU" dirty="0"/>
          </a:p>
          <a:p>
            <a:r>
              <a:rPr lang="ru-RU" dirty="0"/>
              <a:t>5. Серверная платформа отдает результат пользователю</a:t>
            </a:r>
          </a:p>
          <a:p>
            <a:endParaRPr lang="ru-RU" dirty="0" smtClean="0"/>
          </a:p>
          <a:p>
            <a:pPr lvl="1"/>
            <a:endParaRPr lang="ru-RU" dirty="0"/>
          </a:p>
        </p:txBody>
      </p:sp>
    </p:spTree>
    <p:extLst>
      <p:ext uri="{BB962C8B-B14F-4D97-AF65-F5344CB8AC3E}">
        <p14:creationId xmlns:p14="http://schemas.microsoft.com/office/powerpoint/2010/main" val="65165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chemeClr val="bg1">
              <a:lumMod val="50000"/>
              <a:alpha val="80000"/>
            </a:schemeClr>
          </a:solidFill>
        </p:spPr>
        <p:txBody>
          <a:bodyPr/>
          <a:lstStyle/>
          <a:p>
            <a:r>
              <a:rPr lang="en-US" dirty="0" smtClean="0"/>
              <a:t>DEMO: </a:t>
            </a:r>
            <a:r>
              <a:rPr lang="ru-RU" dirty="0" smtClean="0"/>
              <a:t>Теперь посмотрим в код</a:t>
            </a:r>
            <a:endParaRPr lang="ru-RU" dirty="0"/>
          </a:p>
        </p:txBody>
      </p:sp>
    </p:spTree>
    <p:extLst>
      <p:ext uri="{BB962C8B-B14F-4D97-AF65-F5344CB8AC3E}">
        <p14:creationId xmlns:p14="http://schemas.microsoft.com/office/powerpoint/2010/main" val="1727222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Не используйте </a:t>
            </a:r>
            <a:r>
              <a:rPr lang="en-US" dirty="0" smtClean="0"/>
              <a:t>CPU bound </a:t>
            </a:r>
            <a:r>
              <a:rPr lang="ru-RU" dirty="0" smtClean="0"/>
              <a:t>операции на сервере</a:t>
            </a:r>
            <a:endParaRPr lang="en-US" dirty="0"/>
          </a:p>
          <a:p>
            <a:pPr lvl="1"/>
            <a:r>
              <a:rPr lang="ru-RU" dirty="0" smtClean="0"/>
              <a:t>Если серверная платформа работает на основе </a:t>
            </a:r>
            <a:r>
              <a:rPr lang="en-US" dirty="0" err="1" smtClean="0"/>
              <a:t>ThreadPool</a:t>
            </a:r>
            <a:r>
              <a:rPr lang="ru-RU" dirty="0" smtClean="0"/>
              <a:t> в </a:t>
            </a:r>
            <a:r>
              <a:rPr lang="en-US" dirty="0" smtClean="0"/>
              <a:t>.NET </a:t>
            </a:r>
            <a:br>
              <a:rPr lang="en-US" dirty="0" smtClean="0"/>
            </a:br>
            <a:r>
              <a:rPr lang="ru-RU" dirty="0" smtClean="0"/>
              <a:t>Если масштабируемость важнее времени отклика</a:t>
            </a:r>
          </a:p>
          <a:p>
            <a:r>
              <a:rPr lang="ru-RU" dirty="0" smtClean="0"/>
              <a:t>Всегда используйте </a:t>
            </a:r>
            <a:r>
              <a:rPr lang="en-US" dirty="0" smtClean="0"/>
              <a:t>I/O bound </a:t>
            </a:r>
            <a:r>
              <a:rPr lang="ru-RU" dirty="0" smtClean="0"/>
              <a:t>операции, если есть возможность</a:t>
            </a:r>
          </a:p>
          <a:p>
            <a:pPr lvl="1"/>
            <a:r>
              <a:rPr lang="ru-RU" dirty="0" smtClean="0"/>
              <a:t>Обращайте внимание, что операции по-настоящему </a:t>
            </a:r>
            <a:r>
              <a:rPr lang="en-US" dirty="0" smtClean="0"/>
              <a:t>I/O bound!</a:t>
            </a:r>
            <a:br>
              <a:rPr lang="en-US" dirty="0" smtClean="0"/>
            </a:br>
            <a:r>
              <a:rPr lang="ru-RU" dirty="0" smtClean="0"/>
              <a:t>Версионность сообщений в </a:t>
            </a:r>
            <a:r>
              <a:rPr lang="en-US" dirty="0" smtClean="0"/>
              <a:t>Azure Queues</a:t>
            </a:r>
            <a:br>
              <a:rPr lang="en-US" dirty="0" smtClean="0"/>
            </a:br>
            <a:r>
              <a:rPr lang="ru-RU" dirty="0" smtClean="0"/>
              <a:t>Подумайте о режиме </a:t>
            </a:r>
            <a:r>
              <a:rPr lang="en-US" dirty="0" smtClean="0"/>
              <a:t>read-only</a:t>
            </a:r>
            <a:endParaRPr lang="ru-RU" dirty="0" smtClean="0"/>
          </a:p>
          <a:p>
            <a:r>
              <a:rPr lang="ru-RU" dirty="0" smtClean="0"/>
              <a:t>Всегда осторожно используйте асинхронность</a:t>
            </a:r>
          </a:p>
          <a:p>
            <a:pPr lvl="1"/>
            <a:r>
              <a:rPr lang="ru-RU" dirty="0" smtClean="0"/>
              <a:t>Только там где это действительно нужно</a:t>
            </a:r>
            <a:br>
              <a:rPr lang="ru-RU" dirty="0" smtClean="0"/>
            </a:br>
            <a:r>
              <a:rPr lang="ru-RU" dirty="0" smtClean="0"/>
              <a:t>Если видите </a:t>
            </a:r>
            <a:r>
              <a:rPr lang="en-US" dirty="0" smtClean="0"/>
              <a:t>await – </a:t>
            </a:r>
            <a:r>
              <a:rPr lang="ru-RU" dirty="0" smtClean="0"/>
              <a:t>проверьте себя</a:t>
            </a:r>
            <a:r>
              <a:rPr lang="ru-RU" dirty="0"/>
              <a:t/>
            </a:r>
            <a:br>
              <a:rPr lang="ru-RU" dirty="0"/>
            </a:br>
            <a:r>
              <a:rPr lang="ru-RU" dirty="0" smtClean="0"/>
              <a:t>Если пишите библиотеку с асинхронным кодом – проверьте себя</a:t>
            </a:r>
            <a:endParaRPr lang="ru-RU" dirty="0"/>
          </a:p>
          <a:p>
            <a:pPr lvl="1"/>
            <a:endParaRPr lang="ru-RU" dirty="0" smtClean="0"/>
          </a:p>
        </p:txBody>
      </p:sp>
    </p:spTree>
    <p:extLst>
      <p:ext uri="{BB962C8B-B14F-4D97-AF65-F5344CB8AC3E}">
        <p14:creationId xmlns:p14="http://schemas.microsoft.com/office/powerpoint/2010/main" val="2839569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A1518E-3F6D-4166-8FC6-37AEE79B374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83163233-208f-487d-8d66-a814ca9ada95"/>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AE2C73D0-6452-4B74-876E-F854C149D3F2}">
  <ds:schemaRefs>
    <ds:schemaRef ds:uri="http://schemas.microsoft.com/sharepoint/v3/contenttype/forms"/>
  </ds:schemaRefs>
</ds:datastoreItem>
</file>

<file path=customXml/itemProps3.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2883</TotalTime>
  <Words>455</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Глубокое погружение в инфраструктуру асинхронного ввода-вывода на платформе .NET</vt:lpstr>
      <vt:lpstr>ЕВГЕНИЙ АГАФОНОВ</vt:lpstr>
      <vt:lpstr>О чем пойдет речь</vt:lpstr>
      <vt:lpstr>DEMO: Важность проблемы</vt:lpstr>
      <vt:lpstr>CPU bound операции</vt:lpstr>
      <vt:lpstr>I/O bound операции</vt:lpstr>
      <vt:lpstr>DEMO: Теперь посмотрим в код</vt:lpstr>
      <vt:lpstr>Summary</vt:lpstr>
      <vt:lpstr>Вопросы?</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Kichinsky;Eugene Agafonov</dc:creator>
  <cp:lastModifiedBy>Eugene Agafonov</cp:lastModifiedBy>
  <cp:revision>110</cp:revision>
  <dcterms:created xsi:type="dcterms:W3CDTF">2013-05-05T18:28:09Z</dcterms:created>
  <dcterms:modified xsi:type="dcterms:W3CDTF">2014-05-29T10:02:41Z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