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7" r:id="rId5"/>
    <p:sldId id="270" r:id="rId6"/>
    <p:sldId id="269" r:id="rId7"/>
    <p:sldId id="259" r:id="rId8"/>
    <p:sldId id="281" r:id="rId9"/>
    <p:sldId id="280" r:id="rId10"/>
    <p:sldId id="271" r:id="rId11"/>
    <p:sldId id="282" r:id="rId12"/>
    <p:sldId id="283" r:id="rId13"/>
    <p:sldId id="284" r:id="rId14"/>
    <p:sldId id="285" r:id="rId15"/>
    <p:sldId id="286" r:id="rId16"/>
    <p:sldId id="287" r:id="rId17"/>
    <p:sldId id="288" r:id="rId18"/>
    <p:sldId id="290" r:id="rId19"/>
    <p:sldId id="275" r:id="rId20"/>
    <p:sldId id="291" r:id="rId21"/>
    <p:sldId id="278" r:id="rId22"/>
    <p:sldId id="292" r:id="rId23"/>
    <p:sldId id="277" r:id="rId24"/>
    <p:sldId id="293" r:id="rId25"/>
    <p:sldId id="276" r:id="rId26"/>
    <p:sldId id="267" r:id="rId27"/>
    <p:sldId id="264"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96" d="100"/>
          <a:sy n="96" d="100"/>
        </p:scale>
        <p:origin x="48" y="162"/>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26.05.2014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26.05.2014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5/26/2014 7:35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crsdk.com/"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eugene_agafonov" TargetMode="External"/><Relationship Id="rId2" Type="http://schemas.openxmlformats.org/officeDocument/2006/relationships/hyperlink" Target="mailto:eugene_a@abbyy.com" TargetMode="Externa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hyperlink" Target="http://eugeneagafonov.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smtClean="0"/>
              <a:t>Browser extension </a:t>
            </a:r>
            <a:r>
              <a:rPr lang="ru-RU" dirty="0" smtClean="0"/>
              <a:t>для сканирования и печати</a:t>
            </a:r>
            <a:endParaRPr lang="en-US" dirty="0" smtClean="0"/>
          </a:p>
          <a:p>
            <a:r>
              <a:rPr lang="en-US" dirty="0" smtClean="0"/>
              <a:t>Azure Queue </a:t>
            </a:r>
            <a:r>
              <a:rPr lang="ru-RU" dirty="0" smtClean="0"/>
              <a:t>и </a:t>
            </a:r>
            <a:r>
              <a:rPr lang="en-US" dirty="0" smtClean="0"/>
              <a:t>Azure Worker Role </a:t>
            </a:r>
            <a:r>
              <a:rPr lang="ru-RU" dirty="0" smtClean="0"/>
              <a:t>для работы с распознаванием изображений</a:t>
            </a:r>
          </a:p>
          <a:p>
            <a:r>
              <a:rPr lang="en-US" dirty="0" smtClean="0"/>
              <a:t>ABBYY Cloud OCR SDK </a:t>
            </a:r>
            <a:r>
              <a:rPr lang="ru-RU" dirty="0" smtClean="0"/>
              <a:t>для распознавания</a:t>
            </a:r>
            <a:endParaRPr lang="en-US" dirty="0" smtClean="0"/>
          </a:p>
          <a:p>
            <a:pPr lvl="1"/>
            <a:r>
              <a:rPr lang="en-US" dirty="0" smtClean="0">
                <a:hlinkClick r:id="rId2"/>
              </a:rPr>
              <a:t>http</a:t>
            </a:r>
            <a:r>
              <a:rPr lang="en-US" dirty="0">
                <a:hlinkClick r:id="rId2"/>
              </a:rPr>
              <a:t>://ocrsdk.com/</a:t>
            </a:r>
            <a:endParaRPr lang="ru-RU" dirty="0" smtClean="0"/>
          </a:p>
        </p:txBody>
      </p:sp>
    </p:spTree>
    <p:extLst>
      <p:ext uri="{BB962C8B-B14F-4D97-AF65-F5344CB8AC3E}">
        <p14:creationId xmlns:p14="http://schemas.microsoft.com/office/powerpoint/2010/main" val="364340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dirty="0" smtClean="0"/>
              <a:t>. </a:t>
            </a:r>
            <a:r>
              <a:rPr lang="ru-RU" dirty="0" smtClean="0"/>
              <a:t>Опыт разработки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0889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Данные</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309134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Web API</a:t>
            </a:r>
            <a:endParaRPr lang="ru-RU" dirty="0" smtClean="0"/>
          </a:p>
          <a:p>
            <a:pPr lvl="1"/>
            <a:r>
              <a:rPr lang="ru-RU" dirty="0" smtClean="0"/>
              <a:t>Удобно использовать и масштабировать</a:t>
            </a:r>
            <a:br>
              <a:rPr lang="ru-RU" dirty="0" smtClean="0"/>
            </a:br>
            <a:r>
              <a:rPr lang="en-US" dirty="0" smtClean="0"/>
              <a:t>CORS/JSON portable</a:t>
            </a:r>
            <a:br>
              <a:rPr lang="en-US" dirty="0" smtClean="0"/>
            </a:br>
            <a:r>
              <a:rPr lang="ru-RU" dirty="0" smtClean="0"/>
              <a:t>Миграция в </a:t>
            </a:r>
            <a:r>
              <a:rPr lang="en-US" dirty="0" smtClean="0"/>
              <a:t>ASP.NET </a:t>
            </a:r>
            <a:r>
              <a:rPr lang="en-US" dirty="0" err="1" smtClean="0"/>
              <a:t>vNext</a:t>
            </a:r>
            <a:endParaRPr lang="en-US" dirty="0" smtClean="0"/>
          </a:p>
          <a:p>
            <a:r>
              <a:rPr lang="ru-RU" dirty="0" smtClean="0"/>
              <a:t>Композиция компонентов</a:t>
            </a:r>
          </a:p>
          <a:p>
            <a:pPr lvl="1"/>
            <a:r>
              <a:rPr lang="en-US" dirty="0" smtClean="0"/>
              <a:t>Dependency Resolver </a:t>
            </a:r>
            <a:r>
              <a:rPr lang="ru-RU" dirty="0" smtClean="0"/>
              <a:t>позволяет подключить любой </a:t>
            </a:r>
            <a:r>
              <a:rPr lang="en-US" dirty="0" smtClean="0"/>
              <a:t>DI container</a:t>
            </a:r>
            <a:r>
              <a:rPr lang="ru-RU" dirty="0"/>
              <a:t/>
            </a:r>
            <a:br>
              <a:rPr lang="ru-RU" dirty="0"/>
            </a:br>
            <a:r>
              <a:rPr lang="ru-RU" dirty="0" smtClean="0"/>
              <a:t>Наш выбор – </a:t>
            </a:r>
            <a:r>
              <a:rPr lang="en-US" dirty="0" err="1" smtClean="0"/>
              <a:t>Autofac</a:t>
            </a:r>
            <a:r>
              <a:rPr lang="ru-RU" dirty="0" smtClean="0"/>
              <a:t/>
            </a:r>
            <a:br>
              <a:rPr lang="ru-RU" dirty="0" smtClean="0"/>
            </a:br>
            <a:r>
              <a:rPr lang="ru-RU" dirty="0" smtClean="0"/>
              <a:t>Минимизация зависимости от контейнера</a:t>
            </a:r>
            <a:br>
              <a:rPr lang="ru-RU" dirty="0" smtClean="0"/>
            </a:br>
            <a:r>
              <a:rPr lang="ru-RU" dirty="0" smtClean="0"/>
              <a:t>Тестирование</a:t>
            </a:r>
            <a:br>
              <a:rPr lang="ru-RU" dirty="0" smtClean="0"/>
            </a:br>
            <a:endParaRPr lang="ru-RU" dirty="0" smtClean="0"/>
          </a:p>
        </p:txBody>
      </p:sp>
    </p:spTree>
    <p:extLst>
      <p:ext uri="{BB962C8B-B14F-4D97-AF65-F5344CB8AC3E}">
        <p14:creationId xmlns:p14="http://schemas.microsoft.com/office/powerpoint/2010/main" val="157449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Backend</a:t>
            </a:r>
            <a:endParaRPr lang="ru-RU" dirty="0"/>
          </a:p>
        </p:txBody>
      </p:sp>
    </p:spTree>
    <p:extLst>
      <p:ext uri="{BB962C8B-B14F-4D97-AF65-F5344CB8AC3E}">
        <p14:creationId xmlns:p14="http://schemas.microsoft.com/office/powerpoint/2010/main" val="416044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1010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rgbClr val="FE1B8B">
              <a:alpha val="69804"/>
            </a:srgbClr>
          </a:solidFill>
        </p:spPr>
        <p:txBody>
          <a:bodyPr/>
          <a:lstStyle/>
          <a:p>
            <a:r>
              <a:rPr lang="en-US" dirty="0" smtClean="0"/>
              <a:t>DEMO: Frontend</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Отладка и логгирование</a:t>
            </a:r>
            <a:endParaRPr lang="en-US" dirty="0"/>
          </a:p>
        </p:txBody>
      </p:sp>
      <p:sp>
        <p:nvSpPr>
          <p:cNvPr id="3" name="Content Placeholder 2"/>
          <p:cNvSpPr>
            <a:spLocks noGrp="1"/>
          </p:cNvSpPr>
          <p:nvPr>
            <p:ph idx="1"/>
          </p:nvPr>
        </p:nvSpPr>
        <p:spPr/>
        <p:txBody>
          <a:bodyPr/>
          <a:lstStyle/>
          <a:p>
            <a:r>
              <a:rPr lang="ru-RU" dirty="0" smtClean="0"/>
              <a:t>Глобальный лог</a:t>
            </a:r>
          </a:p>
          <a:p>
            <a:pPr lvl="1"/>
            <a:r>
              <a:rPr lang="ru-RU" dirty="0" smtClean="0"/>
              <a:t>Облачные сервисы отлаживать практически нереально</a:t>
            </a:r>
            <a:br>
              <a:rPr lang="ru-RU" dirty="0" smtClean="0"/>
            </a:br>
            <a:r>
              <a:rPr lang="ru-RU" dirty="0" smtClean="0"/>
              <a:t>Логгирование – единственный вменяемый способ понять в чем проблема</a:t>
            </a:r>
            <a:br>
              <a:rPr lang="ru-RU" dirty="0" smtClean="0"/>
            </a:br>
            <a:r>
              <a:rPr lang="ru-RU" dirty="0" smtClean="0"/>
              <a:t>Сохранять максимум информации</a:t>
            </a:r>
            <a:br>
              <a:rPr lang="ru-RU" dirty="0" smtClean="0"/>
            </a:br>
            <a:r>
              <a:rPr lang="en-US" dirty="0" smtClean="0"/>
              <a:t>Activity Id – </a:t>
            </a:r>
            <a:r>
              <a:rPr lang="ru-RU" dirty="0" smtClean="0"/>
              <a:t>дать </a:t>
            </a:r>
            <a:r>
              <a:rPr lang="en-US" dirty="0" smtClean="0"/>
              <a:t>Id </a:t>
            </a:r>
            <a:r>
              <a:rPr lang="ru-RU" dirty="0" smtClean="0"/>
              <a:t>цепочке действий от клиента сквозь всю структуру сервиса</a:t>
            </a:r>
            <a:endParaRPr lang="en-US" dirty="0" smtClean="0"/>
          </a:p>
          <a:p>
            <a:r>
              <a:rPr lang="en-US" dirty="0" err="1" smtClean="0"/>
              <a:t>Elasticsearch</a:t>
            </a:r>
            <a:r>
              <a:rPr lang="en-US" dirty="0" smtClean="0"/>
              <a:t> </a:t>
            </a:r>
            <a:r>
              <a:rPr lang="ru-RU" dirty="0" smtClean="0"/>
              <a:t>и </a:t>
            </a:r>
            <a:r>
              <a:rPr lang="en-US" dirty="0" err="1" smtClean="0"/>
              <a:t>Kibana</a:t>
            </a:r>
            <a:endParaRPr lang="ru-RU" dirty="0" smtClean="0"/>
          </a:p>
          <a:p>
            <a:pPr lvl="1"/>
            <a:r>
              <a:rPr lang="ru-RU" dirty="0" smtClean="0"/>
              <a:t>Способ эффективно работать с логами</a:t>
            </a:r>
          </a:p>
          <a:p>
            <a:r>
              <a:rPr lang="en-US" dirty="0" smtClean="0"/>
              <a:t>Application </a:t>
            </a:r>
            <a:r>
              <a:rPr lang="en-US" dirty="0"/>
              <a:t>Insights for Visual Studio </a:t>
            </a:r>
            <a:r>
              <a:rPr lang="en-US" dirty="0" smtClean="0"/>
              <a:t>Online</a:t>
            </a:r>
          </a:p>
          <a:p>
            <a:endParaRPr lang="ru-RU" dirty="0"/>
          </a:p>
          <a:p>
            <a:pPr lvl="1"/>
            <a:endParaRPr lang="ru-RU" dirty="0" smtClean="0"/>
          </a:p>
        </p:txBody>
      </p:sp>
    </p:spTree>
    <p:extLst>
      <p:ext uri="{BB962C8B-B14F-4D97-AF65-F5344CB8AC3E}">
        <p14:creationId xmlns:p14="http://schemas.microsoft.com/office/powerpoint/2010/main" val="2454176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en-US" dirty="0" smtClean="0"/>
              <a:t>DEMO: </a:t>
            </a:r>
            <a:r>
              <a:rPr lang="en-US" dirty="0" err="1" smtClean="0"/>
              <a:t>Elasticsearch</a:t>
            </a:r>
            <a:endParaRPr lang="ru-RU" dirty="0"/>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Конфигурация</a:t>
            </a:r>
            <a:endParaRPr lang="en-US" dirty="0"/>
          </a:p>
        </p:txBody>
      </p:sp>
      <p:sp>
        <p:nvSpPr>
          <p:cNvPr id="3" name="Content Placeholder 2"/>
          <p:cNvSpPr>
            <a:spLocks noGrp="1"/>
          </p:cNvSpPr>
          <p:nvPr>
            <p:ph idx="1"/>
          </p:nvPr>
        </p:nvSpPr>
        <p:spPr/>
        <p:txBody>
          <a:bodyPr/>
          <a:lstStyle/>
          <a:p>
            <a:r>
              <a:rPr lang="ru-RU" dirty="0" smtClean="0"/>
              <a:t>Разделение на статическую и динамическую</a:t>
            </a:r>
          </a:p>
          <a:p>
            <a:pPr lvl="1"/>
            <a:r>
              <a:rPr lang="ru-RU" dirty="0" smtClean="0"/>
              <a:t>Все, что невозможно изменить без перезапуска приложения нужно хранить стандартным способом</a:t>
            </a:r>
          </a:p>
          <a:p>
            <a:pPr lvl="1"/>
            <a:r>
              <a:rPr lang="en-US" dirty="0" smtClean="0"/>
              <a:t>Connection strings, storage accounts, </a:t>
            </a:r>
            <a:r>
              <a:rPr lang="en-US" dirty="0" err="1" smtClean="0"/>
              <a:t>etc</a:t>
            </a:r>
            <a:r>
              <a:rPr lang="ru-RU" dirty="0" smtClean="0"/>
              <a:t>.</a:t>
            </a:r>
            <a:r>
              <a:rPr lang="en-US" dirty="0" smtClean="0"/>
              <a:t> – </a:t>
            </a:r>
            <a:r>
              <a:rPr lang="ru-RU" dirty="0" smtClean="0"/>
              <a:t>можно изменять в процессе работы приложения</a:t>
            </a:r>
            <a:endParaRPr lang="en-US" dirty="0" smtClean="0"/>
          </a:p>
          <a:p>
            <a:endParaRPr lang="ru-RU" dirty="0"/>
          </a:p>
          <a:p>
            <a:pPr lvl="1"/>
            <a:endParaRPr lang="ru-RU" dirty="0" smtClean="0"/>
          </a:p>
        </p:txBody>
      </p:sp>
    </p:spTree>
    <p:extLst>
      <p:ext uri="{BB962C8B-B14F-4D97-AF65-F5344CB8AC3E}">
        <p14:creationId xmlns:p14="http://schemas.microsoft.com/office/powerpoint/2010/main" val="418805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a:t>Опыт разработки сервиса мониторинга подготовки к ЕГЭ </a:t>
            </a:r>
            <a:r>
              <a:rPr lang="ru-RU" dirty="0" smtClean="0"/>
              <a:t>на платформе </a:t>
            </a:r>
            <a:r>
              <a:rPr lang="ru-RU" dirty="0"/>
              <a:t>Microsoft </a:t>
            </a:r>
            <a:r>
              <a:rPr lang="ru-RU" dirty="0" smtClean="0"/>
              <a:t>Azure</a:t>
            </a:r>
            <a:endParaRPr lang="en-US" dirty="0"/>
          </a:p>
        </p:txBody>
      </p:sp>
      <p:sp>
        <p:nvSpPr>
          <p:cNvPr id="3" name="Text Placeholder 2"/>
          <p:cNvSpPr>
            <a:spLocks noGrp="1"/>
          </p:cNvSpPr>
          <p:nvPr>
            <p:ph type="body" sz="quarter" idx="11"/>
          </p:nvPr>
        </p:nvSpPr>
        <p:spPr/>
        <p:txBody>
          <a:bodyPr>
            <a:normAutofit fontScale="85000" lnSpcReduction="10000"/>
          </a:bodyPr>
          <a:lstStyle/>
          <a:p>
            <a:pPr lvl="0"/>
            <a:r>
              <a:rPr lang="ru-RU" dirty="0" smtClean="0"/>
              <a:t>Евгений Агафонов</a:t>
            </a:r>
            <a:r>
              <a:rPr lang="en-US" dirty="0" smtClean="0"/>
              <a:t> </a:t>
            </a:r>
            <a:r>
              <a:rPr lang="en-US" sz="2400" dirty="0" smtClean="0"/>
              <a:t>{</a:t>
            </a:r>
            <a:r>
              <a:rPr lang="en-US" sz="2400" dirty="0"/>
              <a:t>ABBYY, Head of Education Products Development Group}</a:t>
            </a:r>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en-US" dirty="0" smtClean="0"/>
              <a:t>DEMO: </a:t>
            </a:r>
            <a:r>
              <a:rPr lang="ru-RU" dirty="0" smtClean="0"/>
              <a:t>Динамическая конфигурация</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советы</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Администрирование</a:t>
            </a:r>
            <a:endParaRPr lang="en-US" dirty="0"/>
          </a:p>
          <a:p>
            <a:pPr lvl="1"/>
            <a:r>
              <a:rPr lang="ru-RU" dirty="0" smtClean="0"/>
              <a:t>Оформляйте все задачи по администрированию в виде кода</a:t>
            </a:r>
            <a:r>
              <a:rPr lang="en-US" dirty="0" smtClean="0"/>
              <a:t/>
            </a:r>
            <a:br>
              <a:rPr lang="en-US" dirty="0" smtClean="0"/>
            </a:br>
            <a:r>
              <a:rPr lang="ru-RU" dirty="0" smtClean="0"/>
              <a:t>Удобно использовать </a:t>
            </a:r>
            <a:r>
              <a:rPr lang="en-US" dirty="0" smtClean="0"/>
              <a:t>LINQPad </a:t>
            </a:r>
            <a:r>
              <a:rPr lang="ru-RU" dirty="0" smtClean="0"/>
              <a:t>и</a:t>
            </a:r>
            <a:r>
              <a:rPr lang="en-US" dirty="0" smtClean="0"/>
              <a:t>/</a:t>
            </a:r>
            <a:r>
              <a:rPr lang="ru-RU" dirty="0" smtClean="0"/>
              <a:t>или </a:t>
            </a:r>
            <a:r>
              <a:rPr lang="en-US" dirty="0" err="1" smtClean="0"/>
              <a:t>scriptcs</a:t>
            </a:r>
            <a:r>
              <a:rPr lang="en-US" dirty="0" smtClean="0"/>
              <a:t/>
            </a:r>
            <a:br>
              <a:rPr lang="en-US" dirty="0" smtClean="0"/>
            </a:br>
            <a:r>
              <a:rPr lang="ru-RU" dirty="0" smtClean="0"/>
              <a:t>Такой код потом легко мигрируется в административное приложение</a:t>
            </a:r>
          </a:p>
          <a:p>
            <a:r>
              <a:rPr lang="ru-RU" dirty="0" smtClean="0"/>
              <a:t>Развертывание</a:t>
            </a:r>
          </a:p>
          <a:p>
            <a:pPr lvl="1"/>
            <a:r>
              <a:rPr lang="ru-RU" dirty="0" smtClean="0"/>
              <a:t>Пишите код с учетом механизмов развертывания в </a:t>
            </a:r>
            <a:r>
              <a:rPr lang="en-US" dirty="0" smtClean="0"/>
              <a:t>Azure</a:t>
            </a:r>
            <a:br>
              <a:rPr lang="en-US" dirty="0" smtClean="0"/>
            </a:br>
            <a:r>
              <a:rPr lang="ru-RU" dirty="0" smtClean="0"/>
              <a:t>Версионность сообщений в </a:t>
            </a:r>
            <a:r>
              <a:rPr lang="en-US" dirty="0" smtClean="0"/>
              <a:t>Azure Queues</a:t>
            </a:r>
            <a:br>
              <a:rPr lang="en-US" dirty="0" smtClean="0"/>
            </a:br>
            <a:r>
              <a:rPr lang="ru-RU" dirty="0" smtClean="0"/>
              <a:t>Подумайте о режиме </a:t>
            </a:r>
            <a:r>
              <a:rPr lang="en-US" dirty="0" smtClean="0"/>
              <a:t>read-only</a:t>
            </a:r>
            <a:endParaRPr lang="ru-RU" dirty="0" smtClean="0"/>
          </a:p>
          <a:p>
            <a:r>
              <a:rPr lang="ru-RU" dirty="0" smtClean="0"/>
              <a:t>Документация</a:t>
            </a:r>
          </a:p>
          <a:p>
            <a:pPr lvl="1"/>
            <a:r>
              <a:rPr lang="ru-RU" dirty="0" smtClean="0"/>
              <a:t>Храните всю информацию о сервисе в </a:t>
            </a:r>
            <a:r>
              <a:rPr lang="en-US" dirty="0" smtClean="0"/>
              <a:t>Azure </a:t>
            </a:r>
            <a:r>
              <a:rPr lang="ru-RU" dirty="0" smtClean="0"/>
              <a:t>на «портале Проекта»</a:t>
            </a:r>
            <a:br>
              <a:rPr lang="ru-RU" dirty="0" smtClean="0"/>
            </a:br>
            <a:r>
              <a:rPr lang="ru-RU" dirty="0" smtClean="0"/>
              <a:t>Создайте сертификат управления сервисом и тоже сохраните в доступном месте</a:t>
            </a:r>
            <a:br>
              <a:rPr lang="ru-RU" dirty="0" smtClean="0"/>
            </a:br>
            <a:r>
              <a:rPr lang="ru-RU" dirty="0" smtClean="0"/>
              <a:t>Как и все сертификаты вообще </a:t>
            </a:r>
            <a:r>
              <a:rPr lang="ru-RU" dirty="0" smtClean="0">
                <a:sym typeface="Wingdings" panose="05000000000000000000" pitchFamily="2" charset="2"/>
              </a:rPr>
              <a:t></a:t>
            </a:r>
            <a:endParaRPr lang="ru-RU" dirty="0"/>
          </a:p>
          <a:p>
            <a:pPr lvl="1"/>
            <a:endParaRPr lang="ru-RU" dirty="0" smtClean="0"/>
          </a:p>
        </p:txBody>
      </p:sp>
    </p:spTree>
    <p:extLst>
      <p:ext uri="{BB962C8B-B14F-4D97-AF65-F5344CB8AC3E}">
        <p14:creationId xmlns:p14="http://schemas.microsoft.com/office/powerpoint/2010/main" val="2981581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smtClean="0"/>
              <a:t>Вопросы?</a:t>
            </a:r>
            <a:endParaRPr lang="ru-RU" dirty="0"/>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normAutofit/>
          </a:bodyPr>
          <a:lstStyle/>
          <a:p>
            <a:r>
              <a:rPr lang="ru-RU" dirty="0" smtClean="0"/>
              <a:t>Евгений Агафонов</a:t>
            </a:r>
            <a:endParaRPr lang="ru-RU" dirty="0"/>
          </a:p>
          <a:p>
            <a:pPr lvl="1"/>
            <a:r>
              <a:rPr lang="en-US" dirty="0"/>
              <a:t>{ABBYY, Head of Education Products Development Group</a:t>
            </a:r>
            <a:r>
              <a:rPr lang="en-US" dirty="0" smtClean="0"/>
              <a:t>}</a:t>
            </a:r>
            <a:endParaRPr lang="en-US" dirty="0"/>
          </a:p>
          <a:p>
            <a:pPr lvl="1"/>
            <a:r>
              <a:rPr lang="en-US" dirty="0" smtClean="0">
                <a:hlinkClick r:id="rId2"/>
              </a:rPr>
              <a:t>eugene_a@abbyy.com</a:t>
            </a:r>
            <a:r>
              <a:rPr lang="en-US" dirty="0"/>
              <a:t>;</a:t>
            </a:r>
            <a:r>
              <a:rPr lang="en-US" dirty="0" smtClean="0"/>
              <a:t> </a:t>
            </a:r>
            <a:r>
              <a:rPr lang="en-US" dirty="0" smtClean="0">
                <a:hlinkClick r:id="rId3"/>
              </a:rPr>
              <a:t>@</a:t>
            </a:r>
            <a:r>
              <a:rPr lang="en-US" dirty="0" err="1" smtClean="0">
                <a:hlinkClick r:id="rId3"/>
              </a:rPr>
              <a:t>eugene_agafonov</a:t>
            </a:r>
            <a:r>
              <a:rPr lang="en-US" dirty="0" smtClean="0"/>
              <a:t>; </a:t>
            </a:r>
            <a:r>
              <a:rPr lang="en-US" dirty="0" smtClean="0">
                <a:hlinkClick r:id="rId4"/>
              </a:rPr>
              <a:t>eugeneagafonov.com</a:t>
            </a:r>
            <a:endParaRPr lang="en-US" dirty="0" smtClean="0"/>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r>
              <a:rPr lang="ru-RU" dirty="0" smtClean="0"/>
              <a:t>ЕВГЕНИЙ </a:t>
            </a:r>
            <a:r>
              <a:rPr lang="ru-RU" dirty="0" smtClean="0"/>
              <a:t>АГАФОНОВ</a:t>
            </a:r>
            <a:endParaRPr lang="ru-RU" dirty="0"/>
          </a:p>
        </p:txBody>
      </p:sp>
      <p:sp>
        <p:nvSpPr>
          <p:cNvPr id="5" name="Подзаголовок 4"/>
          <p:cNvSpPr>
            <a:spLocks noGrp="1"/>
          </p:cNvSpPr>
          <p:nvPr>
            <p:ph type="subTitle" idx="1"/>
          </p:nvPr>
        </p:nvSpPr>
        <p:spPr>
          <a:xfrm>
            <a:off x="0" y="4149000"/>
            <a:ext cx="12192000" cy="862114"/>
          </a:xfrm>
        </p:spPr>
        <p:txBody>
          <a:bodyPr/>
          <a:lstStyle/>
          <a:p>
            <a:pPr marL="0" indent="0">
              <a:buNone/>
            </a:pPr>
            <a:r>
              <a:rPr lang="en-US" dirty="0" smtClean="0"/>
              <a:t>{</a:t>
            </a:r>
            <a:r>
              <a:rPr lang="en-US" sz="3200" dirty="0" smtClean="0"/>
              <a:t>ABBYY</a:t>
            </a:r>
            <a:r>
              <a:rPr lang="en-US" sz="3200" dirty="0"/>
              <a:t>, Head of Education Products Development Group</a:t>
            </a:r>
            <a:r>
              <a:rPr lang="en-US" dirty="0"/>
              <a:t>}</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9651983" y="1656000"/>
            <a:ext cx="2157770" cy="2160587"/>
          </a:xfrm>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Когда тыкать и когда </a:t>
            </a:r>
            <a:r>
              <a:rPr lang="ru-RU" dirty="0" err="1" smtClean="0"/>
              <a:t>жмакать</a:t>
            </a:r>
            <a:endParaRPr lang="ru-RU" dirty="0"/>
          </a:p>
        </p:txBody>
      </p:sp>
      <p:sp>
        <p:nvSpPr>
          <p:cNvPr id="5" name="Объект 4"/>
          <p:cNvSpPr>
            <a:spLocks noGrp="1"/>
          </p:cNvSpPr>
          <p:nvPr>
            <p:ph idx="1"/>
          </p:nvPr>
        </p:nvSpPr>
        <p:spPr/>
        <p:txBody>
          <a:bodyPr>
            <a:normAutofit/>
          </a:bodyPr>
          <a:lstStyle/>
          <a:p>
            <a:r>
              <a:rPr lang="ru-RU" dirty="0" smtClean="0"/>
              <a:t>Старайтесь не использовать списки, сделанные вручную</a:t>
            </a:r>
          </a:p>
          <a:p>
            <a:pPr lvl="1"/>
            <a:r>
              <a:rPr lang="ru-RU" dirty="0" smtClean="0"/>
              <a:t>Если можно, ограничивайтесь уровнями текста, регулируя в </a:t>
            </a:r>
            <a:r>
              <a:rPr lang="en-US" dirty="0" smtClean="0"/>
              <a:t>PowerPoint </a:t>
            </a:r>
            <a:r>
              <a:rPr lang="ru-RU" dirty="0" smtClean="0"/>
              <a:t>отступы</a:t>
            </a:r>
          </a:p>
          <a:p>
            <a:pPr lvl="2"/>
            <a:r>
              <a:rPr lang="ru-RU" dirty="0" smtClean="0"/>
              <a:t>Это такие две кнопочки со стрелочками (не путать с табуляцией)</a:t>
            </a:r>
          </a:p>
          <a:p>
            <a:pPr lvl="2"/>
            <a:r>
              <a:rPr lang="ru-RU" dirty="0" smtClean="0"/>
              <a:t>Нажимая их, вы будете автоматически получать правильные отступы из шаблона</a:t>
            </a:r>
          </a:p>
          <a:p>
            <a:pPr lvl="1"/>
            <a:r>
              <a:rPr lang="ru-RU" dirty="0" smtClean="0"/>
              <a:t>Не используйте списки глубиной более 3 уровней</a:t>
            </a:r>
          </a:p>
          <a:p>
            <a:r>
              <a:rPr lang="ru-RU" dirty="0" smtClean="0"/>
              <a:t>В шаблоне есть два макета для обычных слайдов:</a:t>
            </a:r>
          </a:p>
          <a:p>
            <a:pPr lvl="1"/>
            <a:r>
              <a:rPr lang="ru-RU" dirty="0" smtClean="0"/>
              <a:t>Традиционный с маркированными списками</a:t>
            </a:r>
          </a:p>
          <a:p>
            <a:pPr lvl="1"/>
            <a:r>
              <a:rPr lang="ru-RU" dirty="0" smtClean="0"/>
              <a:t>Новый – без маркеров на 1 и 2 уровнях (как этот)</a:t>
            </a:r>
          </a:p>
          <a:p>
            <a:pPr lvl="1"/>
            <a:endParaRPr lang="ru-RU" dirty="0"/>
          </a:p>
        </p:txBody>
      </p:sp>
    </p:spTree>
    <p:extLst>
      <p:ext uri="{BB962C8B-B14F-4D97-AF65-F5344CB8AC3E}">
        <p14:creationId xmlns:p14="http://schemas.microsoft.com/office/powerpoint/2010/main" val="175282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a:bodyPr>
          <a:lstStyle/>
          <a:p>
            <a:r>
              <a:rPr lang="ru-RU" dirty="0" smtClean="0"/>
              <a:t>Назначение сервиса</a:t>
            </a:r>
          </a:p>
          <a:p>
            <a:r>
              <a:rPr lang="ru-RU" dirty="0" smtClean="0"/>
              <a:t>Архитектура сервиса</a:t>
            </a:r>
            <a:endParaRPr lang="ru-RU" dirty="0" smtClean="0"/>
          </a:p>
          <a:p>
            <a:r>
              <a:rPr lang="ru-RU" dirty="0" smtClean="0"/>
              <a:t>Данные</a:t>
            </a:r>
          </a:p>
          <a:p>
            <a:pPr lvl="1"/>
            <a:r>
              <a:rPr lang="ru-RU" dirty="0" smtClean="0"/>
              <a:t>Мультитенантность</a:t>
            </a:r>
            <a:br>
              <a:rPr lang="ru-RU" dirty="0" smtClean="0"/>
            </a:br>
            <a:r>
              <a:rPr lang="ru-RU" dirty="0" smtClean="0"/>
              <a:t>Отличие глобальных и </a:t>
            </a:r>
            <a:r>
              <a:rPr lang="en-US" dirty="0" smtClean="0"/>
              <a:t>per tenant </a:t>
            </a:r>
            <a:r>
              <a:rPr lang="ru-RU" dirty="0" smtClean="0"/>
              <a:t>данных</a:t>
            </a:r>
            <a:endParaRPr lang="ru-RU" dirty="0" smtClean="0"/>
          </a:p>
          <a:p>
            <a:r>
              <a:rPr lang="en-US" dirty="0" smtClean="0"/>
              <a:t>Backend </a:t>
            </a:r>
            <a:r>
              <a:rPr lang="ru-RU" dirty="0"/>
              <a:t>-</a:t>
            </a:r>
            <a:r>
              <a:rPr lang="ru-RU" dirty="0" smtClean="0"/>
              <a:t> </a:t>
            </a:r>
            <a:r>
              <a:rPr lang="en-US" dirty="0" err="1" smtClean="0"/>
              <a:t>RESTful</a:t>
            </a:r>
            <a:r>
              <a:rPr lang="en-US" dirty="0" smtClean="0"/>
              <a:t> API</a:t>
            </a:r>
          </a:p>
          <a:p>
            <a:pPr lvl="1"/>
            <a:r>
              <a:rPr lang="ru-RU" dirty="0" smtClean="0"/>
              <a:t>Композиция компонентов в приложении</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1031957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lnSpcReduction="10000"/>
          </a:bodyPr>
          <a:lstStyle/>
          <a:p>
            <a:r>
              <a:rPr lang="en-US" dirty="0"/>
              <a:t>Frontend</a:t>
            </a:r>
          </a:p>
          <a:p>
            <a:pPr lvl="1"/>
            <a:r>
              <a:rPr lang="en-US" dirty="0"/>
              <a:t>UI Framework – knockout.js</a:t>
            </a:r>
            <a:br>
              <a:rPr lang="en-US" dirty="0"/>
            </a:br>
            <a:r>
              <a:rPr lang="en-US" dirty="0" smtClean="0"/>
              <a:t>Typescript</a:t>
            </a:r>
            <a:endParaRPr lang="ru-RU" dirty="0" smtClean="0"/>
          </a:p>
          <a:p>
            <a:r>
              <a:rPr lang="ru-RU" dirty="0" smtClean="0"/>
              <a:t>Стратегия отладки и логгирования</a:t>
            </a:r>
          </a:p>
          <a:p>
            <a:pPr lvl="1"/>
            <a:r>
              <a:rPr lang="en-US" dirty="0" err="1" smtClean="0"/>
              <a:t>Elasticsearch</a:t>
            </a:r>
            <a:r>
              <a:rPr lang="en-US" dirty="0" smtClean="0"/>
              <a:t> + </a:t>
            </a:r>
            <a:r>
              <a:rPr lang="en-US" dirty="0" err="1" smtClean="0"/>
              <a:t>Kibana</a:t>
            </a:r>
            <a:endParaRPr lang="ru-RU" dirty="0" smtClean="0"/>
          </a:p>
          <a:p>
            <a:r>
              <a:rPr lang="ru-RU" dirty="0" smtClean="0"/>
              <a:t>Конфигурация</a:t>
            </a:r>
            <a:endParaRPr lang="en-US" dirty="0"/>
          </a:p>
          <a:p>
            <a:pPr lvl="1"/>
            <a:r>
              <a:rPr lang="ru-RU" dirty="0" smtClean="0"/>
              <a:t>Разделение статической и динамической частей</a:t>
            </a:r>
            <a:endParaRPr lang="en-US" dirty="0" smtClean="0"/>
          </a:p>
          <a:p>
            <a:r>
              <a:rPr lang="ru-RU" dirty="0" smtClean="0"/>
              <a:t>Полезные советы</a:t>
            </a:r>
            <a:endParaRPr lang="en-US" dirty="0"/>
          </a:p>
          <a:p>
            <a:pPr lvl="1"/>
            <a:endParaRPr lang="en-US" dirty="0" smtClean="0"/>
          </a:p>
          <a:p>
            <a:endParaRPr lang="ru-RU" dirty="0" smtClean="0"/>
          </a:p>
          <a:p>
            <a:pPr lvl="1"/>
            <a:endParaRPr lang="ru-RU" dirty="0"/>
          </a:p>
        </p:txBody>
      </p:sp>
    </p:spTree>
    <p:extLst>
      <p:ext uri="{BB962C8B-B14F-4D97-AF65-F5344CB8AC3E}">
        <p14:creationId xmlns:p14="http://schemas.microsoft.com/office/powerpoint/2010/main" val="243446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a:t>
            </a:r>
            <a:r>
              <a:rPr lang="ru-RU" dirty="0" smtClean="0"/>
              <a:t>Назначение и архитектура сервиса</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Назначение сервиса</a:t>
            </a:r>
            <a:endParaRPr lang="ru-RU" dirty="0"/>
          </a:p>
        </p:txBody>
      </p:sp>
      <p:sp>
        <p:nvSpPr>
          <p:cNvPr id="5" name="Объект 4"/>
          <p:cNvSpPr>
            <a:spLocks noGrp="1"/>
          </p:cNvSpPr>
          <p:nvPr>
            <p:ph idx="1"/>
          </p:nvPr>
        </p:nvSpPr>
        <p:spPr/>
        <p:txBody>
          <a:bodyPr>
            <a:normAutofit/>
          </a:bodyPr>
          <a:lstStyle/>
          <a:p>
            <a:r>
              <a:rPr lang="ru-RU" dirty="0" smtClean="0"/>
              <a:t>Оценка готовности учеников к ЕГЭ</a:t>
            </a:r>
          </a:p>
          <a:p>
            <a:r>
              <a:rPr lang="ru-RU" dirty="0" smtClean="0"/>
              <a:t>Репетиция в максимально приближенных к настоящему экзамену условиях</a:t>
            </a:r>
            <a:endParaRPr lang="ru-RU" dirty="0" smtClean="0"/>
          </a:p>
          <a:p>
            <a:r>
              <a:rPr lang="ru-RU" dirty="0" smtClean="0"/>
              <a:t>Аналитика по результатам уровня класса</a:t>
            </a:r>
            <a:r>
              <a:rPr lang="en-US" dirty="0" smtClean="0"/>
              <a:t>/</a:t>
            </a:r>
            <a:r>
              <a:rPr lang="ru-RU" dirty="0" smtClean="0"/>
              <a:t>школы</a:t>
            </a:r>
            <a:r>
              <a:rPr lang="en-US" dirty="0" smtClean="0"/>
              <a:t>/</a:t>
            </a:r>
            <a:r>
              <a:rPr lang="ru-RU" dirty="0" smtClean="0"/>
              <a:t>региона</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304801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err="1" smtClean="0"/>
              <a:t>RESTful</a:t>
            </a:r>
            <a:r>
              <a:rPr lang="en-US" dirty="0" smtClean="0"/>
              <a:t> API + HTML5 client</a:t>
            </a:r>
          </a:p>
          <a:p>
            <a:r>
              <a:rPr lang="en-US" dirty="0" smtClean="0"/>
              <a:t>Azure Cache </a:t>
            </a:r>
            <a:r>
              <a:rPr lang="ru-RU" dirty="0" smtClean="0"/>
              <a:t>для часто требующихся данных</a:t>
            </a:r>
          </a:p>
          <a:p>
            <a:r>
              <a:rPr lang="en-US" dirty="0" smtClean="0"/>
              <a:t>Azure Blob storage </a:t>
            </a:r>
            <a:r>
              <a:rPr lang="ru-RU" dirty="0" smtClean="0"/>
              <a:t>для хранения изображений и контента</a:t>
            </a:r>
          </a:p>
          <a:p>
            <a:r>
              <a:rPr lang="en-US" dirty="0" smtClean="0"/>
              <a:t>Azure Table storage </a:t>
            </a:r>
            <a:r>
              <a:rPr lang="ru-RU" dirty="0" smtClean="0"/>
              <a:t>для хранения глобальных данных</a:t>
            </a:r>
          </a:p>
          <a:p>
            <a:r>
              <a:rPr lang="en-US" dirty="0" smtClean="0"/>
              <a:t>SQL Azure </a:t>
            </a:r>
            <a:r>
              <a:rPr lang="ru-RU" dirty="0" smtClean="0"/>
              <a:t>для хранения данных </a:t>
            </a:r>
            <a:r>
              <a:rPr lang="en-US" dirty="0" smtClean="0"/>
              <a:t>per tenant</a:t>
            </a:r>
            <a:endParaRPr lang="ru-RU" dirty="0" smtClean="0"/>
          </a:p>
        </p:txBody>
      </p:sp>
    </p:spTree>
    <p:extLst>
      <p:ext uri="{BB962C8B-B14F-4D97-AF65-F5344CB8AC3E}">
        <p14:creationId xmlns:p14="http://schemas.microsoft.com/office/powerpoint/2010/main" val="249934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C73D0-6452-4B74-876E-F854C149D3F2}">
  <ds:schemaRefs>
    <ds:schemaRef ds:uri="http://schemas.microsoft.com/sharepoint/v3/contenttype/forms"/>
  </ds:schemaRefs>
</ds:datastoreItem>
</file>

<file path=customXml/itemProps2.xml><?xml version="1.0" encoding="utf-8"?>
<ds:datastoreItem xmlns:ds="http://schemas.openxmlformats.org/officeDocument/2006/customXml" ds:itemID="{A5A1518E-3F6D-4166-8FC6-37AEE79B374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163233-208f-487d-8d66-a814ca9ada9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2978</TotalTime>
  <Words>443</Words>
  <Application>Microsoft Office PowerPoint</Application>
  <PresentationFormat>Widescreen</PresentationFormat>
  <Paragraphs>93</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Опыт разработки сервиса мониторинга подготовки к ЕГЭ на платформе Microsoft Azure</vt:lpstr>
      <vt:lpstr>ЕВГЕНИЙ АГАФОНОВ</vt:lpstr>
      <vt:lpstr>Когда тыкать и когда жмакать</vt:lpstr>
      <vt:lpstr>О чем пойдет речь</vt:lpstr>
      <vt:lpstr>О чем пойдет речь</vt:lpstr>
      <vt:lpstr>1. Назначение и архитектура сервиса</vt:lpstr>
      <vt:lpstr>Назначение сервиса</vt:lpstr>
      <vt:lpstr>Архитектура сервиса</vt:lpstr>
      <vt:lpstr>Архитектура сервиса</vt:lpstr>
      <vt:lpstr>2. Опыт разработки</vt:lpstr>
      <vt:lpstr>Данные</vt:lpstr>
      <vt:lpstr>Backend</vt:lpstr>
      <vt:lpstr>DEMO: Backend</vt:lpstr>
      <vt:lpstr>Frontend</vt:lpstr>
      <vt:lpstr>DEMO: Frontend</vt:lpstr>
      <vt:lpstr>Отладка и логгирование</vt:lpstr>
      <vt:lpstr>DEMO: Elasticsearch</vt:lpstr>
      <vt:lpstr>Конфигурация</vt:lpstr>
      <vt:lpstr>DEMO: Динамическая конфигурация</vt:lpstr>
      <vt:lpstr>Полезные советы</vt:lpstr>
      <vt:lpstr>Вопросы?</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Kichinsky;Eugene Agafonov</dc:creator>
  <cp:lastModifiedBy>Eugene Agafonov</cp:lastModifiedBy>
  <cp:revision>132</cp:revision>
  <dcterms:created xsi:type="dcterms:W3CDTF">2013-05-05T18:28:09Z</dcterms:created>
  <dcterms:modified xsi:type="dcterms:W3CDTF">2014-05-26T06:52:30Z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