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71" r:id="rId13"/>
    <p:sldId id="277" r:id="rId14"/>
    <p:sldId id="272" r:id="rId15"/>
    <p:sldId id="273" r:id="rId16"/>
    <p:sldId id="274" r:id="rId17"/>
    <p:sldId id="275" r:id="rId18"/>
    <p:sldId id="276" r:id="rId19"/>
  </p:sldIdLst>
  <p:sldSz cx="12192000" cy="6858000"/>
  <p:notesSz cx="7772400" cy="10058400"/>
  <p:defaultTextStyle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r="smNativeData" dt="0" val="765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0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" d="100"/>
        <a:sy n="12" d="100"/>
      </p:scale>
      <p:origin x="0" y="0"/>
    </p:cViewPr>
  </p:sorterViewPr>
  <p:notesViewPr>
    <p:cSldViewPr>
      <p:cViewPr>
        <p:scale>
          <a:sx n="56" d="100"/>
          <a:sy n="56" d="100"/>
        </p:scale>
        <p:origin x="376" y="22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hOm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Hg0AAGBFAACkFQAAEAAAAA=="/>
              </a:ext>
            </a:extLst>
          </p:cNvSpPr>
          <p:nvPr>
            <p:ph type="ctrTitle"/>
          </p:nvPr>
        </p:nvSpPr>
        <p:spPr>
          <a:xfrm>
            <a:off x="914400" y="2132330"/>
            <a:ext cx="10363200" cy="138557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z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4BcAAMA/AAC4IgAAEAAAAA=="/>
              </a:ext>
            </a:extLst>
          </p:cNvSpPr>
          <p:nvPr>
            <p:ph type="subTitle" idx="1"/>
          </p:nvPr>
        </p:nvSpPr>
        <p:spPr>
          <a:xfrm>
            <a:off x="1828800" y="3881120"/>
            <a:ext cx="8534400" cy="176276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94946B95-DB79-C19D-372C-2DC82562C178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5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6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9666AF45-0B7B-3359-35DE-FD0CE190C3A8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Заголовок и две колонки, левая колонка разделе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CQAA6AYAAJ9BAACXFQAAEAAAAA==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9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Объект1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3wkAAK8kAABKFQAAEAAAAA=="/>
              </a:ext>
            </a:extLst>
          </p:cNvSpPr>
          <p:nvPr>
            <p:ph sz="quarter" idx="1"/>
          </p:nvPr>
        </p:nvSpPr>
        <p:spPr>
          <a:xfrm>
            <a:off x="609600" y="1604645"/>
            <a:ext cx="5353685" cy="18561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4" name="Объект3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6hYAAK8kAABWIgAAEAAAAA=="/>
              </a:ext>
            </a:extLst>
          </p:cNvSpPr>
          <p:nvPr>
            <p:ph sz="quarter" idx="2"/>
          </p:nvPr>
        </p:nvSpPr>
        <p:spPr>
          <a:xfrm>
            <a:off x="609600" y="3724910"/>
            <a:ext cx="5353685" cy="18567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5" name="Объект2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PJgAA3wkAAD9HAABWIgAAEAAAAA=="/>
              </a:ext>
            </a:extLst>
          </p:cNvSpPr>
          <p:nvPr>
            <p:ph sz="half" idx="3"/>
          </p:nvPr>
        </p:nvSpPr>
        <p:spPr>
          <a:xfrm>
            <a:off x="6227445" y="1604645"/>
            <a:ext cx="5354320" cy="39770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6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EF40AAB1-FF02-155C-4CF8-0909E4B6BA5C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7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8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9BAF347E-3076-FAC2-3817-C6977A59CE93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Заголовок и две строки, нижняя строка разделе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CQAA6AYAAJ9BAACXFQAAEAAAAA==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9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Объект1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3wkAAD9HAABKFQAAEAAAAA=="/>
              </a:ext>
            </a:extLst>
          </p:cNvSpPr>
          <p:nvPr>
            <p:ph sz="half" idx="1"/>
          </p:nvPr>
        </p:nvSpPr>
        <p:spPr>
          <a:xfrm>
            <a:off x="609600" y="1604645"/>
            <a:ext cx="10972165" cy="18561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4" name="Объект3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6hYAAK8kAABWIgAAEAAAAA=="/>
              </a:ext>
            </a:extLst>
          </p:cNvSpPr>
          <p:nvPr>
            <p:ph sz="quarter" idx="2"/>
          </p:nvPr>
        </p:nvSpPr>
        <p:spPr>
          <a:xfrm>
            <a:off x="609600" y="3724910"/>
            <a:ext cx="5353685" cy="18567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5" name="Объект2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PJgAA6hYAAD9HAABWIgAAEAAAAA=="/>
              </a:ext>
            </a:extLst>
          </p:cNvSpPr>
          <p:nvPr>
            <p:ph sz="quarter" idx="3"/>
          </p:nvPr>
        </p:nvSpPr>
        <p:spPr>
          <a:xfrm>
            <a:off x="6227445" y="3724910"/>
            <a:ext cx="5354320" cy="18567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6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AD9729BD-F340-C2DF-0E2F-058A6761F850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7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8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AE19E208-4643-4C14-0DA1-B041ACEFFBE5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Заголовок и две строки, верхняя строка разделе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CQAA6AYAAJ9BAACXFQAAEAAAAA==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9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Объект1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DgiA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3wkAAK8kAABKFQAAEAAAAA=="/>
              </a:ext>
            </a:extLst>
          </p:cNvSpPr>
          <p:nvPr>
            <p:ph sz="quarter" idx="1"/>
          </p:nvPr>
        </p:nvSpPr>
        <p:spPr>
          <a:xfrm>
            <a:off x="609600" y="1604645"/>
            <a:ext cx="5353685" cy="18561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4" name="Объект3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B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PJgAA3wkAAD9HAABKFQAAEAAAAA=="/>
              </a:ext>
            </a:extLst>
          </p:cNvSpPr>
          <p:nvPr>
            <p:ph sz="quarter" idx="2"/>
          </p:nvPr>
        </p:nvSpPr>
        <p:spPr>
          <a:xfrm>
            <a:off x="6227445" y="1604645"/>
            <a:ext cx="5354320" cy="18561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5" name="Объект2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6hYAAD9HAABWIgAAEAAAAA=="/>
              </a:ext>
            </a:extLst>
          </p:cNvSpPr>
          <p:nvPr>
            <p:ph sz="half" idx="3"/>
          </p:nvPr>
        </p:nvSpPr>
        <p:spPr>
          <a:xfrm>
            <a:off x="609600" y="3724910"/>
            <a:ext cx="10972165" cy="18567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6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D86A9013-5D35-3F66-7BD2-AB33DE9C8DFE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7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zSOQ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8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9C6D98A5-EB71-386E-3FD5-1D3BD69BC948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Tl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CQAA6AYAAJ9BAACXFQAAEAAAAA==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9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Объект1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QAR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3wkAAD9HAABWIgAAEAAAAA=="/>
              </a:ext>
            </a:extLst>
          </p:cNvSpPr>
          <p:nvPr>
            <p:ph idx="1"/>
          </p:nvPr>
        </p:nvSpPr>
        <p:spPr>
          <a:xfrm>
            <a:off x="609600" y="1604645"/>
            <a:ext cx="10972165" cy="39770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4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oAT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E4D256F2-BC09-87A0-476A-4AF51824B11F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5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6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DNgA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EE61BACA-8403-344C-4DD9-7219F497BB27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Заголовок и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CQAA6AYAAJ9BAACXFQAAEAAAAA==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9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Объект1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o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3wkAAK8kAABWIgAAEAAAAA=="/>
              </a:ext>
            </a:extLst>
          </p:cNvSpPr>
          <p:nvPr>
            <p:ph sz="half" idx="1"/>
          </p:nvPr>
        </p:nvSpPr>
        <p:spPr>
          <a:xfrm>
            <a:off x="609600" y="1604645"/>
            <a:ext cx="5353685" cy="39770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4" name="Объект2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0AZ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PJgAA3wkAAD9HAABWIgAAEAAAAA=="/>
              </a:ext>
            </a:extLst>
          </p:cNvSpPr>
          <p:nvPr>
            <p:ph sz="half" idx="2"/>
          </p:nvPr>
        </p:nvSpPr>
        <p:spPr>
          <a:xfrm>
            <a:off x="6227445" y="1604645"/>
            <a:ext cx="5354320" cy="39770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tC5D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95C99D66-2878-9C6B-3671-DE3ED33FC08B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6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NB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7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B1C1B66E-205C-9440-1279-D615F837E483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CQAA6AYAAJ9BAACXFQAAEAAAAA==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9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F75D9929-671A-086F-54E5-913AD7ABA2C4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5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E775F06D-230A-2006-44CD-D553BE83B280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o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B405E0D3-9D59-5016-17BD-6B43AEF3E13E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3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0AZ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HU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A62B17B3-FD4B-7EE1-0593-0BB459DDF35E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Только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1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6AYAAD9HAABWIgAAEAAAAA=="/>
              </a:ext>
            </a:extLst>
          </p:cNvSpPr>
          <p:nvPr>
            <p:ph/>
          </p:nvPr>
        </p:nvSpPr>
        <p:spPr>
          <a:xfrm>
            <a:off x="609600" y="1122680"/>
            <a:ext cx="10972165" cy="445897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3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o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F052A119-571D-0757-53EA-A102EFA4A5F4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jroP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5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OZ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947B59B0-FE79-2EAF-37C3-08FA178DC15D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две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CQAA6AYAAJ9BAACXFQAAEAAAAA==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9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Объект1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3wkAAD9HAABKFQAAEAAAAA=="/>
              </a:ext>
            </a:extLst>
          </p:cNvSpPr>
          <p:nvPr>
            <p:ph sz="half" idx="1"/>
          </p:nvPr>
        </p:nvSpPr>
        <p:spPr>
          <a:xfrm>
            <a:off x="609600" y="1604645"/>
            <a:ext cx="10972165" cy="18561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4" name="Объект2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CRYg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6hYAAD9HAABWIgAAEAAAAA=="/>
              </a:ext>
            </a:extLst>
          </p:cNvSpPr>
          <p:nvPr>
            <p:ph sz="half" idx="2"/>
          </p:nvPr>
        </p:nvSpPr>
        <p:spPr>
          <a:xfrm>
            <a:off x="609600" y="3724910"/>
            <a:ext cx="10972165" cy="18567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8D727371-3F60-2785-2ECA-C9D03D84D89C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6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7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LhIA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B7487367-295A-1D85-14F0-DFD03DBEE28A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ласт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CQAA6AYAAJ9BAACXFQAAEAAAAA==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9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Объект1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3wkAAK8kAABKFQAAEAAAAA=="/>
              </a:ext>
            </a:extLst>
          </p:cNvSpPr>
          <p:nvPr>
            <p:ph sz="quarter" idx="1"/>
          </p:nvPr>
        </p:nvSpPr>
        <p:spPr>
          <a:xfrm>
            <a:off x="609600" y="1604645"/>
            <a:ext cx="5353685" cy="18561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4" name="Объект2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PJgAA3wkAAD9HAABKFQAAEAAAAA=="/>
              </a:ext>
            </a:extLst>
          </p:cNvSpPr>
          <p:nvPr>
            <p:ph sz="quarter" idx="2"/>
          </p:nvPr>
        </p:nvSpPr>
        <p:spPr>
          <a:xfrm>
            <a:off x="6227445" y="1604645"/>
            <a:ext cx="5354320" cy="18561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5" name="Объект4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6hYAAK8kAABWIgAAEAAAAA=="/>
              </a:ext>
            </a:extLst>
          </p:cNvSpPr>
          <p:nvPr>
            <p:ph sz="quarter" idx="3"/>
          </p:nvPr>
        </p:nvSpPr>
        <p:spPr>
          <a:xfrm>
            <a:off x="609600" y="3724910"/>
            <a:ext cx="5353685" cy="18567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6" name="Объект3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PJgAA6hYAAD9HAABWIgAAEAAAAA=="/>
              </a:ext>
            </a:extLst>
          </p:cNvSpPr>
          <p:nvPr>
            <p:ph sz="quarter" idx="4"/>
          </p:nvPr>
        </p:nvSpPr>
        <p:spPr>
          <a:xfrm>
            <a:off x="6227445" y="3724910"/>
            <a:ext cx="5354320" cy="18567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7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FC111C69-2711-44EA-5FA9-D1BF52E7A984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8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9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8D780972-3C60-2DFF-2EC0-CAAA478ED89F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 и две колонки, правая колонка разделе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j3Og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CQAA6AYAAJ9BAACXFQAAEAAAAA==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9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Объект1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TrOg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3wkAAK8kAABWIgAAEAAAAA=="/>
              </a:ext>
            </a:extLst>
          </p:cNvSpPr>
          <p:nvPr>
            <p:ph sz="half" idx="1"/>
          </p:nvPr>
        </p:nvSpPr>
        <p:spPr>
          <a:xfrm>
            <a:off x="609600" y="1604645"/>
            <a:ext cx="5353685" cy="39770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4" name="Объект3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PJgAA3wkAAD9HAABKFQAAEAAAAA=="/>
              </a:ext>
            </a:extLst>
          </p:cNvSpPr>
          <p:nvPr>
            <p:ph sz="quarter" idx="2"/>
          </p:nvPr>
        </p:nvSpPr>
        <p:spPr>
          <a:xfrm>
            <a:off x="6227445" y="1604645"/>
            <a:ext cx="5354320" cy="18561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5" name="Объект2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PJgAA6hYAAD9HAABWIgAAEAAAAA=="/>
              </a:ext>
            </a:extLst>
          </p:cNvSpPr>
          <p:nvPr>
            <p:ph sz="quarter" idx="3"/>
          </p:nvPr>
        </p:nvSpPr>
        <p:spPr>
          <a:xfrm>
            <a:off x="6227445" y="3724910"/>
            <a:ext cx="5354320" cy="18567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lvl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rPr lang="en-US" smtClean="0"/>
              <a:t>Edit Master text styles</a:t>
            </a:r>
          </a:p>
        </p:txBody>
      </p:sp>
      <p:sp>
        <p:nvSpPr>
          <p:cNvPr id="6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 idx="10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9DF33C12-5C70-A6CA-3E4B-AA9F7205C8FF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7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 idx="10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8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8004E94D-036D-511F-23BC-F54AA7F2D5A0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6"/>
          <p:cNvPicPr>
            <a:extLst>
              <a:ext uri="smNativeData">
                <pr:smNativeData xmlns="" xmlns:pr="smNativeData" val="SMDATA_14_AAAAAB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wbFQJDAAAABAAAAAAAAAAAAAAAAAAAAAAAAAAHgAAAGgAAAAAAAAAAAAAAAAAAAAAAAAAAAAAABAnAAAQJwAAAAAAAAAAAAAAAAAAAAAAAAAAAAAAAAAAAAAAAAAAAAAUAAAAAAAAAMDA/wAAAAAAZAAAADIAAAAAAAAAZAAAAAAAAAB/f38ACgAAAB8AAABUAAAA////AP///wEAAAAAAAAAAAAAAAAAAAAAAAAAAAAAAAAAAAAAAAAAAAAAAAJ/f38A7uzhA8zMzADAwP8Af39/AAAAAAAAAAAAAAAAAP///wAAAAAAIQAAABgAAAAUAAAAAAAAAAAAAAAASwAALyoAABAAAAA="/>
              </a:ext>
            </a:extLst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oFu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CQAA6AYAAJ9BAACXFQAAEAAAAA==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9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Sans-PS" pitchFamily="1" charset="0"/>
                <a:ea typeface="Sans-PS" pitchFamily="1" charset="0"/>
                <a:cs typeface="Sans-PS" pitchFamily="1" charset="0"/>
              </a:defRPr>
            </a:pPr>
            <a:r>
              <a:rPr sz="4500">
                <a:latin typeface="Calibri Light" pitchFamily="1" charset="0"/>
                <a:ea typeface="Sans-PS" pitchFamily="1" charset="0"/>
                <a:cs typeface="Sans-PS" pitchFamily="1" charset="0"/>
              </a:rPr>
              <a:t>Образец заголовка</a:t>
            </a:r>
            <a:endParaRPr sz="4500">
              <a:latin typeface="Calibri" pitchFamily="1" charset="0"/>
              <a:ea typeface="Sans-PS" pitchFamily="1" charset="0"/>
              <a:cs typeface="Sans-PS" pitchFamily="1" charset="0"/>
            </a:endParaRP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KAL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cWAABZKQAAEAAAAA=="/>
              </a:ext>
            </a:extLst>
          </p:cNvSpPr>
          <p:nvPr>
            <p:ph type="dt"/>
          </p:nvPr>
        </p:nvSpPr>
        <p:spPr>
          <a:xfrm>
            <a:off x="8382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defRPr/>
            </a:pPr>
            <a:fld id="{ABDF6208-4646-8A94-0867-B0C12C29FEE5}" type="datetime1">
              <a:t>5/28/2018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5" name="PlaceHolder 3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lvbn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cyAABZKQAAEAAAAA=="/>
              </a:ext>
            </a:extLst>
          </p:cNvSpPr>
          <p:nvPr>
            <p:ph type="ftr"/>
          </p:nvPr>
        </p:nvSpPr>
        <p:spPr>
          <a:xfrm>
            <a:off x="4038600" y="6356350"/>
            <a:ext cx="41141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 sz="24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6" name="PlaceHolder 4"/>
          <p:cNvSpPr>
            <a:spLocks noGrp="1" noChangeArrowheads="1"/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wACH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dFAABZKQAAEAAAAA=="/>
              </a:ext>
            </a:extLst>
          </p:cNvSpPr>
          <p:nvPr>
            <p:ph type="sldNum"/>
          </p:nvPr>
        </p:nvSpPr>
        <p:spPr>
          <a:xfrm>
            <a:off x="8610600" y="6356350"/>
            <a:ext cx="2742565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defRPr/>
            </a:pPr>
            <a:fld id="{9451C736-7879-0431-37E9-8E6489A7C1DB}" type="slidenum">
              <a:t>‹#›</a:t>
            </a:fld>
            <a:endParaRPr sz="900">
              <a:latin typeface="Times New Roman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7" name="PlaceHolder 5"/>
          <p:cNvSpPr>
            <a:spLocks noGrp="1" noChangeArrowheads="1"/>
            <a:extLst>
              <a:ext uri="smNativeData">
                <pr:smNativeData xmlns="" xmlns:pr="smNativeData" val="SMDATA_12_AAAAAB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3wkAAD9HAABWIgAAEAAAAA=="/>
              </a:ext>
            </a:extLst>
          </p:cNvSpPr>
          <p:nvPr>
            <p:ph type="body"/>
          </p:nvPr>
        </p:nvSpPr>
        <p:spPr>
          <a:xfrm>
            <a:off x="609600" y="1604645"/>
            <a:ext cx="10972165" cy="397700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431800" marR="0" indent="-323850" algn="l" defTabSz="44958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Tx/>
              <a:buSzPts val="945"/>
              <a:buFont typeface="Wingdings" charset="2"/>
              <a:buChar char=""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Sans-PS" pitchFamily="1" charset="0"/>
                <a:ea typeface="Sans-PS" pitchFamily="1" charset="0"/>
                <a:cs typeface="Sans-PS" pitchFamily="1" charset="0"/>
              </a:defRPr>
            </a:pPr>
            <a:r>
              <a:rPr sz="2100">
                <a:latin typeface="Calibri" pitchFamily="1" charset="0"/>
                <a:ea typeface="Sans-PS" pitchFamily="1" charset="0"/>
                <a:cs typeface="Sans-PS" pitchFamily="1" charset="0"/>
              </a:rPr>
              <a:t>Для правки структуры щёлкните мышью</a:t>
            </a:r>
          </a:p>
          <a:p>
            <a:pPr marL="864235" marR="0" lvl="1" indent="-323850" algn="l" defTabSz="449580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Tx/>
              <a:buSzPts val="1125"/>
              <a:buFont typeface="Symbol" charset="2"/>
              <a:buChar char=""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Sans-PS" pitchFamily="1" charset="0"/>
                <a:ea typeface="Sans-PS" pitchFamily="1" charset="0"/>
                <a:cs typeface="Sans-PS" pitchFamily="1" charset="0"/>
              </a:defRPr>
            </a:pPr>
            <a:r>
              <a:rPr sz="1500">
                <a:latin typeface="Calibri" pitchFamily="1" charset="0"/>
                <a:ea typeface="Sans-PS" pitchFamily="1" charset="0"/>
                <a:cs typeface="Sans-PS" pitchFamily="1" charset="0"/>
              </a:rPr>
              <a:t>Второй уровень структуры</a:t>
            </a:r>
          </a:p>
          <a:p>
            <a:pPr marL="1296035" marR="0" lvl="2" indent="-288290" algn="l" defTabSz="44958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Pts val="605"/>
              <a:buFont typeface="Wingdings" charset="2"/>
              <a:buChar char=""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Sans-PS" pitchFamily="1" charset="0"/>
                <a:ea typeface="Sans-PS" pitchFamily="1" charset="0"/>
                <a:cs typeface="Sans-PS" pitchFamily="1" charset="0"/>
              </a:defRPr>
            </a:pPr>
            <a:r>
              <a:rPr sz="1350">
                <a:latin typeface="Calibri" pitchFamily="1" charset="0"/>
                <a:ea typeface="Sans-PS" pitchFamily="1" charset="0"/>
                <a:cs typeface="Sans-PS" pitchFamily="1" charset="0"/>
              </a:rPr>
              <a:t>Третий уровень структуры</a:t>
            </a:r>
          </a:p>
          <a:p>
            <a:pPr marL="1727835" marR="0" lvl="3" indent="-215900" algn="l" defTabSz="44958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Tx/>
              <a:buSzPts val="1010"/>
              <a:buFont typeface="Symbol" charset="2"/>
              <a:buChar char=""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Sans-PS" pitchFamily="1" charset="0"/>
                <a:ea typeface="Sans-PS" pitchFamily="1" charset="0"/>
                <a:cs typeface="Sans-PS" pitchFamily="1" charset="0"/>
              </a:defRPr>
            </a:pPr>
            <a:r>
              <a:rPr sz="1350">
                <a:latin typeface="Calibri" pitchFamily="1" charset="0"/>
                <a:ea typeface="Sans-PS" pitchFamily="1" charset="0"/>
                <a:cs typeface="Sans-PS" pitchFamily="1" charset="0"/>
              </a:rPr>
              <a:t>Четвёртый уровень структуры</a:t>
            </a:r>
          </a:p>
          <a:p>
            <a:pPr marL="2160270" marR="0" lvl="4" indent="-215900" algn="l" defTabSz="44958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Pts val="900"/>
              <a:buFont typeface="Wingdings" charset="2"/>
              <a:buChar char=""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Sans-PS" pitchFamily="1" charset="0"/>
                <a:ea typeface="Sans-PS" pitchFamily="1" charset="0"/>
                <a:cs typeface="Sans-PS" pitchFamily="1" charset="0"/>
              </a:defRPr>
            </a:pPr>
            <a:r>
              <a:rPr sz="2000">
                <a:latin typeface="Calibri" pitchFamily="1" charset="0"/>
                <a:ea typeface="Sans-PS" pitchFamily="1" charset="0"/>
                <a:cs typeface="Sans-PS" pitchFamily="1" charset="0"/>
              </a:rPr>
              <a:t>Пятый уровень структуры</a:t>
            </a:r>
          </a:p>
          <a:p>
            <a:pPr marL="2592070" marR="0" lvl="5" indent="-215900" algn="l" defTabSz="44958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Pts val="900"/>
              <a:buFont typeface="Wingdings" charset="2"/>
              <a:buChar char=""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Sans-PS" pitchFamily="1" charset="0"/>
                <a:ea typeface="Sans-PS" pitchFamily="1" charset="0"/>
                <a:cs typeface="Sans-PS" pitchFamily="1" charset="0"/>
              </a:defRPr>
            </a:pPr>
            <a:r>
              <a:rPr sz="2000">
                <a:latin typeface="Calibri" pitchFamily="1" charset="0"/>
                <a:ea typeface="Sans-PS" pitchFamily="1" charset="0"/>
                <a:cs typeface="Sans-PS" pitchFamily="1" charset="0"/>
              </a:rPr>
              <a:t>Шестой уровень структуры</a:t>
            </a:r>
          </a:p>
          <a:p>
            <a:pPr marL="3023870" marR="0" lvl="6" indent="-215900" algn="l" defTabSz="44958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Pts val="900"/>
              <a:buFont typeface="Wingdings" charset="2"/>
              <a:buChar char=""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Sans-PS" pitchFamily="1" charset="0"/>
                <a:ea typeface="Sans-PS" pitchFamily="1" charset="0"/>
                <a:cs typeface="Sans-PS" pitchFamily="1" charset="0"/>
              </a:defRPr>
            </a:pPr>
            <a:r>
              <a:rPr sz="2000">
                <a:latin typeface="Calibri" pitchFamily="1" charset="0"/>
                <a:ea typeface="Sans-PS" pitchFamily="1" charset="0"/>
                <a:cs typeface="Sans-PS" pitchFamily="1" charset="0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ruPac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BDwAAoQoAAMFHAAB9EwAAEAAAAA=="/>
              </a:ext>
            </a:extLst>
          </p:cNvSpPr>
          <p:nvPr/>
        </p:nvSpPr>
        <p:spPr>
          <a:xfrm>
            <a:off x="2520315" y="1727835"/>
            <a:ext cx="9144000" cy="14401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/>
          <a:lstStyle/>
          <a:p>
            <a:pPr algn="ctr">
              <a:lnSpc>
                <a:spcPct val="100000"/>
              </a:lnSpc>
              <a:defRPr/>
            </a:pPr>
            <a:r>
              <a:rPr sz="48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РЕКОМЕНДАТЕЛЬНАЯ СИСТЕМА</a:t>
            </a:r>
            <a:br>
              <a:rPr sz="48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</a:br>
            <a:r>
              <a:rPr sz="48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ДЛЯ РЫНКА НЕДВИЖИМОСТИ Г. ИРКУТСКА</a:t>
            </a:r>
            <a:endParaRPr sz="480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="" xmlns:pr="smNativeData" val="SMDATA_12_AAAA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V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KgAAkB4AAE9HAAC+KAAAEAAAAA=="/>
              </a:ext>
            </a:extLst>
          </p:cNvSpPr>
          <p:nvPr/>
        </p:nvSpPr>
        <p:spPr>
          <a:xfrm>
            <a:off x="6840220" y="4968240"/>
            <a:ext cx="4751705" cy="16548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lnSpc>
                <a:spcPct val="100000"/>
              </a:lnSpc>
              <a:spcBef>
                <a:spcPts val="750"/>
              </a:spcBef>
              <a:defRPr/>
            </a:pPr>
            <a:r>
              <a:rPr sz="2600" i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Шевченко Б.С., Пономарев Н.С.</a:t>
            </a:r>
            <a:endParaRPr sz="2600">
              <a:latin typeface="Arial" pitchFamily="1" charset="0"/>
              <a:ea typeface="Basic Sans" pitchFamily="1" charset="0"/>
              <a:cs typeface="Basic Sans" pitchFamily="1" charset="0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defRPr/>
            </a:pPr>
            <a:r>
              <a:rPr sz="2600" i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(г. Иркутск, ИрГТУ)</a:t>
            </a:r>
            <a:endParaRPr sz="2600">
              <a:latin typeface="Arial" pitchFamily="1" charset="0"/>
              <a:ea typeface="Basic Sans" pitchFamily="1" charset="0"/>
              <a:cs typeface="Basic Sans" pitchFamily="1" charset="0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defRPr/>
            </a:pPr>
            <a:r>
              <a:rPr sz="2600" i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Руководитель – Черкашин Е.А</a:t>
            </a:r>
            <a:r>
              <a:rPr sz="2600" i="1">
                <a:latin typeface="Calibri" pitchFamily="1" charset="0"/>
                <a:ea typeface="Basic Sans" pitchFamily="1" charset="0"/>
                <a:cs typeface="Basic Sans" pitchFamily="1" charset="0"/>
              </a:rPr>
              <a:t>.</a:t>
            </a:r>
            <a:endParaRPr sz="2600">
              <a:latin typeface="Arial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vIwAA0v///103AAD5BwAAEAAAAA=="/>
              </a:ext>
            </a:extLst>
          </p:cNvSpPr>
          <p:nvPr/>
        </p:nvSpPr>
        <p:spPr>
          <a:xfrm>
            <a:off x="5760085" y="-29210"/>
            <a:ext cx="3239770" cy="13252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sz="3300" b="1" dirty="0" err="1" smtClean="0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Архитектура</a:t>
            </a:r>
            <a:r>
              <a:rPr lang="ru-RU" sz="3300" b="1" dirty="0" smtClean="0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 РС</a:t>
            </a:r>
            <a:endParaRPr sz="3300" b="1" dirty="0">
              <a:solidFill>
                <a:srgbClr val="FFFF00"/>
              </a:solidFill>
              <a:latin typeface="Calibri Light" pitchFamily="1" charset="0"/>
              <a:ea typeface="Basic Sans" pitchFamily="1" charset="0"/>
              <a:cs typeface="Basic Sans" pitchFamily="1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6035"/>
            <a:ext cx="9906000" cy="3662550"/>
          </a:xfrm>
          <a:prstGeom prst="rect">
            <a:avLst/>
          </a:prstGeom>
          <a:solidFill>
            <a:schemeClr val="bg1"/>
          </a:solidFill>
          <a:ln w="127000">
            <a:solidFill>
              <a:schemeClr val="bg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981200" y="5638800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РС – Рекомендательная система, МСА – Многомерный анализ данных, БД – База данных.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vIwAA0v///103AAD5BwAAEAAAAA=="/>
              </a:ext>
            </a:extLst>
          </p:cNvSpPr>
          <p:nvPr/>
        </p:nvSpPr>
        <p:spPr>
          <a:xfrm>
            <a:off x="4114800" y="-29209"/>
            <a:ext cx="6934199" cy="8674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lang="ru-RU" sz="3300" b="1" dirty="0" smtClean="0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Диаграмма вариантов использования</a:t>
            </a:r>
            <a:endParaRPr sz="3300" b="1" dirty="0">
              <a:solidFill>
                <a:srgbClr val="FFFF00"/>
              </a:solidFill>
              <a:latin typeface="Calibri Light" pitchFamily="1" charset="0"/>
              <a:ea typeface="Basic Sans" pitchFamily="1" charset="0"/>
              <a:cs typeface="Basic Sans" pitchFamily="1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14400"/>
            <a:ext cx="8865259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vIwAA0v///103AAD5BwAAEAAAAA=="/>
              </a:ext>
            </a:extLst>
          </p:cNvSpPr>
          <p:nvPr/>
        </p:nvSpPr>
        <p:spPr>
          <a:xfrm>
            <a:off x="5105400" y="-29209"/>
            <a:ext cx="4495800" cy="8674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lang="ru-RU" sz="3300" b="1" dirty="0" smtClean="0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Структура базы данных</a:t>
            </a:r>
            <a:endParaRPr sz="3300" b="1" dirty="0">
              <a:solidFill>
                <a:srgbClr val="FFFF00"/>
              </a:solidFill>
              <a:latin typeface="Calibri Light" pitchFamily="1" charset="0"/>
              <a:ea typeface="Basic Sans" pitchFamily="1" charset="0"/>
              <a:cs typeface="Basic Sans" pitchFamily="1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762000"/>
            <a:ext cx="8553450" cy="59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vIwAA0v///103AAD5BwAAEAAAAA=="/>
              </a:ext>
            </a:extLst>
          </p:cNvSpPr>
          <p:nvPr/>
        </p:nvSpPr>
        <p:spPr>
          <a:xfrm>
            <a:off x="3733800" y="-29210"/>
            <a:ext cx="7848600" cy="13252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itchFamily="1" charset="0"/>
                <a:ea typeface="Basic Sans" pitchFamily="1" charset="0"/>
                <a:cs typeface="Basic Sans" pitchFamily="1" charset="0"/>
              </a:rPr>
              <a:t>Формат импортируемого файла</a:t>
            </a:r>
            <a:r>
              <a:rPr kumimoji="0" lang="ru-RU" sz="3300" b="1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itchFamily="1" charset="0"/>
                <a:ea typeface="Basic Sans" pitchFamily="1" charset="0"/>
                <a:cs typeface="Basic Sans" pitchFamily="1" charset="0"/>
              </a:rPr>
              <a:t> Яндекс</a:t>
            </a: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="" xmlns:pr="smNativeData" val="SMDATA_12_AAAA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QC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4CwAAOQcAALdJAAArKAAAEAAAAA=="/>
              </a:ext>
            </a:extLst>
          </p:cNvSpPr>
          <p:nvPr/>
        </p:nvSpPr>
        <p:spPr>
          <a:xfrm>
            <a:off x="1031240" y="1174115"/>
            <a:ext cx="6360160" cy="535559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&lt;?xml version="1.0" encoding="utf-8"?&gt;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&lt;realty-feed </a:t>
            </a:r>
            <a:r>
              <a:rPr lang="en-US" sz="1200" dirty="0" err="1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xmlns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="http://webmaster.yandex.ru/schemas/feed/realty/2010-06"&gt;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&lt;generation-date&gt;2018-03-20T10:08:42+04:00&lt;/generation-date&gt;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&lt;offer internal-id="3952-000348236"&gt;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&lt;type&gt;</a:t>
            </a:r>
            <a:r>
              <a:rPr lang="ru-RU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продажа&lt;/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type&gt;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&lt;property-type&gt;</a:t>
            </a:r>
            <a:r>
              <a:rPr lang="ru-RU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жилая&lt;/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property-type&gt;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&lt;category&gt;</a:t>
            </a:r>
            <a:r>
              <a:rPr lang="ru-RU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Комната&lt;/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category&gt;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&lt;manually-added&gt;1&lt;/manually-added&gt;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&lt;location&gt;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	&lt;country&gt;</a:t>
            </a:r>
            <a:r>
              <a:rPr lang="ru-RU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Россия&lt;/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country&gt;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	&lt;region&gt;</a:t>
            </a:r>
            <a:r>
              <a:rPr lang="ru-RU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Иркутская область&lt;/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region&gt;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	&lt;locality-name&gt;</a:t>
            </a:r>
            <a:r>
              <a:rPr lang="ru-RU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Иркутск&lt;/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locality-name&gt;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	&lt;sub-locality-name&gt;</a:t>
            </a:r>
            <a:r>
              <a:rPr lang="ru-RU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Ленинский&lt;/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sub-locality-name&gt;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	&lt;address&gt;</a:t>
            </a:r>
            <a:r>
              <a:rPr lang="ru-RU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Ленинградская улица, 108б&lt;/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address&gt;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&lt;/location&gt;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&lt;price&gt;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	&lt;value&gt;750000&lt;/value&gt;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	&lt;currency&gt;RUR&lt;/currency&gt;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&lt;/price&gt;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4" name="TextShape 2"/>
          <p:cNvSpPr>
            <a:extLst>
              <a:ext uri="smNativeData">
                <pr:smNativeData xmlns="" xmlns:pr="smNativeData" val="SMDATA_12_AAAA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QC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4CwAAOQcAALdJAAArKAAAEAAAAA=="/>
              </a:ext>
            </a:extLst>
          </p:cNvSpPr>
          <p:nvPr/>
        </p:nvSpPr>
        <p:spPr>
          <a:xfrm>
            <a:off x="7010400" y="1296035"/>
            <a:ext cx="4978153" cy="535559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&lt;area&gt;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	&lt;value&gt;13&lt;/value&gt;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	&lt;unit&gt;</a:t>
            </a:r>
            <a:r>
              <a:rPr lang="ru-RU" sz="1200" dirty="0" err="1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кв.м</a:t>
            </a:r>
            <a:r>
              <a:rPr lang="ru-RU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unit&gt;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&lt;/area&gt;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</a:t>
            </a:r>
            <a:r>
              <a:rPr lang="en-US" sz="1200" dirty="0" smtClean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image&gt;http%3A%2F%2F59.img.avito.st9.jpg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&lt;/image&gt;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&lt;rooms&gt;1&lt;/rooms&gt;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&lt;floor&gt;5&lt;/floor&gt;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&lt;building-type&gt;</a:t>
            </a:r>
            <a:r>
              <a:rPr lang="ru-RU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панельный&lt;/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building-type&gt;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	&lt;building-series&gt;</a:t>
            </a:r>
            <a:r>
              <a:rPr lang="ru-RU" sz="1200" dirty="0" err="1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секционка</a:t>
            </a:r>
            <a:r>
              <a:rPr lang="ru-RU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building-series&gt;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&lt;/</a:t>
            </a:r>
            <a:r>
              <a:rPr lang="en-US" sz="1200" dirty="0">
                <a:solidFill>
                  <a:schemeClr val="bg1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offer&gt;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vIwAA0v///103AAD5BwAAEAAAAA=="/>
              </a:ext>
            </a:extLst>
          </p:cNvSpPr>
          <p:nvPr/>
        </p:nvSpPr>
        <p:spPr>
          <a:xfrm>
            <a:off x="5562600" y="-29209"/>
            <a:ext cx="4038600" cy="8674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lang="ru-RU" sz="3300" b="1" dirty="0" smtClean="0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Кластерный анализ</a:t>
            </a:r>
            <a:endParaRPr sz="3300" b="1" dirty="0">
              <a:solidFill>
                <a:srgbClr val="FFFF00"/>
              </a:solidFill>
              <a:latin typeface="Calibri Light" pitchFamily="1" charset="0"/>
              <a:ea typeface="Basic Sans" pitchFamily="1" charset="0"/>
              <a:cs typeface="Basic Sans" pitchFamily="1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3657600"/>
            <a:ext cx="3374651" cy="3019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442" y="892063"/>
            <a:ext cx="3877609" cy="23911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981200" y="892063"/>
                <a:ext cx="4953000" cy="1071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 smtClean="0">
                            <a:solidFill>
                              <a:schemeClr val="bg1"/>
                            </a:solidFill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892063"/>
                <a:ext cx="4953000" cy="1071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905000" y="2514600"/>
                <a:ext cx="6096000" cy="1688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– различие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-</a:t>
                </a:r>
                <a:r>
                  <a:rPr lang="ru-RU" sz="2400" dirty="0" err="1" smtClean="0">
                    <a:solidFill>
                      <a:schemeClr val="bg1"/>
                    </a:solidFill>
                  </a:rPr>
                  <a:t>го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-</a:t>
                </a:r>
                <a:r>
                  <a:rPr lang="ru-RU" sz="2400" dirty="0" err="1" smtClean="0">
                    <a:solidFill>
                      <a:schemeClr val="bg1"/>
                    </a:solidFill>
                  </a:rPr>
                  <a:t>го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 объекта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,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</a:rPr>
                  <a:t>– 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различие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-</a:t>
                </a:r>
                <a:r>
                  <a:rPr lang="ru-RU" sz="2400" dirty="0" err="1" smtClean="0">
                    <a:solidFill>
                      <a:schemeClr val="bg1"/>
                    </a:solidFill>
                  </a:rPr>
                  <a:t>го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 атрибута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-</a:t>
                </a:r>
                <a:r>
                  <a:rPr lang="ru-RU" sz="2400" dirty="0" err="1" smtClean="0">
                    <a:solidFill>
                      <a:schemeClr val="bg1"/>
                    </a:solidFill>
                  </a:rPr>
                  <a:t>го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объекта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– относительная значимость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-</a:t>
                </a:r>
                <a:r>
                  <a:rPr lang="ru-RU" sz="2400" dirty="0" err="1" smtClean="0">
                    <a:solidFill>
                      <a:schemeClr val="bg1"/>
                    </a:solidFill>
                  </a:rPr>
                  <a:t>го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атрибута.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514600"/>
                <a:ext cx="6096000" cy="1688091"/>
              </a:xfrm>
              <a:prstGeom prst="rect">
                <a:avLst/>
              </a:prstGeom>
              <a:blipFill>
                <a:blip r:embed="rId5"/>
                <a:stretch>
                  <a:fillRect l="-1600" t="-2899" r="-500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905000" y="4495800"/>
                <a:ext cx="6096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>
                    <a:solidFill>
                      <a:schemeClr val="bg1"/>
                    </a:solidFill>
                  </a:rPr>
                  <a:t>    Задается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–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количество кластеров и производится </a:t>
                </a:r>
                <a:r>
                  <a:rPr lang="ru-RU" sz="2400" b="1" dirty="0" smtClean="0">
                    <a:solidFill>
                      <a:schemeClr val="bg1"/>
                    </a:solidFill>
                  </a:rPr>
                  <a:t>агломерирующий кластерный анализ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ru-RU" sz="2400" dirty="0" smtClean="0">
                    <a:solidFill>
                      <a:schemeClr val="bg1"/>
                    </a:solidFill>
                  </a:rPr>
                  <a:t>    Теперь БД структурирована и можно более целенаправленно собирать информацию.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495800"/>
                <a:ext cx="6096000" cy="2308324"/>
              </a:xfrm>
              <a:prstGeom prst="rect">
                <a:avLst/>
              </a:prstGeom>
              <a:blipFill>
                <a:blip r:embed="rId6"/>
                <a:stretch>
                  <a:fillRect l="-1600" t="-18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6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vIwAA0v///103AAD5BwAAEAAAAA=="/>
              </a:ext>
            </a:extLst>
          </p:cNvSpPr>
          <p:nvPr/>
        </p:nvSpPr>
        <p:spPr>
          <a:xfrm>
            <a:off x="4876800" y="-29209"/>
            <a:ext cx="4876800" cy="8674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lang="ru-RU" sz="3300" b="1" dirty="0" smtClean="0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Выработка рекомендаций</a:t>
            </a:r>
            <a:endParaRPr sz="3300" b="1" dirty="0">
              <a:solidFill>
                <a:srgbClr val="FFFF00"/>
              </a:solidFill>
              <a:latin typeface="Calibri Light" pitchFamily="1" charset="0"/>
              <a:ea typeface="Basic Sans" pitchFamily="1" charset="0"/>
              <a:cs typeface="Basic Sans" pitchFamily="1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733800" y="3369262"/>
                <a:ext cx="6066408" cy="897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chemeClr val="bg1"/>
                    </a:solidFill>
                  </a:rPr>
                  <a:t>=cos(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bg1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369262"/>
                <a:ext cx="6066408" cy="897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63318" y="4473252"/>
                <a:ext cx="7842682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– сходство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-</a:t>
                </a:r>
                <a:r>
                  <a:rPr lang="ru-RU" sz="2400" dirty="0" err="1" smtClean="0">
                    <a:solidFill>
                      <a:schemeClr val="bg1"/>
                    </a:solidFill>
                  </a:rPr>
                  <a:t>го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-</a:t>
                </a:r>
                <a:r>
                  <a:rPr lang="ru-RU" sz="2400" dirty="0" err="1" smtClean="0">
                    <a:solidFill>
                      <a:schemeClr val="bg1"/>
                    </a:solidFill>
                  </a:rPr>
                  <a:t>го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 объекта (вектор оценок пользователей).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18" y="4473252"/>
                <a:ext cx="7842682" cy="860748"/>
              </a:xfrm>
              <a:prstGeom prst="rect">
                <a:avLst/>
              </a:prstGeom>
              <a:blipFill>
                <a:blip r:embed="rId3"/>
                <a:stretch>
                  <a:fillRect l="-1166" t="-5674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057400" y="914400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[Entity]</a:t>
            </a:r>
          </a:p>
          <a:p>
            <a:r>
              <a:rPr lang="en-US" sz="1800" dirty="0">
                <a:solidFill>
                  <a:schemeClr val="bg1"/>
                </a:solidFill>
              </a:rPr>
              <a:t>public interface </a:t>
            </a:r>
            <a:r>
              <a:rPr lang="en-US" sz="1800" dirty="0" err="1">
                <a:solidFill>
                  <a:schemeClr val="bg1"/>
                </a:solidFill>
              </a:rPr>
              <a:t>ILikes</a:t>
            </a:r>
            <a:r>
              <a:rPr lang="en-US" sz="1800" dirty="0">
                <a:solidFill>
                  <a:schemeClr val="bg1"/>
                </a:solidFill>
              </a:rPr>
              <a:t> // </a:t>
            </a:r>
            <a:r>
              <a:rPr lang="en-US" sz="1800" dirty="0" err="1" smtClean="0">
                <a:solidFill>
                  <a:schemeClr val="bg1"/>
                </a:solidFill>
              </a:rPr>
              <a:t>I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sz="1800" dirty="0" err="1" smtClean="0">
                <a:solidFill>
                  <a:schemeClr val="bg1"/>
                </a:solidFill>
              </a:rPr>
              <a:t>gent</a:t>
            </a:r>
            <a:r>
              <a:rPr lang="ru-RU" sz="1800" dirty="0" smtClean="0">
                <a:solidFill>
                  <a:schemeClr val="bg1"/>
                </a:solidFill>
              </a:rPr>
              <a:t>-у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нравиться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IObject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{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</a:rPr>
              <a:t>IAgent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Agent</a:t>
            </a:r>
            <a:r>
              <a:rPr lang="en-US" sz="1800" dirty="0">
                <a:solidFill>
                  <a:schemeClr val="bg1"/>
                </a:solidFill>
              </a:rPr>
              <a:t> { get; set; }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</a:rPr>
              <a:t>IObject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1800" dirty="0">
                <a:solidFill>
                  <a:schemeClr val="bg1"/>
                </a:solidFill>
              </a:rPr>
              <a:t> { get; set; }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double </a:t>
            </a:r>
            <a:r>
              <a:rPr lang="en-US" sz="1800" b="1" dirty="0">
                <a:solidFill>
                  <a:srgbClr val="FFFF00"/>
                </a:solidFill>
              </a:rPr>
              <a:t>Value</a:t>
            </a:r>
            <a:r>
              <a:rPr lang="en-US" sz="1800" dirty="0">
                <a:solidFill>
                  <a:schemeClr val="bg1"/>
                </a:solidFill>
              </a:rPr>
              <a:t> { get; set; }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    </a:t>
            </a:r>
            <a:r>
              <a:rPr lang="en-US" sz="1800" b="1" dirty="0" err="1" smtClean="0">
                <a:solidFill>
                  <a:schemeClr val="bg1"/>
                </a:solidFill>
              </a:rPr>
              <a:t>OriginatingEnum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rgbClr val="FFFF00"/>
                </a:solidFill>
              </a:rPr>
              <a:t>Quality</a:t>
            </a:r>
            <a:r>
              <a:rPr lang="en-US" sz="1800" dirty="0">
                <a:solidFill>
                  <a:schemeClr val="bg1"/>
                </a:solidFill>
              </a:rPr>
              <a:t> { get; set; } // </a:t>
            </a:r>
            <a:r>
              <a:rPr lang="ru-RU" sz="1800" dirty="0" smtClean="0">
                <a:solidFill>
                  <a:schemeClr val="bg1"/>
                </a:solidFill>
              </a:rPr>
              <a:t>Как получено значение</a:t>
            </a: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  // </a:t>
            </a:r>
            <a:r>
              <a:rPr lang="en-US" sz="1800" dirty="0">
                <a:solidFill>
                  <a:srgbClr val="FFFF00"/>
                </a:solidFill>
              </a:rPr>
              <a:t>Measured,  </a:t>
            </a:r>
            <a:r>
              <a:rPr lang="en-US" sz="1800" dirty="0" smtClean="0">
                <a:solidFill>
                  <a:srgbClr val="FFFF00"/>
                </a:solidFill>
              </a:rPr>
              <a:t>Evaluated, Set</a:t>
            </a:r>
            <a:endParaRPr lang="ru-RU" sz="1800" dirty="0" smtClean="0">
              <a:solidFill>
                <a:srgbClr val="FFFF00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}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vIwAA0v///103AAD5BwAAEAAAAA=="/>
              </a:ext>
            </a:extLst>
          </p:cNvSpPr>
          <p:nvPr/>
        </p:nvSpPr>
        <p:spPr>
          <a:xfrm>
            <a:off x="4876800" y="-29209"/>
            <a:ext cx="4876800" cy="8674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lang="ru-RU" sz="3300" b="1" dirty="0" smtClean="0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Основные страницы сайта</a:t>
            </a:r>
            <a:endParaRPr sz="3300" b="1" dirty="0">
              <a:solidFill>
                <a:srgbClr val="FFFF00"/>
              </a:solidFill>
              <a:latin typeface="Calibri Light" pitchFamily="1" charset="0"/>
              <a:ea typeface="Basic Sans" pitchFamily="1" charset="0"/>
              <a:cs typeface="Basic Sans" pitchFamily="1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838201"/>
            <a:ext cx="8757591" cy="58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vIwAA0v///103AAD5BwAAEAAAAA=="/>
              </a:ext>
            </a:extLst>
          </p:cNvSpPr>
          <p:nvPr/>
        </p:nvSpPr>
        <p:spPr>
          <a:xfrm>
            <a:off x="4876800" y="-29209"/>
            <a:ext cx="4876800" cy="8674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lang="ru-RU" sz="3300" b="1" dirty="0" smtClean="0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Основные страницы сайта</a:t>
            </a:r>
            <a:endParaRPr sz="3300" b="1" dirty="0">
              <a:solidFill>
                <a:srgbClr val="FFFF00"/>
              </a:solidFill>
              <a:latin typeface="Calibri Light" pitchFamily="1" charset="0"/>
              <a:ea typeface="Basic Sans" pitchFamily="1" charset="0"/>
              <a:cs typeface="Basic Sans" pitchFamily="1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14400"/>
            <a:ext cx="8453767" cy="57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vIwAA0v///103AAD5BwAAEAAAAA=="/>
              </a:ext>
            </a:extLst>
          </p:cNvSpPr>
          <p:nvPr/>
        </p:nvSpPr>
        <p:spPr>
          <a:xfrm>
            <a:off x="5760085" y="-29210"/>
            <a:ext cx="3239770" cy="13252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lang="ru-RU" sz="3300" b="1" dirty="0" smtClean="0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Заключение</a:t>
            </a:r>
            <a:endParaRPr sz="33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="" xmlns:pr="smNativeData" val="SMDATA_12_AAAA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QC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4CwAAOQcAALdJAAArKAAAEAAAAA=="/>
              </a:ext>
            </a:extLst>
          </p:cNvSpPr>
          <p:nvPr/>
        </p:nvSpPr>
        <p:spPr>
          <a:xfrm>
            <a:off x="1945640" y="1174115"/>
            <a:ext cx="10037445" cy="535559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lnSpc>
                <a:spcPct val="100000"/>
              </a:lnSpc>
              <a:spcBef>
                <a:spcPts val="750"/>
              </a:spcBef>
              <a:defRPr/>
            </a:pPr>
            <a:r>
              <a:rPr lang="ru-RU" sz="2400" dirty="0" smtClean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</a:t>
            </a:r>
            <a:r>
              <a:rPr sz="2400" dirty="0" err="1" smtClean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ешены</a:t>
            </a:r>
            <a:r>
              <a:rPr sz="2400" dirty="0" smtClean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следующие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задачи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: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Изучена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предметная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область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разработки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РС;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Разработана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база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данных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технологии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Entity Framework (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BrightStarDB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);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Создана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подсистема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импорта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данных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с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сайта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«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Атлант-недвижимость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»;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Реализован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интерфейс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пользователя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;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Применены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методы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многомерного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статистического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анализа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данных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для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стуруктуризации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информации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;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Реализована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подсистема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слежения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за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пользователем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;</a:t>
            </a: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Создан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блок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упорядочения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объектов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в </a:t>
            </a: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интересующей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пользователя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категории</a:t>
            </a:r>
            <a:r>
              <a:rPr sz="2400" dirty="0">
                <a:solidFill>
                  <a:srgbClr val="00B0F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yDwAAAAAAAN9KAAAnCAAAEAAAAA=="/>
              </a:ext>
            </a:extLst>
          </p:cNvSpPr>
          <p:nvPr/>
        </p:nvSpPr>
        <p:spPr>
          <a:xfrm>
            <a:off x="2592070" y="0"/>
            <a:ext cx="9578975" cy="13252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algn="ctr">
              <a:lnSpc>
                <a:spcPct val="90000"/>
              </a:lnSpc>
              <a:defRPr/>
            </a:pPr>
            <a:r>
              <a:rPr sz="33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Рынок недвижимости г. Иркутска и Иркутской области</a:t>
            </a:r>
            <a:endParaRPr sz="330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graphicFrame>
        <p:nvGraphicFramePr>
          <p:cNvPr id="3" name="Таблица1"/>
          <p:cNvGraphicFramePr>
            <a:graphicFrameLocks noGrp="1"/>
          </p:cNvGraphicFramePr>
          <p:nvPr/>
        </p:nvGraphicFramePr>
        <p:xfrm>
          <a:off x="2163445" y="1805305"/>
          <a:ext cx="3867785" cy="3615055"/>
        </p:xfrm>
        <a:graphic>
          <a:graphicData uri="http://schemas.openxmlformats.org/drawingml/2006/table">
            <a:tbl>
              <a:tblPr/>
              <a:tblGrid>
                <a:gridCol w="193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7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alibri" pitchFamily="1" charset="0"/>
                          <a:ea typeface="Basic Sans" pitchFamily="1" charset="0"/>
                          <a:cs typeface="Basic Sans" pitchFamily="1" charset="0"/>
                        </a:rPr>
                        <a:t>Год</a:t>
                      </a:r>
                      <a:endParaRPr sz="24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alibri" pitchFamily="1" charset="0"/>
                          <a:ea typeface="Basic Sans" pitchFamily="1" charset="0"/>
                          <a:cs typeface="Basic Sans" pitchFamily="1" charset="0"/>
                        </a:rPr>
                        <a:t>Количество сделок</a:t>
                      </a:r>
                      <a:endParaRPr sz="24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Calibri" pitchFamily="1" charset="0"/>
                          <a:ea typeface="Basic Sans" pitchFamily="1" charset="0"/>
                          <a:cs typeface="Basic Sans" pitchFamily="1" charset="0"/>
                        </a:rPr>
                        <a:t>2010</a:t>
                      </a:r>
                      <a:endParaRPr sz="20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Arial Cyr" pitchFamily="1" charset="-52"/>
                          <a:ea typeface="Basic Sans" pitchFamily="1" charset="0"/>
                          <a:cs typeface="Basic Sans" pitchFamily="1" charset="0"/>
                        </a:rPr>
                        <a:t>12594</a:t>
                      </a:r>
                      <a:endParaRPr sz="20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Calibri" pitchFamily="1" charset="0"/>
                          <a:ea typeface="Basic Sans" pitchFamily="1" charset="0"/>
                          <a:cs typeface="Basic Sans" pitchFamily="1" charset="0"/>
                        </a:rPr>
                        <a:t>2011</a:t>
                      </a:r>
                      <a:endParaRPr sz="20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Arial Cyr" pitchFamily="1" charset="-52"/>
                          <a:ea typeface="Basic Sans" pitchFamily="1" charset="0"/>
                          <a:cs typeface="Basic Sans" pitchFamily="1" charset="0"/>
                        </a:rPr>
                        <a:t>13756</a:t>
                      </a:r>
                      <a:endParaRPr sz="20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Calibri" pitchFamily="1" charset="0"/>
                          <a:ea typeface="Basic Sans" pitchFamily="1" charset="0"/>
                          <a:cs typeface="Basic Sans" pitchFamily="1" charset="0"/>
                        </a:rPr>
                        <a:t>2012</a:t>
                      </a:r>
                      <a:endParaRPr sz="20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Arial" pitchFamily="1" charset="0"/>
                          <a:ea typeface="Basic Sans" pitchFamily="1" charset="0"/>
                          <a:cs typeface="Basic Sans" pitchFamily="1" charset="0"/>
                        </a:rPr>
                        <a:t>15080</a:t>
                      </a: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Calibri" pitchFamily="1" charset="0"/>
                          <a:ea typeface="Basic Sans" pitchFamily="1" charset="0"/>
                          <a:cs typeface="Basic Sans" pitchFamily="1" charset="0"/>
                        </a:rPr>
                        <a:t>2013</a:t>
                      </a:r>
                      <a:endParaRPr sz="20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Arial Cyr" pitchFamily="1" charset="-52"/>
                          <a:ea typeface="Basic Sans" pitchFamily="1" charset="0"/>
                          <a:cs typeface="Basic Sans" pitchFamily="1" charset="0"/>
                        </a:rPr>
                        <a:t>14540</a:t>
                      </a:r>
                      <a:endParaRPr sz="20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Calibri" pitchFamily="1" charset="0"/>
                          <a:ea typeface="Basic Sans" pitchFamily="1" charset="0"/>
                          <a:cs typeface="Basic Sans" pitchFamily="1" charset="0"/>
                        </a:rPr>
                        <a:t>2014</a:t>
                      </a:r>
                      <a:endParaRPr sz="20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Arial" pitchFamily="1" charset="0"/>
                          <a:ea typeface="Basic Sans" pitchFamily="1" charset="0"/>
                          <a:cs typeface="Basic Sans" pitchFamily="1" charset="0"/>
                        </a:rPr>
                        <a:t>15651</a:t>
                      </a: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Calibri" pitchFamily="1" charset="0"/>
                          <a:ea typeface="Basic Sans" pitchFamily="1" charset="0"/>
                          <a:cs typeface="Basic Sans" pitchFamily="1" charset="0"/>
                        </a:rPr>
                        <a:t>2015</a:t>
                      </a:r>
                      <a:endParaRPr sz="20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Arial" pitchFamily="1" charset="0"/>
                          <a:ea typeface="Basic Sans" pitchFamily="1" charset="0"/>
                          <a:cs typeface="Basic Sans" pitchFamily="1" charset="0"/>
                        </a:rPr>
                        <a:t>15005</a:t>
                      </a: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Calibri" pitchFamily="1" charset="0"/>
                          <a:ea typeface="Basic Sans" pitchFamily="1" charset="0"/>
                          <a:cs typeface="Basic Sans" pitchFamily="1" charset="0"/>
                        </a:rPr>
                        <a:t>2016</a:t>
                      </a:r>
                      <a:endParaRPr sz="2000">
                        <a:latin typeface="Arial" pitchFamily="1" charset="0"/>
                        <a:ea typeface="Basic Sans" pitchFamily="1" charset="0"/>
                        <a:cs typeface="Basic Sans" pitchFamily="1" charset="0"/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>
                          <a:latin typeface="Arial" pitchFamily="1" charset="0"/>
                          <a:ea typeface="Basic Sans" pitchFamily="1" charset="0"/>
                          <a:cs typeface="Basic Sans" pitchFamily="1" charset="0"/>
                        </a:rPr>
                        <a:t>15982</a:t>
                      </a: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Shape 3"/>
          <p:cNvSpPr>
            <a:extLst>
              <a:ext uri="smNativeData">
                <pr:smNativeData xmlns="" xmlns:pr="smNativeData" val="SMDATA_12_AAAA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E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JJgAA3AgAAExJAAD6JgAAEAAAAA=="/>
              </a:ext>
            </a:extLst>
          </p:cNvSpPr>
          <p:nvPr/>
        </p:nvSpPr>
        <p:spPr>
          <a:xfrm>
            <a:off x="6264275" y="1440180"/>
            <a:ext cx="5650865" cy="489585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r>
              <a:rPr sz="210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r>
              <a:rPr sz="280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В период с 2010 по 2016 год количество сделок только по жилой недвижимости на вторичном рынке выросло примерно на 20% </a:t>
            </a:r>
            <a:endParaRPr sz="280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r>
              <a:rPr sz="280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Ежегодно в Иркутской области вводится в эксплуатацию не менее 30 000 новых квартир.</a:t>
            </a:r>
            <a:endParaRPr sz="280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r>
              <a:rPr sz="280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На сайте  Avito.ru выставлены на продажу более 5000 квартир.</a:t>
            </a:r>
            <a:endParaRPr sz="280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E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hEAAAAAAAAGlKAAAnCAAAEAAAAA=="/>
              </a:ext>
            </a:extLst>
          </p:cNvSpPr>
          <p:nvPr/>
        </p:nvSpPr>
        <p:spPr>
          <a:xfrm>
            <a:off x="2621915" y="0"/>
            <a:ext cx="9474200" cy="13252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algn="ctr">
              <a:lnSpc>
                <a:spcPct val="90000"/>
              </a:lnSpc>
              <a:defRPr/>
            </a:pPr>
            <a:r>
              <a:rPr sz="33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Интернет инструменты для поиска недвижимости (торговые платформы)</a:t>
            </a:r>
            <a:endParaRPr sz="330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pic>
        <p:nvPicPr>
          <p:cNvPr id="3" name="Объект 8"/>
          <p:cNvPicPr>
            <a:extLst>
              <a:ext uri="smNativeData">
                <pr:smNativeData xmlns="" xmlns:pr="smNativeData" val="SMDATA_14_AAAAAB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cP0z1DAAAABAAAAAAAAAAAAAAAAAAAAAAAAAAHgAAAGgAAAAAAAAAAAAAAAAAAAAAAAAAAAAAABAnAAAQJwAAAAAAAAAAAAAAAAAAAAAAAAAAAAAAAAAAAAAAAAAAAAAUAAAAAAAAAMDA/wAAAAAAZAAAADIAAAAAAAAAZAAAAAAAAAB/f38ACgAAAB8AAABUAAAA////AP///wEAAAAAAAAAAAAAAAAAAAAAAAAAAAAAAAAAAAAAAAAAAAAAAAJ/f38A7uzhA8zMzADAwP8Af39/AAAAAAAAAAAAAAAAAP///wAAAAAAIQAAABgAAAAUAAAAlSAAAJMaAACGSQAAXykAAB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96535" y="4319905"/>
            <a:ext cx="6655435" cy="240538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4" name="Объект 9"/>
          <p:cNvPicPr>
            <a:extLst>
              <a:ext uri="smNativeData">
                <pr:smNativeData xmlns="" xmlns:pr="smNativeData" val="SMDATA_14_AAAAAB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EAgAADAAAABAAAAAAAAAAAAAAAAAAAAAAAAAAHgAAAGgAAAAAAAAAAAAAAAAAAAAAAAAAAAAAABAnAAAQJwAAAAAAAAAAAAAAAAAAAAAAAAAAAAAAAAAAAAAAAAAAAAAUAAAAAAAAAMDA/wAAAAAAZAAAADIAAAAAAAAAZAAAAAAAAAB/f38ACgAAAB8AAABUAAAA////AP///wEAAAAAAAAAAAAAAAAAAAAAAAAAAAAAAAAAAAAAAAAAAAAAAAJ/f38A7uzhA8zMzADAwP8Af39/AAAAAAAAAAAAAAAAAP///wAAAAAAIQAAABgAAAAUAAAATigAADAKAABMSQAAJRYAAB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551930" y="1656080"/>
            <a:ext cx="5363210" cy="194373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5" name="Картинка1"/>
          <p:cNvPicPr>
            <a:extLst>
              <a:ext uri="smNativeData">
                <pr:smNativeData xmlns="" xmlns:pr="smNativeData" val="SMDATA_14_AAAAAB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sAAAADAAAABAAAAAAAAAAAAAAAAAAAAAAAAAAHgAAAGgAAAAAAAAAAAAAAAAAAAAAAAAAAAAAABAnAAAQJwAAAAAAAAAAAAAAAAAAAAAAAAAAAAAAAAAAAAAAAAAAAAAUAAAAAAAAAMDA/wAAAAAAZAAAADIAAAAAAAAAZAAAAAAAAAB/f38ACgAAAB8AAABUAAAA////AP///wEAAAAAAAAAAAAAAAAAAAAAAAAAAAAAAAAAAAAAAAAAAAAAAAJ/f38A7uzhA8zMzADAwP8Af39/AAAAAAAAAAAAAAAAAP///wAAAAAAIQAAABgAAAAUAAAAAQ4AAL4JAAA0JQAAiRwAABAAAA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1583690"/>
            <a:ext cx="3771265" cy="305498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E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FGwAAAAAAAB1AAAAnCAAAEAAAAA=="/>
              </a:ext>
            </a:extLst>
          </p:cNvSpPr>
          <p:nvPr/>
        </p:nvSpPr>
        <p:spPr>
          <a:xfrm>
            <a:off x="4392295" y="0"/>
            <a:ext cx="6029960" cy="13252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sz="33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Недостатки торговых платформ</a:t>
            </a:r>
            <a:endParaRPr sz="330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="" xmlns:pr="smNativeData" val="SMDATA_12_AAAA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Dgtgk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ZCwAA5gcAADBKAAA7KAAAEAAAAA=="/>
              </a:ext>
            </a:extLst>
          </p:cNvSpPr>
          <p:nvPr/>
        </p:nvSpPr>
        <p:spPr>
          <a:xfrm>
            <a:off x="1925955" y="1283970"/>
            <a:ext cx="10133965" cy="525589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r>
              <a:rPr sz="21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Отсутствие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определённой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специализации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,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что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влечёт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за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собой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невозможности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задать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более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детальные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аспекты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при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поиске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 </a:t>
            </a:r>
            <a:endParaRPr sz="32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endParaRPr sz="32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endParaRPr sz="32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endParaRPr sz="32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endParaRPr sz="32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r>
              <a:rPr sz="21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Проведение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кластерного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анализа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позволяет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разделять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объекты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недвижимости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на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категории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и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применять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различные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стратегии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дальнейшей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структуризации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информации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</a:t>
            </a:r>
            <a:endParaRPr sz="28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pic>
        <p:nvPicPr>
          <p:cNvPr id="4" name="Рисунок 3"/>
          <p:cNvPicPr>
            <a:extLst>
              <a:ext uri="smNativeData">
                <pr:smNativeData xmlns="" xmlns:pr="smNativeData" val="SMDATA_14_AAAAAB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J/f38A7uzhA8zMzADAwP8Af39/AAAAAAAAAAAAAAAAAP///wAAAAAAIQAAABgAAAAUAAAAgQ8AAAwTAAAzQwAADRwAAB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20315" y="3096260"/>
            <a:ext cx="8403590" cy="14636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D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FCwAAvgkAANdFAAD/JQAAEAAAAA=="/>
              </a:ext>
            </a:extLst>
          </p:cNvSpPr>
          <p:nvPr/>
        </p:nvSpPr>
        <p:spPr>
          <a:xfrm>
            <a:off x="1872615" y="1583690"/>
            <a:ext cx="9480550" cy="459295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lnSpc>
                <a:spcPct val="100000"/>
              </a:lnSpc>
              <a:spcBef>
                <a:spcPts val="750"/>
              </a:spcBef>
              <a:defRPr/>
            </a:pPr>
            <a:r>
              <a:rPr sz="21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Невозможность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отсеять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«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неликвидные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»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объявления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,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повторяющиеся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, «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пустые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», и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прочее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 В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свою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очередь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крайне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тяжело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отследить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на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таких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торговых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площадках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некорректно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составленные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объявления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</a:t>
            </a:r>
            <a:endParaRPr sz="32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defRPr/>
            </a:pP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endParaRPr sz="32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defRPr/>
            </a:pP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Если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объект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lang="ru-RU"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"</a:t>
            </a:r>
            <a:r>
              <a:rPr sz="3200" dirty="0" err="1" smtClean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сильно</a:t>
            </a:r>
            <a:r>
              <a:rPr sz="3200" dirty="0" smtClean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 smtClean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похож</a:t>
            </a:r>
            <a:r>
              <a:rPr lang="ru-RU" sz="3200" dirty="0" smtClean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"</a:t>
            </a:r>
            <a:r>
              <a:rPr sz="3200" dirty="0" smtClean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на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объекты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из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всех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lang="ru-RU"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полученных </a:t>
            </a:r>
            <a:r>
              <a:rPr sz="3200" dirty="0" err="1" smtClean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классов</a:t>
            </a:r>
            <a:r>
              <a:rPr sz="3200" dirty="0" smtClean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,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то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считать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информацию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этом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объекте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3200" dirty="0" err="1" smtClean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неактуальной</a:t>
            </a:r>
            <a:r>
              <a:rPr sz="32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</a:t>
            </a:r>
            <a:endParaRPr sz="32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FGwAAAQAAAB5AAAAnCAAAEAAAAA=="/>
              </a:ext>
            </a:extLst>
          </p:cNvSpPr>
          <p:nvPr/>
        </p:nvSpPr>
        <p:spPr>
          <a:xfrm>
            <a:off x="4392295" y="635"/>
            <a:ext cx="6030595" cy="13246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sz="33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Недостатки торговых платформ</a:t>
            </a:r>
            <a:endParaRPr sz="330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KHAAAtQAAAIVBAADcCAAAEAAAAA=="/>
              </a:ext>
            </a:extLst>
          </p:cNvSpPr>
          <p:nvPr/>
        </p:nvSpPr>
        <p:spPr>
          <a:xfrm>
            <a:off x="4679950" y="114935"/>
            <a:ext cx="5970905" cy="13252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sz="33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Недостатки торговых платформ</a:t>
            </a:r>
            <a:endParaRPr sz="330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="" xmlns:pr="smNativeData" val="SMDATA_12_AAAA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YDAAAOwsAABVJAABOKAAAEAAAAA=="/>
              </a:ext>
            </a:extLst>
          </p:cNvSpPr>
          <p:nvPr/>
        </p:nvSpPr>
        <p:spPr>
          <a:xfrm>
            <a:off x="2087880" y="1825625"/>
            <a:ext cx="9792335" cy="472630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635">
              <a:lnSpc>
                <a:spcPct val="100000"/>
              </a:lnSpc>
              <a:spcBef>
                <a:spcPts val="750"/>
              </a:spcBef>
              <a:buClrTx/>
              <a:defRPr/>
            </a:pP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Для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риелторов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невозможно</a:t>
            </a:r>
            <a:endParaRPr sz="26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457200" indent="-456565">
              <a:lnSpc>
                <a:spcPct val="100000"/>
              </a:lnSpc>
              <a:spcBef>
                <a:spcPts val="750"/>
              </a:spcBef>
              <a:buClrTx/>
              <a:buFont typeface="StarSymbol" charset="0"/>
              <a:buAutoNum type="arabicPlain"/>
              <a:defRPr/>
            </a:pP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отследить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многократное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повторение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одного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и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того-же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объявления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</a:t>
            </a:r>
            <a:endParaRPr sz="26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457200" indent="-456565">
              <a:lnSpc>
                <a:spcPct val="100000"/>
              </a:lnSpc>
              <a:spcBef>
                <a:spcPts val="750"/>
              </a:spcBef>
              <a:buClrTx/>
              <a:buFont typeface="StarSymbol" charset="0"/>
              <a:buAutoNum type="arabicPlain"/>
              <a:defRPr/>
            </a:pP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курировать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собственные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сделки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и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объекты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</a:t>
            </a:r>
            <a:endParaRPr sz="26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457200" indent="-456565">
              <a:lnSpc>
                <a:spcPct val="100000"/>
              </a:lnSpc>
              <a:spcBef>
                <a:spcPts val="750"/>
              </a:spcBef>
              <a:buClrTx/>
              <a:buFont typeface="StarSymbol" charset="0"/>
              <a:buAutoNum type="arabicPlain"/>
              <a:defRPr/>
            </a:pP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составлять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клиентскую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базу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непосредственно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на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сайте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и </a:t>
            </a:r>
            <a:r>
              <a:rPr sz="26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пр</a:t>
            </a:r>
            <a:r>
              <a:rPr sz="26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 </a:t>
            </a:r>
            <a:endParaRPr sz="26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defRPr/>
            </a:pPr>
            <a:endParaRPr sz="26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defRPr/>
            </a:pPr>
            <a:endParaRPr sz="26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r>
              <a:rPr sz="21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В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связи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с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вышеизложенным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есть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необходимость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в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создании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рекомендательной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системы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,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ориентированной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непосредственно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на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рынок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8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недвижимости</a:t>
            </a:r>
            <a:r>
              <a:rPr sz="28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</a:t>
            </a:r>
            <a:endParaRPr sz="28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nGwAAAAAAADw8AAAnCAAAEAAAAA=="/>
              </a:ext>
            </a:extLst>
          </p:cNvSpPr>
          <p:nvPr/>
        </p:nvSpPr>
        <p:spPr>
          <a:xfrm>
            <a:off x="4535805" y="0"/>
            <a:ext cx="5255895" cy="13252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sz="33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Рекомендательные системы</a:t>
            </a:r>
            <a:endParaRPr sz="330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="" xmlns:pr="smNativeData" val="SMDATA_12_AAAA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BK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gCwAAOwsAANdFAAD/JQAAEAAAAA=="/>
              </a:ext>
            </a:extLst>
          </p:cNvSpPr>
          <p:nvPr/>
        </p:nvSpPr>
        <p:spPr>
          <a:xfrm>
            <a:off x="1889760" y="1825625"/>
            <a:ext cx="9463405" cy="435102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r>
              <a:rPr sz="3200"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r>
              <a:rPr sz="3200">
                <a:solidFill>
                  <a:srgbClr val="BDD7EE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Рекомендательные системы (РС) </a:t>
            </a:r>
            <a:r>
              <a:rPr sz="320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— Информационные систем поддержки принятия решений, предназначенные для оценки уровня интереса </a:t>
            </a:r>
            <a:r>
              <a:rPr sz="3200" i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пользователя</a:t>
            </a:r>
            <a:r>
              <a:rPr sz="320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к определенному продукту или сервису (</a:t>
            </a:r>
            <a:r>
              <a:rPr sz="3200" i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объекту</a:t>
            </a:r>
            <a:r>
              <a:rPr sz="320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) на основе имеющейся информации о пользователе и/или объекте. </a:t>
            </a:r>
            <a:endParaRPr sz="320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algn="just">
              <a:lnSpc>
                <a:spcPct val="100000"/>
              </a:lnSpc>
              <a:spcBef>
                <a:spcPts val="750"/>
              </a:spcBef>
              <a:defRPr/>
            </a:pPr>
            <a:r>
              <a:rPr sz="3200"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E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7DQAAAAAAAL8oAABBCwAAEAAAAA=="/>
              </a:ext>
            </a:extLst>
          </p:cNvSpPr>
          <p:nvPr/>
        </p:nvSpPr>
        <p:spPr>
          <a:xfrm>
            <a:off x="2232025" y="0"/>
            <a:ext cx="4391660" cy="182943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sz="33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Рекомендательные системы: коллабора-</a:t>
            </a:r>
            <a:br>
              <a:rPr sz="33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</a:br>
            <a:r>
              <a:rPr sz="33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тивная фильтрация</a:t>
            </a:r>
            <a:endParaRPr sz="330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pic>
        <p:nvPicPr>
          <p:cNvPr id="3" name="Картинка1"/>
          <p:cNvPicPr>
            <a:extLst>
              <a:ext uri="smNativeData">
                <pr:smNativeData xmlns="" xmlns:pr="smNativeData" val="SMDATA_14_AAAAAB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EAgAADAAAABAAAAAAAAAAAAAAAAAAAAAAAAAAHgAAAGgAAAAAAAAAAAAAAAAAAAAAAAAAAAAAABAnAAAQJwAAAAAAAAAAAAAAAAAAAAAAAAAAAAAAAAAAAAAAAAAAAAAUAAAAAAAAAMDA/wAAAAAAZAAAADIAAAAAAAAAZAAAAAAAAAB/f38ACgAAAB8AAABUAAAA////AP///wEAAAAAAAAAAAAAAAAAAAAAAAAAAAAAAAAAAAAAAAAAAAAAAAJ/f38A7uzhA8zMzADAwP8Af39/AAAAAAAAAAAAAAAAAP///wAAAAAAIQAAABgAAAAUAAAALysAAB4eAAByQQAAEykAAB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4895850"/>
            <a:ext cx="3618865" cy="17811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4" name="Картинка2"/>
          <p:cNvPicPr>
            <a:extLst>
              <a:ext uri="smNativeData">
                <pr:smNativeData xmlns="" xmlns:pr="smNativeData" val="SMDATA_14_AAAAAB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c6kP1DAAAABAAAAAAAAAAAAAAAAAAAAAAAAAAHgAAAGgAAAAAAAAAAAAAAAAAAAAAAAAAAAAAABAnAAAQJwAAAAAAAAAAAAAAAAAAAAAAAAAAAAAAAAAAAAAAAAAAAAAUAAAAAAAAAMDA/wAAAAAAZAAAADIAAAAAAAAAZAAAAAAAAAB/f38ACgAAAB8AAABUAAAA////AP///wEAAAAAAAAAAAAAAAAAAAAAAAAAAAAAAAAAAAAAAAAAAAAAAAJ/f38A7uzhA8zMzADAwP8Af39/AAAAAAAAAAAAAAAAAP///wAAAAAAIQAAABgAAAAUAAAAGisAAFQBAADBRwAAsRwAAB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06590" y="215900"/>
            <a:ext cx="4657725" cy="44481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5" name="Картинка3"/>
          <p:cNvPicPr>
            <a:extLst>
              <a:ext uri="smNativeData">
                <pr:smNativeData xmlns="" xmlns:pr="smNativeData" val="SMDATA_14_AAAAAB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////AP///wEAAAAAAAAAAAAAAAAAAAAAAAAAAAAAAAAAAAAAAAAAAAAAAAJ/f38A7uzhA8zMzADAwP8Af39/AAAAAAAAAAAAAAAAAP///wAAAAAAIQAAABgAAAAUAAAA2AwAAC4MAAD4KAAA8ycAABAAAA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087880" y="1979930"/>
            <a:ext cx="4572000" cy="451421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="" xmlns:pr="smNativeData" val="SMDATA_12_AAAA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vIwAA0v///103AAD5BwAAEAAAAA=="/>
              </a:ext>
            </a:extLst>
          </p:cNvSpPr>
          <p:nvPr/>
        </p:nvSpPr>
        <p:spPr>
          <a:xfrm>
            <a:off x="5760085" y="-29210"/>
            <a:ext cx="3239770" cy="13252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>
              <a:lnSpc>
                <a:spcPct val="90000"/>
              </a:lnSpc>
              <a:defRPr/>
            </a:pPr>
            <a:r>
              <a:rPr sz="3300" b="1">
                <a:solidFill>
                  <a:srgbClr val="FFFF00"/>
                </a:solidFill>
                <a:latin typeface="Calibri Light" pitchFamily="1" charset="0"/>
                <a:ea typeface="Basic Sans" pitchFamily="1" charset="0"/>
                <a:cs typeface="Basic Sans" pitchFamily="1" charset="0"/>
              </a:rPr>
              <a:t>Цель разработки</a:t>
            </a:r>
            <a:endParaRPr sz="330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="" xmlns:pr="smNativeData" val="SMDATA_12_AAAA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QC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4CwAAOQcAALdJAAArKAAAEAAAAA=="/>
              </a:ext>
            </a:extLst>
          </p:cNvSpPr>
          <p:nvPr/>
        </p:nvSpPr>
        <p:spPr>
          <a:xfrm>
            <a:off x="1945640" y="1174115"/>
            <a:ext cx="10037445" cy="535559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lnSpc>
                <a:spcPct val="100000"/>
              </a:lnSpc>
              <a:spcBef>
                <a:spcPts val="750"/>
              </a:spcBef>
              <a:defRPr/>
            </a:pPr>
            <a:r>
              <a:rPr sz="2400" dirty="0"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r>
              <a:rPr sz="2400" dirty="0" err="1">
                <a:solidFill>
                  <a:srgbClr val="BDD7EE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Цель</a:t>
            </a:r>
            <a:r>
              <a:rPr sz="2400" dirty="0">
                <a:solidFill>
                  <a:srgbClr val="BDD7EE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—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Создать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сервис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,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позволяющий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пользователям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(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покупателям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)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выбирать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объект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недвижимости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defRPr/>
            </a:pP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	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Для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достижения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поставленной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задачи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решены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следующие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задачи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: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Изучена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предметная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область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разработки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РС;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Разработана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база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данных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на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технологии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Entity Framework (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BrightStarDB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);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Создана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подсистема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импорта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данных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с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сайта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«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Атлант-недвижимость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»;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Реализован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интерфейс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пользователя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;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Применены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методы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многомерного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статистического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анализа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данных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для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стуруктуризации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информации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;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Реализована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подсистема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слежения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за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пользователем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;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  <a:p>
            <a:pPr marL="171450" indent="-170815">
              <a:lnSpc>
                <a:spcPct val="100000"/>
              </a:lnSpc>
              <a:spcBef>
                <a:spcPts val="750"/>
              </a:spcBef>
              <a:buClrTx/>
              <a:buFontTx/>
              <a:buAutoNum type="arabicPeriod"/>
              <a:defRPr/>
            </a:pP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Создан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блок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упорядочения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объектов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в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интересующей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пользователя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категории</a:t>
            </a:r>
            <a:r>
              <a:rPr sz="2400" dirty="0">
                <a:solidFill>
                  <a:srgbClr val="FFFF00"/>
                </a:solidFill>
                <a:latin typeface="Calibri" pitchFamily="1" charset="0"/>
                <a:ea typeface="Basic Sans" pitchFamily="1" charset="0"/>
                <a:cs typeface="Basic Sans" pitchFamily="1" charset="0"/>
              </a:rPr>
              <a:t>.</a:t>
            </a:r>
            <a:endParaRPr sz="2400" dirty="0">
              <a:latin typeface="Calibri" pitchFamily="1" charset="0"/>
              <a:ea typeface="Basic Sans" pitchFamily="1" charset="0"/>
              <a:cs typeface="Basic San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mbria"/>
        <a:ea typeface=""/>
        <a:cs typeface="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НИР Презентация-2</Template>
  <TotalTime>136</TotalTime>
  <Words>278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Arial Cyr</vt:lpstr>
      <vt:lpstr>Basic Roman</vt:lpstr>
      <vt:lpstr>Basic Sans</vt:lpstr>
      <vt:lpstr>Calibri</vt:lpstr>
      <vt:lpstr>Calibri Light</vt:lpstr>
      <vt:lpstr>Cambria</vt:lpstr>
      <vt:lpstr>Cambria Math</vt:lpstr>
      <vt:lpstr>Sans-PS</vt:lpstr>
      <vt:lpstr>StarSymbol</vt:lpstr>
      <vt:lpstr>Symbol</vt:lpstr>
      <vt:lpstr>Times New Roman</vt:lpstr>
      <vt:lpstr>Wingdings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eugeneai</dc:creator>
  <cp:keywords/>
  <dc:description/>
  <cp:lastModifiedBy>eugeneai</cp:lastModifiedBy>
  <cp:revision>15</cp:revision>
  <dcterms:created xsi:type="dcterms:W3CDTF">2018-05-28T08:26:20Z</dcterms:created>
  <dcterms:modified xsi:type="dcterms:W3CDTF">2018-05-28T16:06:45Z</dcterms:modified>
</cp:coreProperties>
</file>