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.xml" ContentType="application/vnd.openxmlformats-officedocument.drawingml.chart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47"/>
  </p:notesMasterIdLst>
  <p:handoutMasterIdLst>
    <p:handoutMasterId r:id="rId48"/>
  </p:handoutMasterIdLst>
  <p:sldIdLst>
    <p:sldId id="256" r:id="rId2"/>
    <p:sldId id="275" r:id="rId3"/>
    <p:sldId id="276" r:id="rId4"/>
    <p:sldId id="260" r:id="rId5"/>
    <p:sldId id="257" r:id="rId6"/>
    <p:sldId id="261" r:id="rId7"/>
    <p:sldId id="264" r:id="rId8"/>
    <p:sldId id="291" r:id="rId9"/>
    <p:sldId id="262" r:id="rId10"/>
    <p:sldId id="265" r:id="rId11"/>
    <p:sldId id="295" r:id="rId12"/>
    <p:sldId id="315" r:id="rId13"/>
    <p:sldId id="296" r:id="rId14"/>
    <p:sldId id="282" r:id="rId15"/>
    <p:sldId id="277" r:id="rId16"/>
    <p:sldId id="278" r:id="rId17"/>
    <p:sldId id="298" r:id="rId18"/>
    <p:sldId id="299" r:id="rId19"/>
    <p:sldId id="300" r:id="rId20"/>
    <p:sldId id="302" r:id="rId21"/>
    <p:sldId id="303" r:id="rId22"/>
    <p:sldId id="304" r:id="rId23"/>
    <p:sldId id="279" r:id="rId24"/>
    <p:sldId id="305" r:id="rId25"/>
    <p:sldId id="306" r:id="rId26"/>
    <p:sldId id="280" r:id="rId27"/>
    <p:sldId id="308" r:id="rId28"/>
    <p:sldId id="309" r:id="rId29"/>
    <p:sldId id="281" r:id="rId30"/>
    <p:sldId id="284" r:id="rId31"/>
    <p:sldId id="285" r:id="rId32"/>
    <p:sldId id="287" r:id="rId33"/>
    <p:sldId id="288" r:id="rId34"/>
    <p:sldId id="286" r:id="rId35"/>
    <p:sldId id="289" r:id="rId36"/>
    <p:sldId id="310" r:id="rId37"/>
    <p:sldId id="307" r:id="rId38"/>
    <p:sldId id="283" r:id="rId39"/>
    <p:sldId id="311" r:id="rId40"/>
    <p:sldId id="313" r:id="rId41"/>
    <p:sldId id="312" r:id="rId42"/>
    <p:sldId id="314" r:id="rId43"/>
    <p:sldId id="316" r:id="rId44"/>
    <p:sldId id="317" r:id="rId45"/>
    <p:sldId id="318" r:id="rId46"/>
  </p:sldIdLst>
  <p:sldSz cx="9144000" cy="6858000" type="screen4x3"/>
  <p:notesSz cx="9928225" cy="67976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86" autoAdjust="0"/>
    <p:restoredTop sz="94660"/>
  </p:normalViewPr>
  <p:slideViewPr>
    <p:cSldViewPr showGuides="1">
      <p:cViewPr>
        <p:scale>
          <a:sx n="90" d="100"/>
          <a:sy n="90" d="100"/>
        </p:scale>
        <p:origin x="-1686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G:\GDrv\Google%20&#1044;&#1080;&#1089;&#1082;\Disser\&#1057;&#1088;&#1072;&#1074;&#1085;&#1077;&#1085;&#1080;&#1077;%20&#1089;%20Acces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sz="1400"/>
              <a:t>Количество</a:t>
            </a:r>
            <a:r>
              <a:rPr lang="ru-RU" sz="1400" baseline="0"/>
              <a:t> операций на этапах </a:t>
            </a:r>
            <a:r>
              <a:rPr lang="ru-RU" sz="1400" b="1" i="0" u="none" strike="noStrike" baseline="0">
                <a:effectLst/>
              </a:rPr>
              <a:t>создания</a:t>
            </a:r>
            <a:r>
              <a:rPr lang="ru-RU" sz="1400" baseline="0"/>
              <a:t>  ПБД "</a:t>
            </a:r>
            <a:r>
              <a:rPr lang="en-US" sz="1400" baseline="0"/>
              <a:t>Pubs</a:t>
            </a:r>
            <a:r>
              <a:rPr lang="ru-RU" sz="1400" baseline="0"/>
              <a:t>" </a:t>
            </a:r>
            <a:endParaRPr lang="ru-RU" sz="140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Лист1!$B$2</c:f>
              <c:strCache>
                <c:ptCount val="1"/>
                <c:pt idx="0">
                  <c:v>ГеоАРМ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Лист1!$A$3:$A$8</c:f>
              <c:strCache>
                <c:ptCount val="6"/>
                <c:pt idx="0">
                  <c:v>Создание подключения</c:v>
                </c:pt>
                <c:pt idx="1">
                  <c:v>Уточнение связей вида LR</c:v>
                </c:pt>
                <c:pt idx="2">
                  <c:v>Уточнение связей вида DR</c:v>
                </c:pt>
                <c:pt idx="3">
                  <c:v>Разработка представлений</c:v>
                </c:pt>
                <c:pt idx="4">
                  <c:v>Разработка форм</c:v>
                </c:pt>
                <c:pt idx="5">
                  <c:v>Реализация связей DR в формах</c:v>
                </c:pt>
              </c:strCache>
            </c:strRef>
          </c:cat>
          <c:val>
            <c:numRef>
              <c:f>Лист1!$B$3:$B$8</c:f>
              <c:numCache>
                <c:formatCode>General</c:formatCode>
                <c:ptCount val="6"/>
                <c:pt idx="0">
                  <c:v>1</c:v>
                </c:pt>
                <c:pt idx="1">
                  <c:v>0</c:v>
                </c:pt>
                <c:pt idx="2">
                  <c:v>7</c:v>
                </c:pt>
                <c:pt idx="3">
                  <c:v>6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1"/>
          <c:order val="1"/>
          <c:tx>
            <c:strRef>
              <c:f>Лист1!$C$2</c:f>
              <c:strCache>
                <c:ptCount val="1"/>
                <c:pt idx="0">
                  <c:v>MS Access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Лист1!$A$3:$A$8</c:f>
              <c:strCache>
                <c:ptCount val="6"/>
                <c:pt idx="0">
                  <c:v>Создание подключения</c:v>
                </c:pt>
                <c:pt idx="1">
                  <c:v>Уточнение связей вида LR</c:v>
                </c:pt>
                <c:pt idx="2">
                  <c:v>Уточнение связей вида DR</c:v>
                </c:pt>
                <c:pt idx="3">
                  <c:v>Разработка представлений</c:v>
                </c:pt>
                <c:pt idx="4">
                  <c:v>Разработка форм</c:v>
                </c:pt>
                <c:pt idx="5">
                  <c:v>Реализация связей DR в формах</c:v>
                </c:pt>
              </c:strCache>
            </c:strRef>
          </c:cat>
          <c:val>
            <c:numRef>
              <c:f>Лист1!$C$3:$C$8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  <c:pt idx="4">
                  <c:v>18</c:v>
                </c:pt>
                <c:pt idx="5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45917696"/>
        <c:axId val="212610432"/>
      </c:barChart>
      <c:catAx>
        <c:axId val="45917696"/>
        <c:scaling>
          <c:orientation val="minMax"/>
        </c:scaling>
        <c:delete val="0"/>
        <c:axPos val="b"/>
        <c:majorTickMark val="none"/>
        <c:minorTickMark val="none"/>
        <c:tickLblPos val="nextTo"/>
        <c:crossAx val="212610432"/>
        <c:crosses val="autoZero"/>
        <c:auto val="1"/>
        <c:lblAlgn val="ctr"/>
        <c:lblOffset val="100"/>
        <c:noMultiLvlLbl val="0"/>
      </c:catAx>
      <c:valAx>
        <c:axId val="21261043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4591769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86491-74F8-4093-BEB3-B0C4C503569B}" type="datetimeFigureOut">
              <a:rPr lang="ru-RU" smtClean="0"/>
              <a:t>23.12.2014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C185C-D4A3-49BB-A373-6F78BF66B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175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62427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66AB9-13BF-4EB8-B766-68F0F036EDDD}" type="datetimeFigureOut">
              <a:rPr lang="ru-RU" smtClean="0"/>
              <a:t>23.12.2014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456218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624271" y="6456218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1ED3A-6B15-463B-A014-7EAF72D61A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02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1ED3A-6B15-463B-A014-7EAF72D61A5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450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1ED3A-6B15-463B-A014-7EAF72D61A5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038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1ED3A-6B15-463B-A014-7EAF72D61A5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761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1ED3A-6B15-463B-A014-7EAF72D61A5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645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5205A-2DA3-487A-93F3-A68F6EDB0EC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356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latin typeface="Times New Roman"/>
                <a:ea typeface="Times New Roman"/>
              </a:rPr>
              <a:t>Отображение полей в элементы пользовательского интерфейса зависит от типа поля: </a:t>
            </a:r>
            <a:endParaRPr lang="en-US" dirty="0" smtClean="0">
              <a:latin typeface="Times New Roman"/>
              <a:ea typeface="Times New Roman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случаях, когда поля получены по ссылкам (в представлениях) или являются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рядом с ними присутствует кнопка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для перехода к записям по ссылке. Несколько полей могут быть выделены в отдельные блоки. Поддерживается два вида блоков – группа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GB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закладка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5205A-2DA3-487A-93F3-A68F6EDB0EC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952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5205A-2DA3-487A-93F3-A68F6EDB0EC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837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1ED3A-6B15-463B-A014-7EAF72D61A5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464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1ED3A-6B15-463B-A014-7EAF72D61A51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723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1ED3A-6B15-463B-A014-7EAF72D61A51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9564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1ED3A-6B15-463B-A014-7EAF72D61A51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358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1ED3A-6B15-463B-A014-7EAF72D61A5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341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1ED3A-6B15-463B-A014-7EAF72D61A51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480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1ED3A-6B15-463B-A014-7EAF72D61A51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3942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1ED3A-6B15-463B-A014-7EAF72D61A51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2397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1ED3A-6B15-463B-A014-7EAF72D61A51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765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1ED3A-6B15-463B-A014-7EAF72D61A51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8358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1ED3A-6B15-463B-A014-7EAF72D61A51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6598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1ED3A-6B15-463B-A014-7EAF72D61A51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3111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1ED3A-6B15-463B-A014-7EAF72D61A51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3256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1ED3A-6B15-463B-A014-7EAF72D61A51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1850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1ED3A-6B15-463B-A014-7EAF72D61A51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231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1ED3A-6B15-463B-A014-7EAF72D61A5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2737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1ED3A-6B15-463B-A014-7EAF72D61A51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4686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1ED3A-6B15-463B-A014-7EAF72D61A51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215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1ED3A-6B15-463B-A014-7EAF72D61A5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176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1ED3A-6B15-463B-A014-7EAF72D61A5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564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1ED3A-6B15-463B-A014-7EAF72D61A5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875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1ED3A-6B15-463B-A014-7EAF72D61A5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015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1ED3A-6B15-463B-A014-7EAF72D61A5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407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1ED3A-6B15-463B-A014-7EAF72D61A5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61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4FA4-C2D6-41AD-81D9-7184FDBC46C7}" type="datetime1">
              <a:rPr lang="ru-RU" smtClean="0"/>
              <a:t>23.12.2014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88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E06C-3354-4C24-9057-7B52262226CC}" type="datetime1">
              <a:rPr lang="ru-RU" smtClean="0"/>
              <a:t>23.12.2014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72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514F-01D9-4E2B-A3BA-644AF0486DBB}" type="datetime1">
              <a:rPr lang="ru-RU" smtClean="0"/>
              <a:t>23.12.2014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61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365B-489D-4073-B0DD-4D466203A841}" type="datetime1">
              <a:rPr lang="ru-RU" smtClean="0"/>
              <a:t>23.12.2014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67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1649-84A2-4083-8F4A-BC2E8D45FFE1}" type="datetime1">
              <a:rPr lang="ru-RU" smtClean="0"/>
              <a:t>23.12.2014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36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5B62-5069-471B-AC92-1EF987676668}" type="datetime1">
              <a:rPr lang="ru-RU" smtClean="0"/>
              <a:t>23.12.2014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1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A4D8-CC3B-4241-B7BD-5A7C7CD858CF}" type="datetime1">
              <a:rPr lang="ru-RU" smtClean="0"/>
              <a:t>23.12.2014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29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62FA-DE36-4AF9-9F37-010507DF7CBF}" type="datetime1">
              <a:rPr lang="ru-RU" smtClean="0"/>
              <a:t>23.12.2014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05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BA8E-18E5-4528-B273-BF0DDA94EA8A}" type="datetime1">
              <a:rPr lang="ru-RU" smtClean="0"/>
              <a:t>23.12.2014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59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2056-FC85-4B85-9014-73D408705F0F}" type="datetime1">
              <a:rPr lang="ru-RU" smtClean="0"/>
              <a:t>23.12.2014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83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3D18-2026-4620-BCC1-771637A81633}" type="datetime1">
              <a:rPr lang="ru-RU" smtClean="0"/>
              <a:t>23.12.2014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31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C589A-6E0C-4D29-9127-F3EAC629D303}" type="datetime1">
              <a:rPr lang="ru-RU" smtClean="0"/>
              <a:t>23.12.2014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69077-9D3D-426B-9B30-D6AD2520A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81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332656"/>
            <a:ext cx="8640960" cy="6192688"/>
          </a:xfrm>
        </p:spPr>
        <p:txBody>
          <a:bodyPr>
            <a:normAutofit fontScale="55000" lnSpcReduction="20000"/>
          </a:bodyPr>
          <a:lstStyle/>
          <a:p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ФГБУН Институт </a:t>
            </a: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динамики систем и теории управления </a:t>
            </a:r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 РАН </a:t>
            </a:r>
          </a:p>
          <a:p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ИДСТУ СО РАН) </a:t>
            </a:r>
          </a:p>
          <a:p>
            <a:endParaRPr lang="ru-RU" sz="3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Фереферов Евгений Сергеевич</a:t>
            </a:r>
          </a:p>
          <a:p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sz="3800" b="1" cap="all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АВТОМАТИЗАЦИИ СОЗДАНИЯ ПРИЛОЖЕНИЙ БАЗ ДАННЫХ С ГИС-ФУНКЦИОНАЛЬНОСТЬЮ НА ОСНОВЕ ИХ ДЕКЛАРАТИВНЫХ СПЕЦИФИКАЦИЙ</a:t>
            </a:r>
            <a:endParaRPr lang="ru-RU" sz="3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диссертации на соискание ученой степени</a:t>
            </a:r>
          </a:p>
          <a:p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кандидата технических наук</a:t>
            </a:r>
          </a:p>
          <a:p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 05.13.11 – Математическое и программное обеспечение вычислительных машин, комплексов и компьютерных сетей</a:t>
            </a:r>
          </a:p>
          <a:p>
            <a:pPr marL="5384800" algn="l"/>
            <a:endParaRPr lang="ru-RU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84800" algn="l"/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marL="5384800" algn="l"/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академик, д.т.н. Бычков И.В. </a:t>
            </a:r>
          </a:p>
          <a:p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ru-RU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Иркутск – 2014</a:t>
            </a: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88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работы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Глава 1. Технологии и инструментальные средства разработки прикладных программных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Технология автоматизации создания приложений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БД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Инструментальная система создания  приложений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БД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4.Применение инструментальной системы «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ГеоАРМ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сокращений и условных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обозначений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литературы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А. Семантика языка спецификаций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ПБД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Б. Спецификация АИС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«Единый общегородской регистр адресов недвижимости»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280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3473"/>
            <a:ext cx="8435280" cy="1143000"/>
          </a:xfrm>
        </p:spPr>
        <p:txBody>
          <a:bodyPr>
            <a:no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Глава 1. Технологии и инструментальные средства разработки прикладных программных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анализ существующих технологий с точки зрения их применения для решения поставленной в рамках диссертационной работы задачи. Рассмотрены современные технологии автоматизации разработки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ППС.</a:t>
            </a:r>
          </a:p>
          <a:p>
            <a:pPr marL="0" indent="0">
              <a:buNone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Подходы  к автоматизации: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Выделение модулей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библиотек компонентов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VCL, MFC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моделей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MDA,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Онтологии,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MVC, ORM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EAV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Рассмотрены возможности инструментальных средств для создания ПБД</a:t>
            </a:r>
          </a:p>
          <a:p>
            <a:pPr marL="0" indent="0">
              <a:buNone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Инструментальные средства: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Embarcadero Delphi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Access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Oracle ADF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Выделены сильные и слабые стороны применения данных инструментальных средств.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46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8856984" cy="1143000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Глава 1. Технологии и инструментальные средства разработки прикладных программных 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Рассмотрены вопросы развития возможностей ППС за счет ГИС-функциональности.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Подходы к реализации ГИС-функциональности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специализированных приложений, работающих под управлением соответствующих ГИС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 изучения встроенных языков программирования этих ГИС,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ГИС для модернизации существующих ППС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 от разработчиков ППС освоения геоинформационных технологий, а также обязательного наличия исходных кодов. 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Оба подхода связаны с большими временными и трудовыми затратами.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592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Глава 1. Технологии и инструментальные средства разработки прикладных программных систем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712968" cy="561662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технологии разработки ПБД не предоставляют (либо не поддерживают) возможность использования моделей с требуемым уровнем детализации представления знаний о связях используемых структур данных с их возможным отображением в пользовательский интерфейс. Средства автоматизации реализации пользовательских интерфейсов имеют невысокий уровень и недостаточную гибкость к изменениям в структуре системы (модификации и масштабированию).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Проведенный анализ определил подходы, позволяющие автоматизировать процесс разработки ПБД: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выделение информации о предметной области в виде модели;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информации о структуре БД и функциональной части ПБД, отвечающей за работу с таблицами БД;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объема кодирования программистом за счет применения технологий визуального программирования, механизмов интерактивного настраивания параметров систем и динамического создания интерфейса;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программных интерфейсов для взаимодействия с внешними ППС, в том числе ГИС.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04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731" y="0"/>
            <a:ext cx="8779757" cy="1138138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Глава2 Технология автоматизации создания ПБД на основе спецификаций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Спецификация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средством представления модели ПБД, которая в декларативном виде содержит информацию о предметной области в виде соответствующих знаний о структуре БД, правилах отображения схемы БД в элементы пользовательского интерфейса, бизнес-логике приложения и способах взаимодействия с внешними модулями, в том числе с ГИС.</a:t>
            </a: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14</a:t>
            </a:fld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102743"/>
              </p:ext>
            </p:extLst>
          </p:nvPr>
        </p:nvGraphicFramePr>
        <p:xfrm>
          <a:off x="1624012" y="1484784"/>
          <a:ext cx="5895975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Visio" r:id="rId4" imgW="6627473" imgH="3256353" progId="Visio.Drawing.11">
                  <p:embed/>
                </p:oleObj>
              </mc:Choice>
              <mc:Fallback>
                <p:oleObj name="Visio" r:id="rId4" imgW="6627473" imgH="325635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2" y="1484784"/>
                        <a:ext cx="5895975" cy="289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96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467"/>
            <a:ext cx="8229600" cy="1282154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ПБД на основе спецификаций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44008" y="1628800"/>
            <a:ext cx="4248472" cy="460851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спецификации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ПБД включает: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сущностей;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связей;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представлений;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внешних ПС и способов взаимодействия с ними;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взаимодействия с ГИС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15</a:t>
            </a:fld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4104456" cy="4464496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10359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Концептуальная модель ПБД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=&lt;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Plugins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структура, описывающая схему БД (таблицы), расширенную информацией о связях, способах организации данных для пользователя (представления) и связях с пространственными данными; </a:t>
            </a:r>
          </a:p>
          <a:p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структура, описывающая правила отображения данных пользователю, формирования пользовательского интерфейса; </a:t>
            </a:r>
          </a:p>
          <a:p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структура для описания специфических бизнес-правил приложения;</a:t>
            </a:r>
          </a:p>
          <a:p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Plugins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структура для описания взаимодействия с внешними подключаемыми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модулями,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решающими задачи не заложенными в базовый функционал.</a:t>
            </a:r>
          </a:p>
          <a:p>
            <a:pPr marL="0" indent="0" algn="ctr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178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2019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ru-RU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=&lt;</a:t>
            </a:r>
            <a:r>
              <a:rPr lang="en-US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Tbls</a:t>
            </a:r>
            <a:r>
              <a:rPr lang="ru-RU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Refs</a:t>
            </a:r>
            <a:r>
              <a:rPr lang="ru-RU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040560"/>
          </a:xfrm>
        </p:spPr>
        <p:txBody>
          <a:bodyPr>
            <a:normAutofit/>
          </a:bodyPr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Refs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множество схем таблиц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={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,…,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},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атрибут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таблицы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i="1" dirty="0">
                <a:latin typeface="Symbol"/>
                <a:ea typeface="Times New Roman"/>
                <a:cs typeface="Times New Roman"/>
              </a:rPr>
              <a:t>"</a:t>
            </a:r>
            <a:r>
              <a:rPr lang="en-US" i="1" dirty="0">
                <a:latin typeface="Times New Roman"/>
                <a:ea typeface="Times New Roman"/>
              </a:rPr>
              <a:t> a</a:t>
            </a:r>
            <a:r>
              <a:rPr lang="en-US" i="1" baseline="-25000" dirty="0">
                <a:latin typeface="Times New Roman"/>
                <a:ea typeface="Times New Roman"/>
              </a:rPr>
              <a:t>h</a:t>
            </a:r>
            <a:r>
              <a:rPr lang="en-US" i="1" dirty="0">
                <a:latin typeface="Times New Roman"/>
                <a:ea typeface="Times New Roman"/>
              </a:rPr>
              <a:t> </a:t>
            </a:r>
            <a:r>
              <a:rPr lang="en-US" i="1" dirty="0">
                <a:latin typeface="Symbol"/>
                <a:ea typeface="Times New Roman"/>
                <a:cs typeface="Times New Roman"/>
              </a:rPr>
              <a:t>$</a:t>
            </a:r>
            <a:r>
              <a:rPr lang="en-US" i="1" dirty="0">
                <a:latin typeface="Times New Roman"/>
                <a:ea typeface="Times New Roman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Type</a:t>
            </a:r>
            <a:r>
              <a:rPr lang="ru-RU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</a:t>
            </a:r>
            <a:r>
              <a:rPr lang="en-US" i="1" baseline="-25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h</a:t>
            </a:r>
            <a:r>
              <a:rPr lang="ru-RU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), </a:t>
            </a:r>
            <a:r>
              <a:rPr lang="ru-RU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Type</a:t>
            </a:r>
            <a:r>
              <a:rPr lang="ru-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={I,F,S,D,B,X,G,SD}, </a:t>
            </a:r>
            <a:endParaRPr lang="ru-RU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где </a:t>
            </a:r>
            <a:r>
              <a:rPr lang="ru-RU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 – множество целых чисел, F – множество действительных чисел, S – множество строковых значений, D – множество значений дат и времени, B={</a:t>
            </a:r>
            <a:r>
              <a:rPr lang="ru-RU" sz="24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true;false</a:t>
            </a:r>
            <a:r>
              <a:rPr lang="ru-RU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} – булевы значения, X – множество бинарных данных, G – множество растровых данных, SD – множество пространственных данных.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17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285610"/>
              </p:ext>
            </p:extLst>
          </p:nvPr>
        </p:nvGraphicFramePr>
        <p:xfrm>
          <a:off x="539552" y="1340768"/>
          <a:ext cx="338613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Формула" r:id="rId4" imgW="1346040" imgH="228600" progId="Equation.3">
                  <p:embed/>
                </p:oleObj>
              </mc:Choice>
              <mc:Fallback>
                <p:oleObj name="Формула" r:id="rId4" imgW="1346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340768"/>
                        <a:ext cx="3386137" cy="576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377558"/>
              </p:ext>
            </p:extLst>
          </p:nvPr>
        </p:nvGraphicFramePr>
        <p:xfrm>
          <a:off x="1259632" y="1916832"/>
          <a:ext cx="290432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Формула" r:id="rId6" imgW="1155700" imgH="228600" progId="Equation.3">
                  <p:embed/>
                </p:oleObj>
              </mc:Choice>
              <mc:Fallback>
                <p:oleObj name="Формула" r:id="rId6" imgW="1155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916832"/>
                        <a:ext cx="2904320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337990"/>
              </p:ext>
            </p:extLst>
          </p:nvPr>
        </p:nvGraphicFramePr>
        <p:xfrm>
          <a:off x="539552" y="2564904"/>
          <a:ext cx="2184243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Формула" r:id="rId8" imgW="863225" imgH="228501" progId="Equation.3">
                  <p:embed/>
                </p:oleObj>
              </mc:Choice>
              <mc:Fallback>
                <p:oleObj name="Формула" r:id="rId8" imgW="86322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564904"/>
                        <a:ext cx="2184243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2936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Refs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Связи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PK –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первичный ключ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FK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– внешний ключ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en-US" sz="2800" i="1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r</a:t>
            </a:r>
            <a:r>
              <a:rPr lang="en-US" sz="2800" i="1" baseline="-25000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f</a:t>
            </a:r>
            <a:r>
              <a:rPr lang="en-US" sz="2800" i="1" dirty="0" err="1">
                <a:latin typeface="Symbol"/>
                <a:ea typeface="Times New Roman"/>
                <a:cs typeface="Times New Roman"/>
              </a:rPr>
              <a:t>Î</a:t>
            </a:r>
            <a:r>
              <a:rPr lang="en-US" sz="2800" i="1" dirty="0">
                <a:latin typeface="Symbol"/>
                <a:ea typeface="Times New Roman"/>
                <a:cs typeface="Times New Roman"/>
              </a:rPr>
              <a:t> </a:t>
            </a:r>
            <a:r>
              <a:rPr lang="ru-RU" sz="2800" i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{</a:t>
            </a:r>
            <a:r>
              <a:rPr lang="en-US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LR</a:t>
            </a:r>
            <a:r>
              <a:rPr lang="ru-RU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,</a:t>
            </a:r>
            <a:r>
              <a:rPr lang="en-US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PR</a:t>
            </a:r>
            <a:r>
              <a:rPr lang="ru-RU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,</a:t>
            </a:r>
            <a:r>
              <a:rPr lang="en-US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DR</a:t>
            </a:r>
            <a:r>
              <a:rPr lang="ru-RU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}, </a:t>
            </a:r>
            <a:r>
              <a:rPr lang="en-US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f</a:t>
            </a:r>
            <a:r>
              <a:rPr lang="ru-RU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=1,…,</a:t>
            </a:r>
            <a:r>
              <a:rPr lang="en-US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m</a:t>
            </a:r>
            <a:r>
              <a:rPr lang="ru-RU" sz="28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,</a:t>
            </a:r>
            <a:endParaRPr lang="en-US" sz="2800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LR</a:t>
            </a:r>
            <a:r>
              <a:rPr lang="ru-RU" sz="28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 – простая связь, </a:t>
            </a:r>
          </a:p>
          <a:p>
            <a:pPr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PR</a:t>
            </a:r>
            <a:r>
              <a:rPr lang="ru-RU" sz="28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 – связь из первичного ключа, </a:t>
            </a:r>
          </a:p>
          <a:p>
            <a:pPr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DR</a:t>
            </a:r>
            <a:r>
              <a:rPr lang="ru-RU" sz="28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 – связь типа детали.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000" i="1" dirty="0" err="1" smtClean="0">
                <a:effectLst/>
                <a:latin typeface="Times New Roman"/>
                <a:ea typeface="Times New Roman"/>
              </a:rPr>
              <a:t>r</a:t>
            </a:r>
            <a:r>
              <a:rPr lang="en-US" sz="2000" i="1" baseline="-25000" dirty="0" err="1" smtClean="0">
                <a:effectLst/>
                <a:latin typeface="Times New Roman"/>
                <a:ea typeface="Times New Roman"/>
              </a:rPr>
              <a:t>f</a:t>
            </a:r>
            <a:r>
              <a:rPr lang="ru-RU" sz="2000" i="1" dirty="0" smtClean="0">
                <a:effectLst/>
                <a:latin typeface="Times New Roman"/>
                <a:ea typeface="Times New Roman"/>
              </a:rPr>
              <a:t>=</a:t>
            </a:r>
            <a:r>
              <a:rPr lang="en-US" sz="2000" i="1" dirty="0" smtClean="0">
                <a:effectLst/>
                <a:latin typeface="Times New Roman"/>
                <a:ea typeface="Times New Roman"/>
              </a:rPr>
              <a:t>LR</a:t>
            </a:r>
            <a:r>
              <a:rPr lang="ru-RU" sz="2000" i="1" dirty="0" smtClean="0">
                <a:effectLst/>
                <a:latin typeface="Times New Roman"/>
                <a:ea typeface="Times New Roman"/>
              </a:rPr>
              <a:t>(</a:t>
            </a:r>
            <a:r>
              <a:rPr lang="en-US" sz="2000" i="1" dirty="0" err="1" smtClean="0">
                <a:effectLst/>
                <a:latin typeface="Times New Roman"/>
                <a:ea typeface="Times New Roman"/>
              </a:rPr>
              <a:t>t</a:t>
            </a:r>
            <a:r>
              <a:rPr lang="en-US" sz="2000" i="1" baseline="-25000" dirty="0" err="1" smtClean="0">
                <a:effectLst/>
                <a:latin typeface="Times New Roman"/>
                <a:ea typeface="Times New Roman"/>
              </a:rPr>
              <a:t>i</a:t>
            </a:r>
            <a:r>
              <a:rPr lang="ru-RU" sz="2000" i="1" dirty="0" smtClean="0">
                <a:effectLst/>
                <a:latin typeface="Times New Roman"/>
                <a:ea typeface="Times New Roman"/>
              </a:rPr>
              <a:t>, </a:t>
            </a:r>
            <a:r>
              <a:rPr lang="en-US" sz="2000" i="1" dirty="0" err="1" smtClean="0">
                <a:effectLst/>
                <a:latin typeface="Times New Roman"/>
                <a:ea typeface="Times New Roman"/>
              </a:rPr>
              <a:t>t</a:t>
            </a:r>
            <a:r>
              <a:rPr lang="en-US" sz="2000" i="1" baseline="-25000" dirty="0" err="1" smtClean="0">
                <a:effectLst/>
                <a:latin typeface="Times New Roman"/>
                <a:ea typeface="Times New Roman"/>
              </a:rPr>
              <a:t>ii</a:t>
            </a:r>
            <a:r>
              <a:rPr lang="ru-RU" sz="2000" i="1" dirty="0" smtClean="0">
                <a:effectLst/>
                <a:latin typeface="Times New Roman"/>
                <a:ea typeface="Times New Roman"/>
              </a:rPr>
              <a:t>), если </a:t>
            </a:r>
            <a:r>
              <a:rPr lang="en-US" sz="2000" i="1" dirty="0" smtClean="0">
                <a:effectLst/>
                <a:latin typeface="Times New Roman"/>
                <a:ea typeface="Times New Roman"/>
              </a:rPr>
              <a:t>k</a:t>
            </a:r>
            <a:r>
              <a:rPr lang="en-US" sz="2000" i="1" baseline="-25000" dirty="0" smtClean="0">
                <a:effectLst/>
                <a:latin typeface="Times New Roman"/>
                <a:ea typeface="Times New Roman"/>
              </a:rPr>
              <a:t>g</a:t>
            </a:r>
            <a:r>
              <a:rPr lang="ru-RU" sz="2000" i="1" dirty="0" smtClean="0">
                <a:effectLst/>
                <a:latin typeface="Times New Roman"/>
                <a:ea typeface="Times New Roman"/>
              </a:rPr>
              <a:t>(</a:t>
            </a:r>
            <a:r>
              <a:rPr lang="en-US" sz="2000" b="1" i="1" dirty="0" smtClean="0">
                <a:effectLst/>
                <a:latin typeface="Times New Roman"/>
                <a:ea typeface="Times New Roman"/>
              </a:rPr>
              <a:t>FK</a:t>
            </a:r>
            <a:r>
              <a:rPr lang="ru-RU" sz="2000" i="1" dirty="0" smtClean="0">
                <a:effectLst/>
                <a:latin typeface="Times New Roman"/>
                <a:ea typeface="Times New Roman"/>
              </a:rPr>
              <a:t>) = </a:t>
            </a:r>
            <a:r>
              <a:rPr lang="en-US" sz="2000" i="1" dirty="0" err="1" smtClean="0">
                <a:effectLst/>
                <a:latin typeface="Times New Roman"/>
                <a:ea typeface="Times New Roman"/>
              </a:rPr>
              <a:t>k</a:t>
            </a:r>
            <a:r>
              <a:rPr lang="en-US" sz="2000" i="1" baseline="-25000" dirty="0" err="1" smtClean="0">
                <a:effectLst/>
                <a:latin typeface="Times New Roman"/>
                <a:ea typeface="Times New Roman"/>
              </a:rPr>
              <a:t>gg</a:t>
            </a:r>
            <a:r>
              <a:rPr lang="ru-RU" sz="2000" i="1" dirty="0" smtClean="0">
                <a:effectLst/>
                <a:latin typeface="Times New Roman"/>
                <a:ea typeface="Times New Roman"/>
              </a:rPr>
              <a:t>(</a:t>
            </a:r>
            <a:r>
              <a:rPr lang="en-US" sz="2000" b="1" i="1" dirty="0" smtClean="0">
                <a:effectLst/>
                <a:latin typeface="Times New Roman"/>
                <a:ea typeface="Times New Roman"/>
              </a:rPr>
              <a:t>PK</a:t>
            </a:r>
            <a:r>
              <a:rPr lang="ru-RU" sz="2000" i="1" dirty="0" smtClean="0">
                <a:effectLst/>
                <a:latin typeface="Times New Roman"/>
                <a:ea typeface="Times New Roman"/>
              </a:rPr>
              <a:t>)</a:t>
            </a:r>
            <a:r>
              <a:rPr lang="en-US" sz="2000" i="1" dirty="0" smtClean="0">
                <a:effectLst/>
                <a:latin typeface="Symbol"/>
                <a:ea typeface="Times New Roman"/>
              </a:rPr>
              <a:t> </a:t>
            </a:r>
            <a:r>
              <a:rPr lang="en-US" sz="2000" i="1" dirty="0" smtClean="0">
                <a:effectLst/>
                <a:latin typeface="Symbol"/>
                <a:ea typeface="Times New Roman"/>
                <a:sym typeface="Symbol"/>
              </a:rPr>
              <a:t></a:t>
            </a:r>
            <a:r>
              <a:rPr lang="ru-RU" sz="2000" i="1" dirty="0" smtClean="0">
                <a:effectLst/>
                <a:latin typeface="Symbol"/>
                <a:ea typeface="Times New Roman"/>
              </a:rPr>
              <a:t> Æ, </a:t>
            </a:r>
            <a:r>
              <a:rPr lang="ru-RU" sz="2000" i="1" dirty="0" smtClean="0">
                <a:effectLst/>
                <a:latin typeface="Times New Roman"/>
                <a:ea typeface="Times New Roman"/>
              </a:rPr>
              <a:t>где </a:t>
            </a:r>
            <a:r>
              <a:rPr lang="en-US" sz="2000" i="1" dirty="0" smtClean="0">
                <a:effectLst/>
                <a:latin typeface="Symbol"/>
                <a:ea typeface="Times New Roman"/>
              </a:rPr>
              <a:t> </a:t>
            </a:r>
            <a:r>
              <a:rPr lang="en-US" sz="2000" b="1" i="1" dirty="0" err="1" smtClean="0">
                <a:effectLst/>
                <a:latin typeface="Times New Roman"/>
                <a:ea typeface="Times New Roman"/>
              </a:rPr>
              <a:t>FK</a:t>
            </a:r>
            <a:r>
              <a:rPr lang="en-US" sz="2000" i="1" dirty="0" err="1" smtClean="0">
                <a:effectLst/>
                <a:latin typeface="Times New Roman"/>
                <a:ea typeface="Times New Roman"/>
                <a:sym typeface="Symbol"/>
              </a:rPr>
              <a:t></a:t>
            </a:r>
            <a:r>
              <a:rPr lang="en-US" sz="2000" i="1" dirty="0" err="1" smtClean="0">
                <a:effectLst/>
                <a:latin typeface="Times New Roman"/>
                <a:ea typeface="Times New Roman"/>
              </a:rPr>
              <a:t>t</a:t>
            </a:r>
            <a:r>
              <a:rPr lang="en-US" sz="2000" i="1" baseline="-25000" dirty="0" err="1" smtClean="0">
                <a:effectLst/>
                <a:latin typeface="Times New Roman"/>
                <a:ea typeface="Times New Roman"/>
              </a:rPr>
              <a:t>i</a:t>
            </a:r>
            <a:r>
              <a:rPr lang="ru-RU" sz="2000" i="1" dirty="0" smtClean="0">
                <a:effectLst/>
                <a:latin typeface="Times New Roman"/>
                <a:ea typeface="Times New Roman"/>
              </a:rPr>
              <a:t>, </a:t>
            </a:r>
            <a:r>
              <a:rPr lang="en-US" sz="2000" b="1" i="1" dirty="0" err="1" smtClean="0">
                <a:effectLst/>
                <a:latin typeface="Times New Roman"/>
                <a:ea typeface="Times New Roman"/>
              </a:rPr>
              <a:t>PK</a:t>
            </a:r>
            <a:r>
              <a:rPr lang="en-US" sz="2000" i="1" dirty="0" err="1" smtClean="0">
                <a:effectLst/>
                <a:latin typeface="Times New Roman"/>
                <a:ea typeface="Times New Roman"/>
                <a:sym typeface="Symbol"/>
              </a:rPr>
              <a:t></a:t>
            </a:r>
            <a:r>
              <a:rPr lang="en-US" sz="2000" i="1" dirty="0" err="1" smtClean="0">
                <a:effectLst/>
                <a:latin typeface="Times New Roman"/>
                <a:ea typeface="Times New Roman"/>
              </a:rPr>
              <a:t>t</a:t>
            </a:r>
            <a:r>
              <a:rPr lang="en-US" sz="2000" i="1" baseline="-25000" dirty="0" err="1" smtClean="0">
                <a:effectLst/>
                <a:latin typeface="Times New Roman"/>
                <a:ea typeface="Times New Roman"/>
              </a:rPr>
              <a:t>ii</a:t>
            </a:r>
            <a:r>
              <a:rPr lang="ru-RU" sz="2000" i="1" dirty="0" smtClean="0">
                <a:effectLst/>
                <a:latin typeface="Times New Roman"/>
                <a:ea typeface="Times New Roman"/>
              </a:rPr>
              <a:t>, </a:t>
            </a:r>
            <a:r>
              <a:rPr lang="en-US" sz="2000" i="1" dirty="0" err="1" smtClean="0">
                <a:effectLst/>
                <a:latin typeface="Times New Roman"/>
                <a:ea typeface="Times New Roman"/>
              </a:rPr>
              <a:t>k</a:t>
            </a:r>
            <a:r>
              <a:rPr lang="en-US" sz="2000" i="1" baseline="-25000" dirty="0" err="1" smtClean="0">
                <a:effectLst/>
                <a:latin typeface="Times New Roman"/>
                <a:ea typeface="Times New Roman"/>
              </a:rPr>
              <a:t>g</a:t>
            </a:r>
            <a:r>
              <a:rPr lang="en-US" sz="2000" i="1" dirty="0" err="1" smtClean="0">
                <a:effectLst/>
                <a:latin typeface="Symbol"/>
                <a:ea typeface="Times New Roman"/>
              </a:rPr>
              <a:t>Î</a:t>
            </a:r>
            <a:r>
              <a:rPr lang="en-US" sz="2000" i="1" dirty="0" err="1" smtClean="0">
                <a:effectLst/>
                <a:latin typeface="Times New Roman"/>
                <a:ea typeface="Times New Roman"/>
              </a:rPr>
              <a:t>t</a:t>
            </a:r>
            <a:r>
              <a:rPr lang="en-US" sz="2000" i="1" baseline="-25000" dirty="0" err="1" smtClean="0">
                <a:effectLst/>
                <a:latin typeface="Times New Roman"/>
                <a:ea typeface="Times New Roman"/>
              </a:rPr>
              <a:t>i</a:t>
            </a:r>
            <a:r>
              <a:rPr lang="ru-RU" sz="2000" i="1" dirty="0" smtClean="0">
                <a:effectLst/>
                <a:latin typeface="Times New Roman"/>
                <a:ea typeface="Times New Roman"/>
              </a:rPr>
              <a:t>, </a:t>
            </a:r>
            <a:r>
              <a:rPr lang="en-US" sz="2000" i="1" dirty="0" err="1" smtClean="0">
                <a:effectLst/>
                <a:latin typeface="Times New Roman"/>
                <a:ea typeface="Times New Roman"/>
              </a:rPr>
              <a:t>k</a:t>
            </a:r>
            <a:r>
              <a:rPr lang="en-US" sz="2000" i="1" baseline="-25000" dirty="0" err="1" smtClean="0">
                <a:effectLst/>
                <a:latin typeface="Times New Roman"/>
                <a:ea typeface="Times New Roman"/>
              </a:rPr>
              <a:t>gg</a:t>
            </a:r>
            <a:r>
              <a:rPr lang="en-US" sz="2000" i="1" dirty="0" err="1" smtClean="0">
                <a:effectLst/>
                <a:latin typeface="Symbol"/>
                <a:ea typeface="Times New Roman"/>
              </a:rPr>
              <a:t>Î</a:t>
            </a:r>
            <a:r>
              <a:rPr lang="en-US" sz="2000" i="1" dirty="0" err="1" smtClean="0">
                <a:effectLst/>
                <a:latin typeface="Times New Roman"/>
                <a:ea typeface="Times New Roman"/>
              </a:rPr>
              <a:t>t</a:t>
            </a:r>
            <a:r>
              <a:rPr lang="en-US" sz="2000" i="1" baseline="-25000" dirty="0" err="1" smtClean="0">
                <a:effectLst/>
                <a:latin typeface="Times New Roman"/>
                <a:ea typeface="Times New Roman"/>
              </a:rPr>
              <a:t>ii</a:t>
            </a:r>
            <a:r>
              <a:rPr lang="ru-RU" sz="2000" i="1" dirty="0" smtClean="0">
                <a:effectLst/>
                <a:latin typeface="Times New Roman"/>
                <a:ea typeface="Times New Roman"/>
              </a:rPr>
              <a:t>.</a:t>
            </a:r>
            <a:endParaRPr lang="ru-RU" sz="2000" dirty="0" smtClean="0">
              <a:effectLst/>
              <a:latin typeface="Times New Roman"/>
              <a:ea typeface="Times New Roman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2000" dirty="0" smtClean="0">
                <a:effectLst/>
                <a:latin typeface="Times New Roman"/>
                <a:ea typeface="Times New Roman"/>
              </a:rPr>
              <a:t> </a:t>
            </a:r>
            <a:r>
              <a:rPr lang="en-US" sz="2000" i="1" dirty="0" err="1" smtClean="0">
                <a:effectLst/>
                <a:latin typeface="Times New Roman"/>
                <a:ea typeface="Times New Roman"/>
              </a:rPr>
              <a:t>r</a:t>
            </a:r>
            <a:r>
              <a:rPr lang="en-US" sz="2000" i="1" baseline="-25000" dirty="0" err="1" smtClean="0">
                <a:effectLst/>
                <a:latin typeface="Times New Roman"/>
                <a:ea typeface="Times New Roman"/>
              </a:rPr>
              <a:t>f</a:t>
            </a:r>
            <a:r>
              <a:rPr lang="ru-RU" sz="2000" i="1" dirty="0" smtClean="0">
                <a:effectLst/>
                <a:latin typeface="Times New Roman"/>
                <a:ea typeface="Times New Roman"/>
              </a:rPr>
              <a:t>=</a:t>
            </a:r>
            <a:r>
              <a:rPr lang="en-US" sz="2000" i="1" dirty="0" smtClean="0">
                <a:effectLst/>
                <a:latin typeface="Times New Roman"/>
                <a:ea typeface="Times New Roman"/>
              </a:rPr>
              <a:t>PR</a:t>
            </a:r>
            <a:r>
              <a:rPr lang="ru-RU" sz="2000" i="1" dirty="0" smtClean="0">
                <a:effectLst/>
                <a:latin typeface="Times New Roman"/>
                <a:ea typeface="Times New Roman"/>
              </a:rPr>
              <a:t>(</a:t>
            </a:r>
            <a:r>
              <a:rPr lang="en-US" sz="2000" i="1" dirty="0" err="1" smtClean="0">
                <a:effectLst/>
                <a:latin typeface="Times New Roman"/>
                <a:ea typeface="Times New Roman"/>
              </a:rPr>
              <a:t>t</a:t>
            </a:r>
            <a:r>
              <a:rPr lang="en-US" sz="2000" i="1" baseline="-25000" dirty="0" err="1" smtClean="0">
                <a:effectLst/>
                <a:latin typeface="Times New Roman"/>
                <a:ea typeface="Times New Roman"/>
              </a:rPr>
              <a:t>i</a:t>
            </a:r>
            <a:r>
              <a:rPr lang="ru-RU" sz="2000" i="1" dirty="0" smtClean="0">
                <a:effectLst/>
                <a:latin typeface="Times New Roman"/>
                <a:ea typeface="Times New Roman"/>
              </a:rPr>
              <a:t>, </a:t>
            </a:r>
            <a:r>
              <a:rPr lang="en-US" sz="2000" i="1" dirty="0" err="1" smtClean="0">
                <a:effectLst/>
                <a:latin typeface="Times New Roman"/>
                <a:ea typeface="Times New Roman"/>
              </a:rPr>
              <a:t>t</a:t>
            </a:r>
            <a:r>
              <a:rPr lang="en-US" sz="2000" i="1" baseline="-25000" dirty="0" err="1" smtClean="0">
                <a:effectLst/>
                <a:latin typeface="Times New Roman"/>
                <a:ea typeface="Times New Roman"/>
              </a:rPr>
              <a:t>ii</a:t>
            </a:r>
            <a:r>
              <a:rPr lang="ru-RU" sz="2000" i="1" dirty="0" smtClean="0">
                <a:effectLst/>
                <a:latin typeface="Times New Roman"/>
                <a:ea typeface="Times New Roman"/>
              </a:rPr>
              <a:t>), если </a:t>
            </a:r>
            <a:r>
              <a:rPr lang="en-US" sz="2000" i="1" dirty="0" smtClean="0">
                <a:effectLst/>
                <a:latin typeface="Times New Roman"/>
                <a:ea typeface="Times New Roman"/>
              </a:rPr>
              <a:t>k</a:t>
            </a:r>
            <a:r>
              <a:rPr lang="en-US" sz="2000" i="1" baseline="-25000" dirty="0" smtClean="0">
                <a:effectLst/>
                <a:latin typeface="Times New Roman"/>
                <a:ea typeface="Times New Roman"/>
              </a:rPr>
              <a:t>g</a:t>
            </a:r>
            <a:r>
              <a:rPr lang="ru-RU" sz="2000" i="1" dirty="0" smtClean="0">
                <a:effectLst/>
                <a:latin typeface="Times New Roman"/>
                <a:ea typeface="Times New Roman"/>
              </a:rPr>
              <a:t>(</a:t>
            </a:r>
            <a:r>
              <a:rPr lang="en-US" sz="2000" b="1" i="1" dirty="0" smtClean="0">
                <a:effectLst/>
                <a:latin typeface="Times New Roman"/>
                <a:ea typeface="Times New Roman"/>
              </a:rPr>
              <a:t>PK</a:t>
            </a:r>
            <a:r>
              <a:rPr lang="ru-RU" sz="2000" i="1" dirty="0" smtClean="0">
                <a:effectLst/>
                <a:latin typeface="Times New Roman"/>
                <a:ea typeface="Times New Roman"/>
              </a:rPr>
              <a:t>)=</a:t>
            </a:r>
            <a:r>
              <a:rPr lang="en-US" sz="2000" i="1" dirty="0" err="1" smtClean="0">
                <a:effectLst/>
                <a:latin typeface="Times New Roman"/>
                <a:ea typeface="Times New Roman"/>
              </a:rPr>
              <a:t>k</a:t>
            </a:r>
            <a:r>
              <a:rPr lang="en-US" sz="2000" i="1" baseline="-25000" dirty="0" err="1" smtClean="0">
                <a:effectLst/>
                <a:latin typeface="Times New Roman"/>
                <a:ea typeface="Times New Roman"/>
              </a:rPr>
              <a:t>gg</a:t>
            </a:r>
            <a:r>
              <a:rPr lang="ru-RU" sz="2000" i="1" dirty="0" smtClean="0">
                <a:effectLst/>
                <a:latin typeface="Times New Roman"/>
                <a:ea typeface="Times New Roman"/>
              </a:rPr>
              <a:t>(</a:t>
            </a:r>
            <a:r>
              <a:rPr lang="en-US" sz="2000" b="1" i="1" dirty="0" smtClean="0">
                <a:effectLst/>
                <a:latin typeface="Times New Roman"/>
                <a:ea typeface="Times New Roman"/>
              </a:rPr>
              <a:t>PK</a:t>
            </a:r>
            <a:r>
              <a:rPr lang="ru-RU" sz="2000" i="1" dirty="0" smtClean="0">
                <a:effectLst/>
                <a:latin typeface="Times New Roman"/>
                <a:ea typeface="Times New Roman"/>
              </a:rPr>
              <a:t>)</a:t>
            </a:r>
            <a:r>
              <a:rPr lang="ru-RU" sz="2000" i="1" dirty="0" smtClean="0">
                <a:effectLst/>
                <a:latin typeface="Symbol"/>
                <a:ea typeface="Times New Roman"/>
              </a:rPr>
              <a:t>, </a:t>
            </a:r>
            <a:r>
              <a:rPr lang="ru-RU" sz="2000" i="1" dirty="0" smtClean="0">
                <a:effectLst/>
                <a:latin typeface="Times New Roman"/>
                <a:ea typeface="Times New Roman"/>
              </a:rPr>
              <a:t> где </a:t>
            </a:r>
            <a:r>
              <a:rPr lang="en-US" sz="2000" i="1" dirty="0" smtClean="0">
                <a:effectLst/>
                <a:latin typeface="Symbol"/>
                <a:ea typeface="Times New Roman"/>
              </a:rPr>
              <a:t> </a:t>
            </a:r>
            <a:r>
              <a:rPr lang="en-US" sz="2000" b="1" i="1" dirty="0" err="1" smtClean="0">
                <a:effectLst/>
                <a:latin typeface="Times New Roman"/>
                <a:ea typeface="Times New Roman"/>
              </a:rPr>
              <a:t>PK</a:t>
            </a:r>
            <a:r>
              <a:rPr lang="en-US" sz="2000" i="1" dirty="0" err="1" smtClean="0">
                <a:effectLst/>
                <a:latin typeface="Times New Roman"/>
                <a:ea typeface="Times New Roman"/>
                <a:sym typeface="Symbol"/>
              </a:rPr>
              <a:t></a:t>
            </a:r>
            <a:r>
              <a:rPr lang="en-US" sz="2000" i="1" dirty="0" err="1" smtClean="0">
                <a:effectLst/>
                <a:latin typeface="Times New Roman"/>
                <a:ea typeface="Times New Roman"/>
              </a:rPr>
              <a:t>t</a:t>
            </a:r>
            <a:r>
              <a:rPr lang="en-US" sz="2000" i="1" baseline="-25000" dirty="0" err="1" smtClean="0">
                <a:effectLst/>
                <a:latin typeface="Times New Roman"/>
                <a:ea typeface="Times New Roman"/>
              </a:rPr>
              <a:t>i</a:t>
            </a:r>
            <a:r>
              <a:rPr lang="ru-RU" sz="2000" i="1" dirty="0" smtClean="0">
                <a:effectLst/>
                <a:latin typeface="Times New Roman"/>
                <a:ea typeface="Times New Roman"/>
              </a:rPr>
              <a:t>, </a:t>
            </a:r>
            <a:r>
              <a:rPr lang="en-US" sz="2000" b="1" i="1" dirty="0" err="1" smtClean="0">
                <a:effectLst/>
                <a:latin typeface="Times New Roman"/>
                <a:ea typeface="Times New Roman"/>
              </a:rPr>
              <a:t>PK</a:t>
            </a:r>
            <a:r>
              <a:rPr lang="en-US" sz="2000" i="1" dirty="0" err="1" smtClean="0">
                <a:effectLst/>
                <a:latin typeface="Times New Roman"/>
                <a:ea typeface="Times New Roman"/>
                <a:sym typeface="Symbol"/>
              </a:rPr>
              <a:t></a:t>
            </a:r>
            <a:r>
              <a:rPr lang="en-US" sz="2000" i="1" dirty="0" err="1" smtClean="0">
                <a:effectLst/>
                <a:latin typeface="Times New Roman"/>
                <a:ea typeface="Times New Roman"/>
              </a:rPr>
              <a:t>t</a:t>
            </a:r>
            <a:r>
              <a:rPr lang="en-US" sz="2000" i="1" baseline="-25000" dirty="0" err="1" smtClean="0">
                <a:effectLst/>
                <a:latin typeface="Times New Roman"/>
                <a:ea typeface="Times New Roman"/>
              </a:rPr>
              <a:t>ii</a:t>
            </a:r>
            <a:r>
              <a:rPr lang="ru-RU" sz="2000" i="1" dirty="0" smtClean="0">
                <a:effectLst/>
                <a:latin typeface="Times New Roman"/>
                <a:ea typeface="Times New Roman"/>
              </a:rPr>
              <a:t>, </a:t>
            </a:r>
            <a:r>
              <a:rPr lang="en-US" sz="2000" i="1" dirty="0" err="1" smtClean="0">
                <a:effectLst/>
                <a:latin typeface="Times New Roman"/>
                <a:ea typeface="Times New Roman"/>
              </a:rPr>
              <a:t>k</a:t>
            </a:r>
            <a:r>
              <a:rPr lang="en-US" sz="2000" i="1" baseline="-25000" dirty="0" err="1" smtClean="0">
                <a:effectLst/>
                <a:latin typeface="Times New Roman"/>
                <a:ea typeface="Times New Roman"/>
              </a:rPr>
              <a:t>g</a:t>
            </a:r>
            <a:r>
              <a:rPr lang="en-US" sz="2000" i="1" dirty="0" err="1" smtClean="0">
                <a:effectLst/>
                <a:latin typeface="Symbol"/>
                <a:ea typeface="Times New Roman"/>
              </a:rPr>
              <a:t>Î</a:t>
            </a:r>
            <a:r>
              <a:rPr lang="en-US" sz="2000" i="1" dirty="0" err="1" smtClean="0">
                <a:effectLst/>
                <a:latin typeface="Times New Roman"/>
                <a:ea typeface="Times New Roman"/>
              </a:rPr>
              <a:t>t</a:t>
            </a:r>
            <a:r>
              <a:rPr lang="en-US" sz="2000" i="1" baseline="-25000" dirty="0" err="1" smtClean="0">
                <a:effectLst/>
                <a:latin typeface="Times New Roman"/>
                <a:ea typeface="Times New Roman"/>
              </a:rPr>
              <a:t>i</a:t>
            </a:r>
            <a:r>
              <a:rPr lang="ru-RU" sz="2000" i="1" dirty="0" smtClean="0">
                <a:effectLst/>
                <a:latin typeface="Times New Roman"/>
                <a:ea typeface="Times New Roman"/>
              </a:rPr>
              <a:t>, </a:t>
            </a:r>
            <a:r>
              <a:rPr lang="en-US" sz="2000" i="1" dirty="0" err="1" smtClean="0">
                <a:effectLst/>
                <a:latin typeface="Times New Roman"/>
                <a:ea typeface="Times New Roman"/>
              </a:rPr>
              <a:t>k</a:t>
            </a:r>
            <a:r>
              <a:rPr lang="en-US" sz="2000" i="1" baseline="-25000" dirty="0" err="1" smtClean="0">
                <a:effectLst/>
                <a:latin typeface="Times New Roman"/>
                <a:ea typeface="Times New Roman"/>
              </a:rPr>
              <a:t>gg</a:t>
            </a:r>
            <a:r>
              <a:rPr lang="en-US" sz="2000" i="1" dirty="0" err="1" smtClean="0">
                <a:effectLst/>
                <a:latin typeface="Symbol"/>
                <a:ea typeface="Times New Roman"/>
              </a:rPr>
              <a:t>Î</a:t>
            </a:r>
            <a:r>
              <a:rPr lang="en-US" sz="2000" i="1" dirty="0" err="1" smtClean="0">
                <a:effectLst/>
                <a:latin typeface="Times New Roman"/>
                <a:ea typeface="Times New Roman"/>
              </a:rPr>
              <a:t>t</a:t>
            </a:r>
            <a:r>
              <a:rPr lang="en-US" sz="2000" i="1" baseline="-25000" dirty="0" err="1" smtClean="0">
                <a:effectLst/>
                <a:latin typeface="Times New Roman"/>
                <a:ea typeface="Times New Roman"/>
              </a:rPr>
              <a:t>ii</a:t>
            </a:r>
            <a:r>
              <a:rPr lang="ru-RU" sz="2000" i="1" baseline="-25000" dirty="0" smtClean="0">
                <a:effectLst/>
                <a:latin typeface="Times New Roman"/>
                <a:ea typeface="Times New Roman"/>
              </a:rPr>
              <a:t>.</a:t>
            </a:r>
            <a:endParaRPr lang="en-US" sz="2000" i="1" baseline="-25000" dirty="0" smtClean="0">
              <a:effectLst/>
              <a:latin typeface="Times New Roman"/>
              <a:ea typeface="Times New Roman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000" i="1" dirty="0" err="1" smtClean="0">
                <a:effectLst/>
                <a:latin typeface="Times New Roman"/>
                <a:ea typeface="Times New Roman"/>
              </a:rPr>
              <a:t>r</a:t>
            </a:r>
            <a:r>
              <a:rPr lang="en-US" sz="2000" i="1" baseline="-25000" dirty="0" err="1" smtClean="0">
                <a:effectLst/>
                <a:latin typeface="Times New Roman"/>
                <a:ea typeface="Times New Roman"/>
              </a:rPr>
              <a:t>f</a:t>
            </a:r>
            <a:r>
              <a:rPr lang="ru-RU" sz="2000" i="1" dirty="0" smtClean="0">
                <a:effectLst/>
                <a:latin typeface="Times New Roman"/>
                <a:ea typeface="Times New Roman"/>
              </a:rPr>
              <a:t>=</a:t>
            </a:r>
            <a:r>
              <a:rPr lang="en-US" sz="2000" i="1" dirty="0" smtClean="0">
                <a:effectLst/>
                <a:latin typeface="Times New Roman"/>
                <a:ea typeface="Times New Roman"/>
              </a:rPr>
              <a:t>DR</a:t>
            </a:r>
            <a:r>
              <a:rPr lang="ru-RU" sz="2000" i="1" dirty="0" smtClean="0">
                <a:effectLst/>
                <a:latin typeface="Times New Roman"/>
                <a:ea typeface="Times New Roman"/>
              </a:rPr>
              <a:t>(</a:t>
            </a:r>
            <a:r>
              <a:rPr lang="en-US" sz="2000" i="1" dirty="0" err="1" smtClean="0">
                <a:effectLst/>
                <a:latin typeface="Times New Roman"/>
                <a:ea typeface="Times New Roman"/>
              </a:rPr>
              <a:t>t</a:t>
            </a:r>
            <a:r>
              <a:rPr lang="en-US" sz="2000" i="1" baseline="-25000" dirty="0" err="1" smtClean="0">
                <a:effectLst/>
                <a:latin typeface="Times New Roman"/>
                <a:ea typeface="Times New Roman"/>
              </a:rPr>
              <a:t>i</a:t>
            </a:r>
            <a:r>
              <a:rPr lang="ru-RU" sz="2000" i="1" dirty="0" smtClean="0">
                <a:effectLst/>
                <a:latin typeface="Times New Roman"/>
                <a:ea typeface="Times New Roman"/>
              </a:rPr>
              <a:t>, </a:t>
            </a:r>
            <a:r>
              <a:rPr lang="en-US" sz="2000" i="1" dirty="0" err="1" smtClean="0">
                <a:effectLst/>
                <a:latin typeface="Times New Roman"/>
                <a:ea typeface="Times New Roman"/>
              </a:rPr>
              <a:t>t</a:t>
            </a:r>
            <a:r>
              <a:rPr lang="en-US" sz="2000" i="1" baseline="-25000" dirty="0" err="1" smtClean="0">
                <a:effectLst/>
                <a:latin typeface="Times New Roman"/>
                <a:ea typeface="Times New Roman"/>
              </a:rPr>
              <a:t>ii</a:t>
            </a:r>
            <a:r>
              <a:rPr lang="ru-RU" sz="2000" i="1" dirty="0" smtClean="0">
                <a:effectLst/>
                <a:latin typeface="Times New Roman"/>
                <a:ea typeface="Times New Roman"/>
              </a:rPr>
              <a:t>), если </a:t>
            </a:r>
            <a:r>
              <a:rPr lang="en-US" sz="2000" i="1" dirty="0" err="1" smtClean="0">
                <a:effectLst/>
                <a:latin typeface="Times New Roman"/>
                <a:ea typeface="Times New Roman"/>
              </a:rPr>
              <a:t>k</a:t>
            </a:r>
            <a:r>
              <a:rPr lang="en-US" sz="2000" i="1" baseline="-25000" dirty="0" err="1" smtClean="0">
                <a:effectLst/>
                <a:latin typeface="Times New Roman"/>
                <a:ea typeface="Times New Roman"/>
              </a:rPr>
              <a:t>gg</a:t>
            </a:r>
            <a:r>
              <a:rPr lang="ru-RU" sz="2000" i="1" dirty="0" smtClean="0">
                <a:effectLst/>
                <a:latin typeface="Times New Roman"/>
                <a:ea typeface="Times New Roman"/>
              </a:rPr>
              <a:t>(</a:t>
            </a:r>
            <a:r>
              <a:rPr lang="en-US" sz="2000" b="1" i="1" dirty="0" smtClean="0">
                <a:effectLst/>
                <a:latin typeface="Times New Roman"/>
                <a:ea typeface="Times New Roman"/>
              </a:rPr>
              <a:t>PK</a:t>
            </a:r>
            <a:r>
              <a:rPr lang="ru-RU" sz="2000" i="1" dirty="0" smtClean="0">
                <a:effectLst/>
                <a:latin typeface="Times New Roman"/>
                <a:ea typeface="Times New Roman"/>
              </a:rPr>
              <a:t>)=</a:t>
            </a:r>
            <a:r>
              <a:rPr lang="en-US" sz="2000" i="1" dirty="0" smtClean="0">
                <a:effectLst/>
                <a:latin typeface="Times New Roman"/>
                <a:ea typeface="Times New Roman"/>
              </a:rPr>
              <a:t>k</a:t>
            </a:r>
            <a:r>
              <a:rPr lang="ru-RU" sz="2000" i="1" baseline="-25000" dirty="0" smtClean="0">
                <a:effectLst/>
                <a:latin typeface="Times New Roman"/>
                <a:ea typeface="Times New Roman"/>
              </a:rPr>
              <a:t>1</a:t>
            </a:r>
            <a:r>
              <a:rPr lang="ru-RU" sz="2000" i="1" dirty="0" smtClean="0">
                <a:effectLst/>
                <a:latin typeface="Times New Roman"/>
                <a:ea typeface="Times New Roman"/>
              </a:rPr>
              <a:t>(</a:t>
            </a:r>
            <a:r>
              <a:rPr lang="en-US" sz="2000" b="1" i="1" dirty="0" smtClean="0">
                <a:effectLst/>
                <a:latin typeface="Times New Roman"/>
                <a:ea typeface="Times New Roman"/>
              </a:rPr>
              <a:t>FK</a:t>
            </a:r>
            <a:r>
              <a:rPr lang="ru-RU" sz="2000" i="1" dirty="0" smtClean="0">
                <a:effectLst/>
                <a:latin typeface="Times New Roman"/>
                <a:ea typeface="Times New Roman"/>
              </a:rPr>
              <a:t>)</a:t>
            </a:r>
            <a:r>
              <a:rPr lang="en-US" sz="2000" i="1" dirty="0" smtClean="0">
                <a:effectLst/>
                <a:latin typeface="Symbol"/>
                <a:ea typeface="Times New Roman"/>
              </a:rPr>
              <a:t>Ù</a:t>
            </a:r>
            <a:r>
              <a:rPr lang="ru-RU" sz="2000" i="1" dirty="0" smtClean="0">
                <a:effectLst/>
                <a:latin typeface="Times New Roman"/>
                <a:ea typeface="Times New Roman"/>
              </a:rPr>
              <a:t>…</a:t>
            </a:r>
            <a:r>
              <a:rPr lang="en-US" sz="2000" i="1" dirty="0" err="1" smtClean="0">
                <a:effectLst/>
                <a:latin typeface="Symbol"/>
                <a:ea typeface="Times New Roman"/>
              </a:rPr>
              <a:t>Ù</a:t>
            </a:r>
            <a:r>
              <a:rPr lang="en-US" sz="2000" i="1" dirty="0" err="1" smtClean="0">
                <a:effectLst/>
                <a:latin typeface="Times New Roman"/>
                <a:ea typeface="Times New Roman"/>
              </a:rPr>
              <a:t>k</a:t>
            </a:r>
            <a:r>
              <a:rPr lang="en-US" sz="2000" i="1" baseline="-25000" dirty="0" err="1" smtClean="0">
                <a:effectLst/>
                <a:latin typeface="Times New Roman"/>
                <a:ea typeface="Times New Roman"/>
              </a:rPr>
              <a:t>g</a:t>
            </a:r>
            <a:r>
              <a:rPr lang="ru-RU" sz="2000" i="1" dirty="0" smtClean="0">
                <a:effectLst/>
                <a:latin typeface="Times New Roman"/>
                <a:ea typeface="Times New Roman"/>
              </a:rPr>
              <a:t>(</a:t>
            </a:r>
            <a:r>
              <a:rPr lang="en-US" sz="2000" b="1" i="1" dirty="0" smtClean="0">
                <a:effectLst/>
                <a:latin typeface="Times New Roman"/>
                <a:ea typeface="Times New Roman"/>
              </a:rPr>
              <a:t>FK</a:t>
            </a:r>
            <a:r>
              <a:rPr lang="ru-RU" sz="2000" i="1" dirty="0" smtClean="0">
                <a:effectLst/>
                <a:latin typeface="Times New Roman"/>
                <a:ea typeface="Times New Roman"/>
              </a:rPr>
              <a:t>), где </a:t>
            </a:r>
            <a:r>
              <a:rPr lang="en-US" sz="2000" b="1" i="1" dirty="0" err="1" smtClean="0">
                <a:effectLst/>
                <a:latin typeface="Times New Roman"/>
                <a:ea typeface="Times New Roman"/>
              </a:rPr>
              <a:t>FK</a:t>
            </a:r>
            <a:r>
              <a:rPr lang="en-US" sz="2000" i="1" dirty="0" err="1" smtClean="0">
                <a:effectLst/>
                <a:latin typeface="Times New Roman"/>
                <a:ea typeface="Times New Roman"/>
                <a:sym typeface="Symbol"/>
              </a:rPr>
              <a:t></a:t>
            </a:r>
            <a:r>
              <a:rPr lang="en-US" sz="2000" i="1" dirty="0" err="1" smtClean="0">
                <a:effectLst/>
                <a:latin typeface="Times New Roman"/>
                <a:ea typeface="Times New Roman"/>
              </a:rPr>
              <a:t>t</a:t>
            </a:r>
            <a:r>
              <a:rPr lang="en-US" sz="2000" i="1" baseline="-25000" dirty="0" err="1" smtClean="0">
                <a:effectLst/>
                <a:latin typeface="Times New Roman"/>
                <a:ea typeface="Times New Roman"/>
              </a:rPr>
              <a:t>i</a:t>
            </a:r>
            <a:r>
              <a:rPr lang="ru-RU" sz="2000" i="1" dirty="0" smtClean="0">
                <a:effectLst/>
                <a:latin typeface="Times New Roman"/>
                <a:ea typeface="Times New Roman"/>
              </a:rPr>
              <a:t>, </a:t>
            </a:r>
            <a:r>
              <a:rPr lang="en-US" sz="2000" b="1" i="1" dirty="0" err="1" smtClean="0">
                <a:effectLst/>
                <a:latin typeface="Times New Roman"/>
                <a:ea typeface="Times New Roman"/>
              </a:rPr>
              <a:t>PK</a:t>
            </a:r>
            <a:r>
              <a:rPr lang="en-US" sz="2000" i="1" dirty="0" err="1" smtClean="0">
                <a:effectLst/>
                <a:latin typeface="Times New Roman"/>
                <a:ea typeface="Times New Roman"/>
                <a:sym typeface="Symbol"/>
              </a:rPr>
              <a:t></a:t>
            </a:r>
            <a:r>
              <a:rPr lang="en-US" sz="2000" i="1" dirty="0" err="1" smtClean="0">
                <a:effectLst/>
                <a:latin typeface="Times New Roman"/>
                <a:ea typeface="Times New Roman"/>
              </a:rPr>
              <a:t>t</a:t>
            </a:r>
            <a:r>
              <a:rPr lang="en-US" sz="2000" i="1" baseline="-25000" dirty="0" err="1" smtClean="0">
                <a:effectLst/>
                <a:latin typeface="Times New Roman"/>
                <a:ea typeface="Times New Roman"/>
              </a:rPr>
              <a:t>ii</a:t>
            </a:r>
            <a:r>
              <a:rPr lang="ru-RU" sz="2000" i="1" dirty="0" smtClean="0">
                <a:effectLst/>
                <a:latin typeface="Times New Roman"/>
                <a:ea typeface="Times New Roman"/>
              </a:rPr>
              <a:t>, </a:t>
            </a:r>
            <a:r>
              <a:rPr lang="en-US" sz="2000" i="1" dirty="0" err="1" smtClean="0">
                <a:effectLst/>
                <a:latin typeface="Times New Roman"/>
                <a:ea typeface="Times New Roman"/>
              </a:rPr>
              <a:t>k</a:t>
            </a:r>
            <a:r>
              <a:rPr lang="en-US" sz="2000" i="1" baseline="-25000" dirty="0" err="1" smtClean="0">
                <a:effectLst/>
                <a:latin typeface="Times New Roman"/>
                <a:ea typeface="Times New Roman"/>
              </a:rPr>
              <a:t>gg</a:t>
            </a:r>
            <a:r>
              <a:rPr lang="en-US" sz="2000" i="1" dirty="0" err="1" smtClean="0">
                <a:effectLst/>
                <a:latin typeface="Symbol"/>
                <a:ea typeface="Times New Roman"/>
              </a:rPr>
              <a:t>Î</a:t>
            </a:r>
            <a:r>
              <a:rPr lang="en-US" sz="2000" i="1" dirty="0" err="1" smtClean="0">
                <a:effectLst/>
                <a:latin typeface="Times New Roman"/>
                <a:ea typeface="Times New Roman"/>
              </a:rPr>
              <a:t>t</a:t>
            </a:r>
            <a:r>
              <a:rPr lang="en-US" sz="2000" i="1" baseline="-25000" dirty="0" err="1" smtClean="0">
                <a:effectLst/>
                <a:latin typeface="Times New Roman"/>
                <a:ea typeface="Times New Roman"/>
              </a:rPr>
              <a:t>ii</a:t>
            </a:r>
            <a:r>
              <a:rPr lang="ru-RU" sz="2000" i="1" dirty="0" smtClean="0">
                <a:effectLst/>
                <a:latin typeface="Times New Roman"/>
                <a:ea typeface="Times New Roman"/>
              </a:rPr>
              <a:t>, {</a:t>
            </a:r>
            <a:r>
              <a:rPr lang="en-US" sz="2000" i="1" dirty="0" smtClean="0">
                <a:effectLst/>
                <a:latin typeface="Times New Roman"/>
                <a:ea typeface="Times New Roman"/>
              </a:rPr>
              <a:t>k</a:t>
            </a:r>
            <a:r>
              <a:rPr lang="ru-RU" sz="2000" i="1" baseline="-25000" dirty="0" smtClean="0">
                <a:effectLst/>
                <a:latin typeface="Times New Roman"/>
                <a:ea typeface="Times New Roman"/>
              </a:rPr>
              <a:t>1</a:t>
            </a:r>
            <a:r>
              <a:rPr lang="ru-RU" sz="2000" i="1" dirty="0" smtClean="0">
                <a:effectLst/>
                <a:latin typeface="Times New Roman"/>
                <a:ea typeface="Times New Roman"/>
              </a:rPr>
              <a:t>,…,</a:t>
            </a:r>
            <a:r>
              <a:rPr lang="en-US" sz="2000" i="1" dirty="0" smtClean="0">
                <a:effectLst/>
                <a:latin typeface="Times New Roman"/>
                <a:ea typeface="Times New Roman"/>
              </a:rPr>
              <a:t>k</a:t>
            </a:r>
            <a:r>
              <a:rPr lang="en-US" sz="2000" i="1" baseline="-25000" dirty="0" smtClean="0">
                <a:effectLst/>
                <a:latin typeface="Times New Roman"/>
                <a:ea typeface="Times New Roman"/>
              </a:rPr>
              <a:t>g</a:t>
            </a:r>
            <a:r>
              <a:rPr lang="ru-RU" sz="2000" i="1" dirty="0" smtClean="0">
                <a:effectLst/>
                <a:latin typeface="Times New Roman"/>
                <a:ea typeface="Times New Roman"/>
              </a:rPr>
              <a:t>}</a:t>
            </a:r>
            <a:r>
              <a:rPr lang="en-US" sz="2000" i="1" dirty="0" err="1" smtClean="0">
                <a:effectLst/>
                <a:latin typeface="Symbol"/>
                <a:ea typeface="Times New Roman"/>
              </a:rPr>
              <a:t>Î</a:t>
            </a:r>
            <a:r>
              <a:rPr lang="en-US" sz="2000" i="1" dirty="0" err="1" smtClean="0">
                <a:effectLst/>
                <a:latin typeface="Times New Roman"/>
                <a:ea typeface="Times New Roman"/>
              </a:rPr>
              <a:t>t</a:t>
            </a:r>
            <a:r>
              <a:rPr lang="en-US" sz="2000" i="1" baseline="-25000" dirty="0" err="1" smtClean="0">
                <a:effectLst/>
                <a:latin typeface="Times New Roman"/>
                <a:ea typeface="Times New Roman"/>
              </a:rPr>
              <a:t>i</a:t>
            </a:r>
            <a:r>
              <a:rPr lang="ru-RU" sz="2000" i="1" dirty="0" smtClean="0">
                <a:effectLst/>
                <a:latin typeface="Times New Roman"/>
                <a:ea typeface="Times New Roman"/>
              </a:rPr>
              <a:t>.</a:t>
            </a:r>
            <a:endParaRPr lang="ru-RU" sz="2000" dirty="0" smtClean="0">
              <a:effectLst/>
              <a:latin typeface="Times New Roman"/>
              <a:ea typeface="Times New Roman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endParaRPr lang="ru-RU" sz="2400" dirty="0" smtClean="0">
              <a:effectLst/>
              <a:latin typeface="Times New Roman"/>
              <a:ea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ru-RU" sz="2800" dirty="0" smtClean="0"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462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810" y="188640"/>
            <a:ext cx="8229600" cy="792088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v</a:t>
            </a:r>
            <a:r>
              <a:rPr lang="ru-RU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c</a:t>
            </a:r>
            <a:r>
              <a:rPr lang="ru-RU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’)</a:t>
            </a:r>
            <a:r>
              <a:rPr lang="en-US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V</a:t>
            </a:r>
            <a:r>
              <a:rPr lang="ru-RU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- это </a:t>
            </a:r>
            <a:r>
              <a:rPr lang="ru-RU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множество записей из таблицы </a:t>
            </a:r>
            <a:r>
              <a:rPr lang="en-US" sz="28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</a:t>
            </a:r>
            <a:r>
              <a:rPr lang="ru-RU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(</a:t>
            </a:r>
            <a:r>
              <a:rPr lang="en-US" sz="28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c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j</a:t>
            </a:r>
            <a:r>
              <a:rPr lang="ru-RU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)</a:t>
            </a:r>
            <a:r>
              <a:rPr lang="ru-RU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sz="28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Tbls</a:t>
            </a:r>
            <a:r>
              <a:rPr lang="ru-RU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, где </a:t>
            </a:r>
            <a:r>
              <a:rPr lang="en-US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c</a:t>
            </a:r>
            <a:r>
              <a:rPr lang="ru-RU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’</a:t>
            </a:r>
            <a:r>
              <a:rPr lang="ru-RU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Symbol"/>
              </a:rPr>
              <a:t></a:t>
            </a:r>
            <a:r>
              <a:rPr lang="en-US" sz="28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c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j</a:t>
            </a:r>
            <a:r>
              <a:rPr lang="ru-RU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, </a:t>
            </a:r>
            <a:endParaRPr lang="ru-RU" sz="2800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либо </a:t>
            </a:r>
            <a:r>
              <a:rPr lang="en-US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v</a:t>
            </a:r>
            <a:r>
              <a:rPr lang="ru-RU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c</a:t>
            </a:r>
            <a:r>
              <a:rPr lang="ru-RU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’)=(</a:t>
            </a:r>
            <a:r>
              <a:rPr lang="en-US" sz="28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</a:t>
            </a:r>
            <a:r>
              <a:rPr lang="ru-RU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(</a:t>
            </a:r>
            <a:r>
              <a:rPr lang="en-US" sz="28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c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j</a:t>
            </a:r>
            <a:r>
              <a:rPr lang="ru-RU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),</a:t>
            </a:r>
            <a:r>
              <a:rPr lang="en-US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V</a:t>
            </a:r>
            <a:r>
              <a:rPr lang="ru-RU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’,</a:t>
            </a:r>
            <a:r>
              <a:rPr lang="en-US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LR</a:t>
            </a:r>
            <a:r>
              <a:rPr lang="ru-RU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’,</a:t>
            </a:r>
            <a:r>
              <a:rPr lang="en-US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PR</a:t>
            </a:r>
            <a:r>
              <a:rPr lang="ru-RU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’)</a:t>
            </a:r>
            <a:r>
              <a:rPr lang="ru-RU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, где </a:t>
            </a:r>
            <a:r>
              <a:rPr lang="en-US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V</a:t>
            </a:r>
            <a:r>
              <a:rPr lang="ru-RU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’</a:t>
            </a:r>
            <a:r>
              <a:rPr lang="ru-RU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Symbol"/>
              </a:rPr>
              <a:t></a:t>
            </a:r>
            <a:r>
              <a:rPr lang="en-US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V</a:t>
            </a:r>
            <a:r>
              <a:rPr lang="ru-RU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, </a:t>
            </a:r>
            <a:r>
              <a:rPr lang="en-US" sz="2800" i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Symbol"/>
              </a:rPr>
              <a:t></a:t>
            </a:r>
            <a:r>
              <a:rPr lang="en-US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v</a:t>
            </a:r>
            <a:r>
              <a:rPr lang="en-US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V</a:t>
            </a:r>
            <a:r>
              <a:rPr lang="ru-RU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’</a:t>
            </a:r>
            <a:r>
              <a:rPr lang="ru-RU" sz="2800" i="1" baseline="-25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Symbol"/>
              </a:rPr>
              <a:t></a:t>
            </a:r>
            <a:r>
              <a:rPr lang="en-US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r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f</a:t>
            </a:r>
            <a:r>
              <a:rPr lang="ru-RU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(</a:t>
            </a:r>
            <a:r>
              <a:rPr lang="en-US" sz="28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</a:t>
            </a:r>
            <a:r>
              <a:rPr lang="ru-RU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,</a:t>
            </a:r>
            <a:r>
              <a:rPr lang="en-US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v</a:t>
            </a:r>
            <a:r>
              <a:rPr lang="ru-RU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)</a:t>
            </a:r>
            <a:r>
              <a:rPr lang="en-US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LR</a:t>
            </a:r>
            <a:r>
              <a:rPr lang="ru-RU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’</a:t>
            </a:r>
            <a:r>
              <a:rPr lang="en-US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Symbol"/>
              </a:rPr>
              <a:t></a:t>
            </a:r>
            <a:r>
              <a:rPr lang="en-US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r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f</a:t>
            </a:r>
            <a:r>
              <a:rPr lang="ru-RU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(</a:t>
            </a:r>
            <a:r>
              <a:rPr lang="en-US" sz="28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</a:t>
            </a:r>
            <a:r>
              <a:rPr lang="ru-RU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,</a:t>
            </a:r>
            <a:r>
              <a:rPr lang="en-US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v</a:t>
            </a:r>
            <a:r>
              <a:rPr lang="ru-RU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)</a:t>
            </a:r>
            <a:r>
              <a:rPr lang="en-US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PR</a:t>
            </a:r>
            <a:r>
              <a:rPr lang="ru-RU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’</a:t>
            </a:r>
            <a:r>
              <a:rPr lang="en-US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Symbol"/>
              </a:rPr>
              <a:t></a:t>
            </a:r>
            <a:r>
              <a:rPr lang="en-US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c</a:t>
            </a:r>
            <a:r>
              <a:rPr lang="ru-RU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’ </a:t>
            </a:r>
            <a:r>
              <a:rPr lang="ru-RU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Symbol"/>
              </a:rPr>
              <a:t></a:t>
            </a:r>
            <a:r>
              <a:rPr lang="ru-RU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c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j</a:t>
            </a:r>
            <a:r>
              <a:rPr lang="en-US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ru-RU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Symbol"/>
              </a:rPr>
              <a:t></a:t>
            </a:r>
            <a:r>
              <a:rPr lang="ru-RU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c</a:t>
            </a:r>
            <a:r>
              <a:rPr lang="ru-RU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’</a:t>
            </a:r>
            <a:r>
              <a:rPr lang="ru-RU" sz="2800" i="1" baseline="-25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1</a:t>
            </a:r>
            <a:r>
              <a:rPr lang="ru-RU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ru-RU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Symbol"/>
              </a:rPr>
              <a:t></a:t>
            </a:r>
            <a:r>
              <a:rPr lang="ru-RU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… </a:t>
            </a:r>
            <a:r>
              <a:rPr lang="ru-RU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Symbol"/>
              </a:rPr>
              <a:t></a:t>
            </a:r>
            <a:r>
              <a:rPr lang="en-US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c</a:t>
            </a:r>
            <a:r>
              <a:rPr lang="ru-RU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’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l</a:t>
            </a:r>
            <a:r>
              <a:rPr lang="ru-RU" sz="2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Номер слайда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19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3284984"/>
            <a:ext cx="5112568" cy="3447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558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62074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прикладные программные системы (ППС) являются сложными программными комплексами, предназначенными для сбора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хранения,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преобразования, обработки и анализа информации.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разработке  современных ППС почти всегда требуется реализация функций взаимодействия с БД.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баз данных (ПБД) – программное обеспечение, реализующее интерфейс для взаимодействия пользователей с предметной БД.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задачи ПБД – обеспечение выполнения стандартных операций: создания, чтения, модификации и удаления записей таблиц БД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операции), а также ряда дополнительных: поиска, фильтрации данных, формирования отчётов.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26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endParaRPr lang="ru-RU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60"/>
            <a:ext cx="8640960" cy="5184576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Display</a:t>
            </a:r>
            <a:r>
              <a:rPr lang="ru-RU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=&lt;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C</a:t>
            </a:r>
            <a:r>
              <a:rPr lang="ru-RU" sz="2000" i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,</a:t>
            </a:r>
            <a:r>
              <a:rPr lang="en-US" sz="2000" i="1" dirty="0" err="1" smtClean="0">
                <a:solidFill>
                  <a:prstClr val="black"/>
                </a:solidFill>
                <a:latin typeface="Times New Roman"/>
                <a:ea typeface="Times New Roman"/>
              </a:rPr>
              <a:t>Refs,Mod</a:t>
            </a:r>
            <a:r>
              <a:rPr lang="ru-RU" sz="2000" i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,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E</a:t>
            </a:r>
            <a:r>
              <a:rPr lang="ru-RU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,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C</a:t>
            </a:r>
            <a:r>
              <a:rPr lang="ru-RU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→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E</a:t>
            </a:r>
            <a:r>
              <a:rPr lang="ru-RU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&gt;, </a:t>
            </a:r>
            <a:r>
              <a:rPr lang="ru-RU" sz="2000" dirty="0">
                <a:solidFill>
                  <a:prstClr val="black"/>
                </a:solidFill>
                <a:latin typeface="Times New Roman"/>
                <a:ea typeface="Times New Roman"/>
              </a:rPr>
              <a:t>отвечает за то, какими элементами пользовательского интерфейса будут представлены данные из полей таблиц и представлений. </a:t>
            </a:r>
            <a:endParaRPr lang="en-US" sz="20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0" lvl="0" indent="0" algn="just">
              <a:buNone/>
            </a:pPr>
            <a:r>
              <a:rPr lang="en-US" sz="2000" i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Mod</a:t>
            </a:r>
            <a:r>
              <a:rPr lang="ru-RU" sz="2000" i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=(</a:t>
            </a:r>
            <a:r>
              <a:rPr lang="en-US" sz="2000" i="1" dirty="0" err="1" smtClean="0">
                <a:solidFill>
                  <a:prstClr val="black"/>
                </a:solidFill>
                <a:latin typeface="Times New Roman"/>
                <a:ea typeface="Times New Roman"/>
              </a:rPr>
              <a:t>Grd</a:t>
            </a:r>
            <a:r>
              <a:rPr lang="ru-RU" sz="2000" i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,</a:t>
            </a:r>
            <a:r>
              <a:rPr lang="en-US" sz="2000" i="1" dirty="0" err="1" smtClean="0">
                <a:solidFill>
                  <a:prstClr val="black"/>
                </a:solidFill>
                <a:latin typeface="Times New Roman"/>
                <a:ea typeface="Times New Roman"/>
              </a:rPr>
              <a:t>Frm</a:t>
            </a:r>
            <a:r>
              <a:rPr lang="ru-RU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)</a:t>
            </a:r>
            <a:r>
              <a:rPr lang="ru-RU" sz="2000" dirty="0">
                <a:solidFill>
                  <a:prstClr val="black"/>
                </a:solidFill>
                <a:latin typeface="Times New Roman"/>
                <a:ea typeface="Times New Roman"/>
              </a:rPr>
              <a:t> – режимы работы (табличный, форма).</a:t>
            </a:r>
            <a:endParaRPr lang="en-US" sz="20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0" lvl="0" indent="0" algn="just">
              <a:buNone/>
            </a:pP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E</a:t>
            </a:r>
            <a:r>
              <a:rPr lang="ru-RU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={</a:t>
            </a:r>
            <a:r>
              <a:rPr lang="en-US" sz="2000" i="1" dirty="0" err="1">
                <a:solidFill>
                  <a:prstClr val="black"/>
                </a:solidFill>
                <a:latin typeface="Times New Roman"/>
                <a:ea typeface="Times New Roman"/>
              </a:rPr>
              <a:t>Btn</a:t>
            </a:r>
            <a:r>
              <a:rPr lang="ru-RU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,</a:t>
            </a:r>
            <a:r>
              <a:rPr lang="en-US" sz="2000" i="1" dirty="0" err="1">
                <a:solidFill>
                  <a:prstClr val="black"/>
                </a:solidFill>
                <a:latin typeface="Times New Roman"/>
                <a:ea typeface="Times New Roman"/>
              </a:rPr>
              <a:t>Edt</a:t>
            </a:r>
            <a:r>
              <a:rPr lang="ru-RU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,</a:t>
            </a:r>
            <a:r>
              <a:rPr lang="en-US" sz="2000" i="1" dirty="0" err="1">
                <a:solidFill>
                  <a:prstClr val="black"/>
                </a:solidFill>
                <a:latin typeface="Times New Roman"/>
                <a:ea typeface="Times New Roman"/>
              </a:rPr>
              <a:t>Cbx</a:t>
            </a:r>
            <a:r>
              <a:rPr lang="ru-RU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,</a:t>
            </a:r>
            <a:r>
              <a:rPr lang="en-US" sz="2000" i="1" dirty="0" err="1">
                <a:solidFill>
                  <a:prstClr val="black"/>
                </a:solidFill>
                <a:latin typeface="Times New Roman"/>
                <a:ea typeface="Times New Roman"/>
              </a:rPr>
              <a:t>Dtp</a:t>
            </a:r>
            <a:r>
              <a:rPr lang="ru-RU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,</a:t>
            </a:r>
            <a:r>
              <a:rPr lang="en-US" sz="2000" i="1" dirty="0" err="1">
                <a:solidFill>
                  <a:prstClr val="black"/>
                </a:solidFill>
                <a:latin typeface="Times New Roman"/>
                <a:ea typeface="Times New Roman"/>
              </a:rPr>
              <a:t>Chkt</a:t>
            </a:r>
            <a:r>
              <a:rPr lang="ru-RU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,</a:t>
            </a:r>
            <a:r>
              <a:rPr lang="en-US" sz="2000" i="1" dirty="0" err="1">
                <a:solidFill>
                  <a:prstClr val="black"/>
                </a:solidFill>
                <a:latin typeface="Times New Roman"/>
                <a:ea typeface="Times New Roman"/>
              </a:rPr>
              <a:t>Img</a:t>
            </a:r>
            <a:r>
              <a:rPr lang="ru-RU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,</a:t>
            </a:r>
            <a:r>
              <a:rPr lang="en-US" sz="2000" i="1" dirty="0" err="1">
                <a:solidFill>
                  <a:prstClr val="black"/>
                </a:solidFill>
                <a:latin typeface="Times New Roman"/>
                <a:ea typeface="Times New Roman"/>
              </a:rPr>
              <a:t>fn</a:t>
            </a:r>
            <a:r>
              <a:rPr lang="ru-RU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(</a:t>
            </a:r>
            <a:r>
              <a:rPr lang="en-US" sz="2000" i="1" dirty="0" err="1">
                <a:solidFill>
                  <a:prstClr val="black"/>
                </a:solidFill>
                <a:latin typeface="Times New Roman"/>
                <a:ea typeface="Times New Roman"/>
              </a:rPr>
              <a:t>Cbx</a:t>
            </a:r>
            <a:r>
              <a:rPr lang="ru-RU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),</a:t>
            </a:r>
            <a:r>
              <a:rPr lang="en-US" sz="2000" i="1" dirty="0" err="1">
                <a:solidFill>
                  <a:prstClr val="black"/>
                </a:solidFill>
                <a:latin typeface="Times New Roman"/>
                <a:ea typeface="Times New Roman"/>
              </a:rPr>
              <a:t>Grd</a:t>
            </a:r>
            <a:r>
              <a:rPr lang="ru-RU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,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GB</a:t>
            </a:r>
            <a:r>
              <a:rPr lang="ru-RU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,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TS</a:t>
            </a:r>
            <a:r>
              <a:rPr lang="ru-RU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}</a:t>
            </a:r>
            <a:r>
              <a:rPr lang="ru-RU" sz="2000" dirty="0">
                <a:solidFill>
                  <a:prstClr val="black"/>
                </a:solidFill>
                <a:latin typeface="Times New Roman"/>
                <a:ea typeface="Times New Roman"/>
              </a:rPr>
              <a:t> – множество элементов управления пользовательского интерфейса. </a:t>
            </a:r>
            <a:endParaRPr lang="ru-RU" sz="24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lvl="0"/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k(a</a:t>
            </a:r>
            <a:r>
              <a:rPr lang="en-US" sz="2000" i="1" baseline="-25000" dirty="0">
                <a:solidFill>
                  <a:prstClr val="black"/>
                </a:solidFill>
                <a:latin typeface="Times New Roman"/>
                <a:ea typeface="Times New Roman"/>
              </a:rPr>
              <a:t>h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) → </a:t>
            </a:r>
            <a:r>
              <a:rPr lang="en-US" sz="2000" i="1" dirty="0" err="1">
                <a:solidFill>
                  <a:prstClr val="black"/>
                </a:solidFill>
                <a:latin typeface="Times New Roman"/>
                <a:ea typeface="Times New Roman"/>
              </a:rPr>
              <a:t>Edt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, </a:t>
            </a:r>
            <a:r>
              <a:rPr lang="ru-RU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если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 Type(a</a:t>
            </a:r>
            <a:r>
              <a:rPr lang="en-US" sz="2000" i="1" baseline="-25000" dirty="0">
                <a:solidFill>
                  <a:prstClr val="black"/>
                </a:solidFill>
                <a:latin typeface="Times New Roman"/>
                <a:ea typeface="Times New Roman"/>
              </a:rPr>
              <a:t>h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)=I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  <a:sym typeface="Symbol"/>
              </a:rPr>
              <a:t>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F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  <a:sym typeface="Symbol"/>
              </a:rPr>
              <a:t>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S, </a:t>
            </a:r>
            <a:r>
              <a:rPr lang="en-US" sz="2000" i="1" dirty="0" err="1">
                <a:solidFill>
                  <a:prstClr val="black"/>
                </a:solidFill>
                <a:latin typeface="Times New Roman"/>
                <a:ea typeface="Times New Roman"/>
              </a:rPr>
              <a:t>k</a:t>
            </a:r>
            <a:r>
              <a:rPr lang="en-US" sz="2000" i="1" dirty="0" err="1">
                <a:solidFill>
                  <a:prstClr val="black"/>
                </a:solidFill>
                <a:latin typeface="Times New Roman"/>
                <a:ea typeface="Times New Roman"/>
                <a:sym typeface="Symbol"/>
              </a:rPr>
              <a:t></a:t>
            </a:r>
            <a:r>
              <a:rPr lang="en-US" sz="2000" i="1" dirty="0" err="1">
                <a:solidFill>
                  <a:prstClr val="black"/>
                </a:solidFill>
                <a:latin typeface="Times New Roman"/>
                <a:ea typeface="Times New Roman"/>
              </a:rPr>
              <a:t>t</a:t>
            </a:r>
            <a:r>
              <a:rPr lang="en-US" sz="2000" i="1" baseline="-25000" dirty="0" err="1">
                <a:solidFill>
                  <a:prstClr val="black"/>
                </a:solidFill>
                <a:latin typeface="Times New Roman"/>
                <a:ea typeface="Times New Roman"/>
              </a:rPr>
              <a:t>i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, h=1,…,p, a</a:t>
            </a:r>
            <a:r>
              <a:rPr lang="en-US" sz="2000" i="1" baseline="-25000" dirty="0">
                <a:solidFill>
                  <a:prstClr val="black"/>
                </a:solidFill>
                <a:latin typeface="Times New Roman"/>
                <a:ea typeface="Times New Roman"/>
              </a:rPr>
              <a:t>h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  <a:sym typeface="Symbol"/>
              </a:rPr>
              <a:t>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C;</a:t>
            </a:r>
            <a:endParaRPr lang="ru-RU" sz="24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lvl="0"/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k(a</a:t>
            </a:r>
            <a:r>
              <a:rPr lang="en-US" sz="2000" i="1" baseline="-25000" dirty="0">
                <a:solidFill>
                  <a:prstClr val="black"/>
                </a:solidFill>
                <a:latin typeface="Times New Roman"/>
                <a:ea typeface="Times New Roman"/>
              </a:rPr>
              <a:t>h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) → </a:t>
            </a:r>
            <a:r>
              <a:rPr lang="en-US" sz="2000" i="1" dirty="0" err="1">
                <a:solidFill>
                  <a:prstClr val="black"/>
                </a:solidFill>
                <a:latin typeface="Times New Roman"/>
                <a:ea typeface="Times New Roman"/>
              </a:rPr>
              <a:t>Dtp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, </a:t>
            </a:r>
            <a:r>
              <a:rPr lang="ru-RU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если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 Type(a</a:t>
            </a:r>
            <a:r>
              <a:rPr lang="en-US" sz="2000" i="1" baseline="-25000" dirty="0">
                <a:solidFill>
                  <a:prstClr val="black"/>
                </a:solidFill>
                <a:latin typeface="Times New Roman"/>
                <a:ea typeface="Times New Roman"/>
              </a:rPr>
              <a:t>h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)=D, </a:t>
            </a:r>
            <a:r>
              <a:rPr lang="en-US" sz="2000" i="1" dirty="0" err="1">
                <a:solidFill>
                  <a:prstClr val="black"/>
                </a:solidFill>
                <a:latin typeface="Times New Roman"/>
                <a:ea typeface="Times New Roman"/>
              </a:rPr>
              <a:t>k</a:t>
            </a:r>
            <a:r>
              <a:rPr lang="en-US" sz="2000" i="1" dirty="0" err="1">
                <a:solidFill>
                  <a:prstClr val="black"/>
                </a:solidFill>
                <a:latin typeface="Times New Roman"/>
                <a:ea typeface="Times New Roman"/>
                <a:sym typeface="Symbol"/>
              </a:rPr>
              <a:t></a:t>
            </a:r>
            <a:r>
              <a:rPr lang="en-US" sz="2000" i="1" dirty="0" err="1">
                <a:solidFill>
                  <a:prstClr val="black"/>
                </a:solidFill>
                <a:latin typeface="Times New Roman"/>
                <a:ea typeface="Times New Roman"/>
              </a:rPr>
              <a:t>t</a:t>
            </a:r>
            <a:r>
              <a:rPr lang="en-US" sz="2000" i="1" baseline="-25000" dirty="0" err="1">
                <a:solidFill>
                  <a:prstClr val="black"/>
                </a:solidFill>
                <a:latin typeface="Times New Roman"/>
                <a:ea typeface="Times New Roman"/>
              </a:rPr>
              <a:t>i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, h=1,…,p, a</a:t>
            </a:r>
            <a:r>
              <a:rPr lang="en-US" sz="2000" i="1" baseline="-25000" dirty="0">
                <a:solidFill>
                  <a:prstClr val="black"/>
                </a:solidFill>
                <a:latin typeface="Times New Roman"/>
                <a:ea typeface="Times New Roman"/>
              </a:rPr>
              <a:t>h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  <a:sym typeface="Symbol"/>
              </a:rPr>
              <a:t>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C;</a:t>
            </a:r>
            <a:endParaRPr lang="ru-RU" sz="24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lvl="0"/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k(a</a:t>
            </a:r>
            <a:r>
              <a:rPr lang="en-US" sz="2000" i="1" baseline="-25000" dirty="0">
                <a:solidFill>
                  <a:prstClr val="black"/>
                </a:solidFill>
                <a:latin typeface="Times New Roman"/>
                <a:ea typeface="Times New Roman"/>
              </a:rPr>
              <a:t>h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) →</a:t>
            </a:r>
            <a:r>
              <a:rPr lang="en-US" sz="2000" i="1" dirty="0" err="1">
                <a:solidFill>
                  <a:prstClr val="black"/>
                </a:solidFill>
                <a:latin typeface="Times New Roman"/>
                <a:ea typeface="Times New Roman"/>
              </a:rPr>
              <a:t>Chkt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, </a:t>
            </a:r>
            <a:r>
              <a:rPr lang="ru-RU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если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 Type(a</a:t>
            </a:r>
            <a:r>
              <a:rPr lang="en-US" sz="2000" i="1" baseline="-25000" dirty="0">
                <a:solidFill>
                  <a:prstClr val="black"/>
                </a:solidFill>
                <a:latin typeface="Times New Roman"/>
                <a:ea typeface="Times New Roman"/>
              </a:rPr>
              <a:t>h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)=B, </a:t>
            </a:r>
            <a:r>
              <a:rPr lang="en-US" sz="2000" i="1" dirty="0" err="1">
                <a:solidFill>
                  <a:prstClr val="black"/>
                </a:solidFill>
                <a:latin typeface="Times New Roman"/>
                <a:ea typeface="Times New Roman"/>
              </a:rPr>
              <a:t>k</a:t>
            </a:r>
            <a:r>
              <a:rPr lang="en-US" sz="2000" i="1" dirty="0" err="1">
                <a:solidFill>
                  <a:prstClr val="black"/>
                </a:solidFill>
                <a:latin typeface="Times New Roman"/>
                <a:ea typeface="Times New Roman"/>
                <a:sym typeface="Symbol"/>
              </a:rPr>
              <a:t></a:t>
            </a:r>
            <a:r>
              <a:rPr lang="en-US" sz="2000" i="1" dirty="0" err="1">
                <a:solidFill>
                  <a:prstClr val="black"/>
                </a:solidFill>
                <a:latin typeface="Times New Roman"/>
                <a:ea typeface="Times New Roman"/>
              </a:rPr>
              <a:t>t</a:t>
            </a:r>
            <a:r>
              <a:rPr lang="en-US" sz="2000" i="1" baseline="-25000" dirty="0" err="1">
                <a:solidFill>
                  <a:prstClr val="black"/>
                </a:solidFill>
                <a:latin typeface="Times New Roman"/>
                <a:ea typeface="Times New Roman"/>
              </a:rPr>
              <a:t>i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, h=1,…,p, a</a:t>
            </a:r>
            <a:r>
              <a:rPr lang="en-US" sz="2000" i="1" baseline="-25000" dirty="0">
                <a:solidFill>
                  <a:prstClr val="black"/>
                </a:solidFill>
                <a:latin typeface="Times New Roman"/>
                <a:ea typeface="Times New Roman"/>
              </a:rPr>
              <a:t>h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  <a:sym typeface="Symbol"/>
              </a:rPr>
              <a:t>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C;</a:t>
            </a:r>
            <a:endParaRPr lang="ru-RU" sz="24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lvl="0"/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k(a</a:t>
            </a:r>
            <a:r>
              <a:rPr lang="en-US" sz="2000" i="1" baseline="-25000" dirty="0">
                <a:solidFill>
                  <a:prstClr val="black"/>
                </a:solidFill>
                <a:latin typeface="Times New Roman"/>
                <a:ea typeface="Times New Roman"/>
              </a:rPr>
              <a:t>h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) →</a:t>
            </a:r>
            <a:r>
              <a:rPr lang="en-US" sz="2000" i="1" dirty="0" err="1">
                <a:solidFill>
                  <a:prstClr val="black"/>
                </a:solidFill>
                <a:latin typeface="Times New Roman"/>
                <a:ea typeface="Times New Roman"/>
              </a:rPr>
              <a:t>Cbx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, </a:t>
            </a:r>
            <a:r>
              <a:rPr lang="ru-RU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если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, Type(a</a:t>
            </a:r>
            <a:r>
              <a:rPr lang="en-US" sz="2000" i="1" baseline="-25000" dirty="0">
                <a:solidFill>
                  <a:prstClr val="black"/>
                </a:solidFill>
                <a:latin typeface="Times New Roman"/>
                <a:ea typeface="Times New Roman"/>
              </a:rPr>
              <a:t>h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)=I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  <a:sym typeface="Symbol"/>
              </a:rPr>
              <a:t>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F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  <a:sym typeface="Symbol"/>
              </a:rPr>
              <a:t>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S, k(a</a:t>
            </a:r>
            <a:r>
              <a:rPr lang="en-US" sz="2000" i="1" baseline="-25000" dirty="0">
                <a:solidFill>
                  <a:prstClr val="black"/>
                </a:solidFill>
                <a:latin typeface="Times New Roman"/>
                <a:ea typeface="Times New Roman"/>
              </a:rPr>
              <a:t>h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)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  <a:sym typeface="Symbol"/>
              </a:rPr>
              <a:t>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v(c’)=(</a:t>
            </a:r>
            <a:r>
              <a:rPr lang="en-US" sz="2000" i="1" dirty="0" err="1">
                <a:solidFill>
                  <a:prstClr val="black"/>
                </a:solidFill>
                <a:latin typeface="Times New Roman"/>
                <a:ea typeface="Times New Roman"/>
              </a:rPr>
              <a:t>t</a:t>
            </a:r>
            <a:r>
              <a:rPr lang="en-US" sz="2000" i="1" baseline="-25000" dirty="0" err="1">
                <a:solidFill>
                  <a:prstClr val="black"/>
                </a:solidFill>
                <a:latin typeface="Times New Roman"/>
                <a:ea typeface="Times New Roman"/>
              </a:rPr>
              <a:t>i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(</a:t>
            </a:r>
            <a:r>
              <a:rPr lang="en-US" sz="2000" i="1" dirty="0" err="1">
                <a:solidFill>
                  <a:prstClr val="black"/>
                </a:solidFill>
                <a:latin typeface="Times New Roman"/>
                <a:ea typeface="Times New Roman"/>
              </a:rPr>
              <a:t>c</a:t>
            </a:r>
            <a:r>
              <a:rPr lang="en-US" sz="2000" i="1" baseline="-25000" dirty="0" err="1">
                <a:solidFill>
                  <a:prstClr val="black"/>
                </a:solidFill>
                <a:latin typeface="Times New Roman"/>
                <a:ea typeface="Times New Roman"/>
              </a:rPr>
              <a:t>j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), V’, LR’,PR’), a</a:t>
            </a:r>
            <a:r>
              <a:rPr lang="en-US" sz="2000" i="1" baseline="-25000" dirty="0">
                <a:solidFill>
                  <a:prstClr val="black"/>
                </a:solidFill>
                <a:latin typeface="Times New Roman"/>
                <a:ea typeface="Times New Roman"/>
              </a:rPr>
              <a:t>h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000" i="1" dirty="0">
                <a:solidFill>
                  <a:prstClr val="black"/>
                </a:solidFill>
                <a:latin typeface="Symbol"/>
                <a:ea typeface="Times New Roman"/>
              </a:rPr>
              <a:t>Î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000" i="1" dirty="0" err="1">
                <a:solidFill>
                  <a:prstClr val="black"/>
                </a:solidFill>
                <a:latin typeface="Times New Roman"/>
                <a:ea typeface="Times New Roman"/>
              </a:rPr>
              <a:t>c</a:t>
            </a:r>
            <a:r>
              <a:rPr lang="en-US" sz="2000" i="1" baseline="-25000" dirty="0" err="1">
                <a:solidFill>
                  <a:prstClr val="black"/>
                </a:solidFill>
                <a:latin typeface="Times New Roman"/>
                <a:ea typeface="Times New Roman"/>
              </a:rPr>
              <a:t>j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, h=1,…,p, a</a:t>
            </a:r>
            <a:r>
              <a:rPr lang="en-US" sz="2000" i="1" baseline="-25000" dirty="0">
                <a:solidFill>
                  <a:prstClr val="black"/>
                </a:solidFill>
                <a:latin typeface="Times New Roman"/>
                <a:ea typeface="Times New Roman"/>
              </a:rPr>
              <a:t>h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  <a:sym typeface="Symbol"/>
              </a:rPr>
              <a:t>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C;</a:t>
            </a:r>
            <a:endParaRPr lang="ru-RU" sz="24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lvl="0"/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k(a</a:t>
            </a:r>
            <a:r>
              <a:rPr lang="en-US" sz="2000" i="1" baseline="-25000" dirty="0">
                <a:solidFill>
                  <a:prstClr val="black"/>
                </a:solidFill>
                <a:latin typeface="Times New Roman"/>
                <a:ea typeface="Times New Roman"/>
              </a:rPr>
              <a:t>h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) →</a:t>
            </a:r>
            <a:r>
              <a:rPr lang="en-US" sz="2000" i="1" dirty="0" err="1">
                <a:solidFill>
                  <a:prstClr val="black"/>
                </a:solidFill>
                <a:latin typeface="Times New Roman"/>
                <a:ea typeface="Times New Roman"/>
              </a:rPr>
              <a:t>Img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, </a:t>
            </a:r>
            <a:r>
              <a:rPr lang="ru-RU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если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 Type(a</a:t>
            </a:r>
            <a:r>
              <a:rPr lang="en-US" sz="2000" i="1" baseline="-25000" dirty="0">
                <a:solidFill>
                  <a:prstClr val="black"/>
                </a:solidFill>
                <a:latin typeface="Times New Roman"/>
                <a:ea typeface="Times New Roman"/>
              </a:rPr>
              <a:t>h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)=G, </a:t>
            </a:r>
            <a:r>
              <a:rPr lang="en-US" sz="2000" i="1" dirty="0" err="1">
                <a:solidFill>
                  <a:prstClr val="black"/>
                </a:solidFill>
                <a:latin typeface="Times New Roman"/>
                <a:ea typeface="Times New Roman"/>
              </a:rPr>
              <a:t>k</a:t>
            </a:r>
            <a:r>
              <a:rPr lang="en-US" sz="2000" i="1" dirty="0" err="1">
                <a:solidFill>
                  <a:prstClr val="black"/>
                </a:solidFill>
                <a:latin typeface="Times New Roman"/>
                <a:ea typeface="Times New Roman"/>
                <a:sym typeface="Symbol"/>
              </a:rPr>
              <a:t></a:t>
            </a:r>
            <a:r>
              <a:rPr lang="en-US" sz="2000" i="1" dirty="0" err="1">
                <a:solidFill>
                  <a:prstClr val="black"/>
                </a:solidFill>
                <a:latin typeface="Times New Roman"/>
                <a:ea typeface="Times New Roman"/>
              </a:rPr>
              <a:t>t</a:t>
            </a:r>
            <a:r>
              <a:rPr lang="en-US" sz="2000" i="1" baseline="-25000" dirty="0" err="1">
                <a:solidFill>
                  <a:prstClr val="black"/>
                </a:solidFill>
                <a:latin typeface="Times New Roman"/>
                <a:ea typeface="Times New Roman"/>
              </a:rPr>
              <a:t>i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, h=1,…,p, a</a:t>
            </a:r>
            <a:r>
              <a:rPr lang="en-US" sz="2000" i="1" baseline="-25000" dirty="0">
                <a:solidFill>
                  <a:prstClr val="black"/>
                </a:solidFill>
                <a:latin typeface="Times New Roman"/>
                <a:ea typeface="Times New Roman"/>
              </a:rPr>
              <a:t>h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  <a:sym typeface="Symbol"/>
              </a:rPr>
              <a:t>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C;</a:t>
            </a:r>
            <a:endParaRPr lang="ru-RU" sz="24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lvl="0"/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k(a</a:t>
            </a:r>
            <a:r>
              <a:rPr lang="en-US" sz="2000" i="1" baseline="-25000" dirty="0">
                <a:solidFill>
                  <a:prstClr val="black"/>
                </a:solidFill>
                <a:latin typeface="Times New Roman"/>
                <a:ea typeface="Times New Roman"/>
              </a:rPr>
              <a:t>h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) →</a:t>
            </a:r>
            <a:r>
              <a:rPr lang="en-US" sz="2000" i="1" dirty="0" err="1">
                <a:solidFill>
                  <a:prstClr val="black"/>
                </a:solidFill>
                <a:latin typeface="Times New Roman"/>
                <a:ea typeface="Times New Roman"/>
              </a:rPr>
              <a:t>fn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(</a:t>
            </a:r>
            <a:r>
              <a:rPr lang="en-US" sz="2000" i="1" dirty="0" err="1">
                <a:solidFill>
                  <a:prstClr val="black"/>
                </a:solidFill>
                <a:latin typeface="Times New Roman"/>
                <a:ea typeface="Times New Roman"/>
              </a:rPr>
              <a:t>Cbx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), </a:t>
            </a:r>
            <a:r>
              <a:rPr lang="ru-RU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если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 Type(a</a:t>
            </a:r>
            <a:r>
              <a:rPr lang="en-US" sz="2000" i="1" baseline="-25000" dirty="0">
                <a:solidFill>
                  <a:prstClr val="black"/>
                </a:solidFill>
                <a:latin typeface="Times New Roman"/>
                <a:ea typeface="Times New Roman"/>
              </a:rPr>
              <a:t>h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)=I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Symbol"/>
              </a:rPr>
              <a:t>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F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Symbol"/>
              </a:rPr>
              <a:t>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S, k(a</a:t>
            </a:r>
            <a:r>
              <a:rPr lang="en-US" sz="2000" i="1" baseline="-25000" dirty="0">
                <a:solidFill>
                  <a:prstClr val="black"/>
                </a:solidFill>
                <a:latin typeface="Times New Roman"/>
                <a:ea typeface="Times New Roman"/>
              </a:rPr>
              <a:t>h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)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Symbol"/>
              </a:rPr>
              <a:t>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v(c’)=(</a:t>
            </a:r>
            <a:r>
              <a:rPr lang="en-US" sz="2000" i="1" dirty="0" err="1">
                <a:solidFill>
                  <a:prstClr val="black"/>
                </a:solidFill>
                <a:latin typeface="Times New Roman"/>
                <a:ea typeface="Times New Roman"/>
              </a:rPr>
              <a:t>t</a:t>
            </a:r>
            <a:r>
              <a:rPr lang="en-US" sz="2000" i="1" baseline="-25000" dirty="0" err="1">
                <a:solidFill>
                  <a:prstClr val="black"/>
                </a:solidFill>
                <a:latin typeface="Times New Roman"/>
                <a:ea typeface="Times New Roman"/>
              </a:rPr>
              <a:t>i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(</a:t>
            </a:r>
            <a:r>
              <a:rPr lang="en-US" sz="2000" i="1" dirty="0" err="1">
                <a:solidFill>
                  <a:prstClr val="black"/>
                </a:solidFill>
                <a:latin typeface="Times New Roman"/>
                <a:ea typeface="Times New Roman"/>
              </a:rPr>
              <a:t>c</a:t>
            </a:r>
            <a:r>
              <a:rPr lang="en-US" sz="2000" i="1" baseline="-25000" dirty="0" err="1">
                <a:solidFill>
                  <a:prstClr val="black"/>
                </a:solidFill>
                <a:latin typeface="Times New Roman"/>
                <a:ea typeface="Times New Roman"/>
              </a:rPr>
              <a:t>j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),V’,LR’,PR’), </a:t>
            </a:r>
            <a:r>
              <a:rPr lang="en-US" sz="2000" i="1" dirty="0" err="1">
                <a:solidFill>
                  <a:prstClr val="black"/>
                </a:solidFill>
                <a:latin typeface="Times New Roman"/>
                <a:ea typeface="Times New Roman"/>
              </a:rPr>
              <a:t>a</a:t>
            </a:r>
            <a:r>
              <a:rPr lang="en-US" sz="2000" i="1" baseline="-25000" dirty="0" err="1">
                <a:solidFill>
                  <a:prstClr val="black"/>
                </a:solidFill>
                <a:latin typeface="Times New Roman"/>
                <a:ea typeface="Times New Roman"/>
              </a:rPr>
              <a:t>h</a:t>
            </a:r>
            <a:r>
              <a:rPr lang="en-US" sz="2000" i="1" dirty="0" err="1">
                <a:solidFill>
                  <a:prstClr val="black"/>
                </a:solidFill>
                <a:latin typeface="Symbol"/>
                <a:ea typeface="Times New Roman"/>
                <a:cs typeface="Times New Roman"/>
              </a:rPr>
              <a:t>Î</a:t>
            </a:r>
            <a:r>
              <a:rPr lang="en-US" sz="2000" i="1" dirty="0" err="1">
                <a:solidFill>
                  <a:prstClr val="black"/>
                </a:solidFill>
                <a:latin typeface="Times New Roman"/>
                <a:ea typeface="Times New Roman"/>
              </a:rPr>
              <a:t>NF</a:t>
            </a:r>
            <a:r>
              <a:rPr lang="en-US" sz="2000" i="1" dirty="0" err="1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Symbol"/>
              </a:rPr>
              <a:t></a:t>
            </a:r>
            <a:r>
              <a:rPr lang="en-US" sz="2000" i="1" dirty="0" err="1">
                <a:solidFill>
                  <a:prstClr val="black"/>
                </a:solidFill>
                <a:latin typeface="Times New Roman"/>
                <a:ea typeface="Times New Roman"/>
              </a:rPr>
              <a:t>c</a:t>
            </a:r>
            <a:r>
              <a:rPr lang="en-US" sz="2000" i="1" baseline="-25000" dirty="0" err="1">
                <a:solidFill>
                  <a:prstClr val="black"/>
                </a:solidFill>
                <a:latin typeface="Times New Roman"/>
                <a:ea typeface="Times New Roman"/>
              </a:rPr>
              <a:t>j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, h=1,…,p, </a:t>
            </a:r>
            <a:r>
              <a:rPr lang="en-US" sz="2000" i="1" dirty="0" err="1">
                <a:solidFill>
                  <a:prstClr val="black"/>
                </a:solidFill>
                <a:latin typeface="Times New Roman"/>
                <a:ea typeface="Times New Roman"/>
              </a:rPr>
              <a:t>a</a:t>
            </a:r>
            <a:r>
              <a:rPr lang="en-US" sz="2000" i="1" baseline="-25000" dirty="0" err="1">
                <a:solidFill>
                  <a:prstClr val="black"/>
                </a:solidFill>
                <a:latin typeface="Times New Roman"/>
                <a:ea typeface="Times New Roman"/>
              </a:rPr>
              <a:t>h</a:t>
            </a:r>
            <a:r>
              <a:rPr lang="en-US" sz="2000" i="1" dirty="0" err="1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Symbol"/>
              </a:rPr>
              <a:t></a:t>
            </a:r>
            <a:r>
              <a:rPr lang="en-US" sz="2000" i="1" dirty="0" err="1">
                <a:solidFill>
                  <a:prstClr val="black"/>
                </a:solidFill>
                <a:latin typeface="Times New Roman"/>
                <a:ea typeface="Times New Roman"/>
              </a:rPr>
              <a:t>C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, </a:t>
            </a:r>
            <a:r>
              <a:rPr lang="ru-RU" sz="2000" dirty="0">
                <a:solidFill>
                  <a:prstClr val="black"/>
                </a:solidFill>
                <a:latin typeface="Times New Roman"/>
                <a:ea typeface="Times New Roman"/>
              </a:rPr>
              <a:t>где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000" i="1" dirty="0" err="1">
                <a:solidFill>
                  <a:prstClr val="black"/>
                </a:solidFill>
                <a:latin typeface="Times New Roman"/>
                <a:ea typeface="Times New Roman"/>
              </a:rPr>
              <a:t>fn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(</a:t>
            </a:r>
            <a:r>
              <a:rPr lang="en-US" sz="2000" i="1" dirty="0" err="1">
                <a:solidFill>
                  <a:prstClr val="black"/>
                </a:solidFill>
                <a:latin typeface="Times New Roman"/>
                <a:ea typeface="Times New Roman"/>
              </a:rPr>
              <a:t>Cbx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ea typeface="Times New Roman"/>
              </a:rPr>
              <a:t>) </a:t>
            </a:r>
            <a:r>
              <a:rPr lang="en-US" sz="2000" dirty="0">
                <a:solidFill>
                  <a:prstClr val="black"/>
                </a:solidFill>
                <a:latin typeface="Times New Roman"/>
                <a:ea typeface="Times New Roman"/>
              </a:rPr>
              <a:t>– </a:t>
            </a:r>
            <a:r>
              <a:rPr lang="en-US" sz="2000" dirty="0" err="1">
                <a:solidFill>
                  <a:prstClr val="black"/>
                </a:solidFill>
                <a:latin typeface="Times New Roman"/>
                <a:ea typeface="Times New Roman"/>
              </a:rPr>
              <a:t>Cbx</a:t>
            </a:r>
            <a:r>
              <a:rPr lang="en-US" sz="20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ru-RU" sz="2000" dirty="0">
                <a:solidFill>
                  <a:prstClr val="black"/>
                </a:solidFill>
                <a:latin typeface="Times New Roman"/>
                <a:ea typeface="Times New Roman"/>
              </a:rPr>
              <a:t>с функциональностью </a:t>
            </a:r>
            <a:r>
              <a:rPr lang="ru-RU" sz="2000" dirty="0" err="1">
                <a:solidFill>
                  <a:prstClr val="black"/>
                </a:solidFill>
                <a:latin typeface="Times New Roman"/>
                <a:ea typeface="Times New Roman"/>
              </a:rPr>
              <a:t>автофильтрации</a:t>
            </a:r>
            <a:r>
              <a:rPr lang="en-US" sz="2000" dirty="0">
                <a:solidFill>
                  <a:prstClr val="black"/>
                </a:solidFill>
                <a:latin typeface="Times New Roman"/>
                <a:ea typeface="Times New Roman"/>
              </a:rPr>
              <a:t>.</a:t>
            </a:r>
            <a:endParaRPr lang="ru-RU" sz="2000" dirty="0">
              <a:solidFill>
                <a:prstClr val="black"/>
              </a:solidFill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870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</p:spPr>
        <p:txBody>
          <a:bodyPr>
            <a:normAutofit/>
          </a:bodyPr>
          <a:lstStyle/>
          <a:p>
            <a:r>
              <a:rPr lang="en-US" sz="4000" b="1" i="1" dirty="0" smtClean="0"/>
              <a:t>Rules</a:t>
            </a:r>
            <a:endParaRPr lang="ru-RU" sz="40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51454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>
                <a:latin typeface="Times New Roman"/>
                <a:ea typeface="Times New Roman"/>
              </a:rPr>
              <a:t>Rules</a:t>
            </a:r>
            <a:r>
              <a:rPr lang="ru-RU" sz="2000" i="1" dirty="0" smtClean="0">
                <a:latin typeface="Times New Roman"/>
                <a:ea typeface="Times New Roman"/>
              </a:rPr>
              <a:t>={</a:t>
            </a:r>
            <a:r>
              <a:rPr lang="en-US" sz="2000" i="1" dirty="0" smtClean="0">
                <a:latin typeface="Times New Roman"/>
                <a:ea typeface="Times New Roman"/>
              </a:rPr>
              <a:t>RO</a:t>
            </a:r>
            <a:r>
              <a:rPr lang="ru-RU" sz="2000" i="1" dirty="0" smtClean="0">
                <a:latin typeface="Times New Roman"/>
                <a:ea typeface="Times New Roman"/>
              </a:rPr>
              <a:t>,</a:t>
            </a:r>
            <a:r>
              <a:rPr lang="en-US" sz="2000" i="1" dirty="0" smtClean="0">
                <a:latin typeface="Times New Roman"/>
                <a:ea typeface="Times New Roman"/>
              </a:rPr>
              <a:t>CHK</a:t>
            </a:r>
            <a:r>
              <a:rPr lang="ru-RU" sz="2000" i="1" dirty="0" smtClean="0">
                <a:latin typeface="Times New Roman"/>
                <a:ea typeface="Times New Roman"/>
              </a:rPr>
              <a:t>,</a:t>
            </a:r>
            <a:r>
              <a:rPr lang="en-US" sz="2000" i="1" dirty="0" smtClean="0">
                <a:latin typeface="Times New Roman"/>
                <a:ea typeface="Times New Roman"/>
              </a:rPr>
              <a:t>MO,RC,TC,FLTR</a:t>
            </a:r>
            <a:r>
              <a:rPr lang="ru-RU" sz="2000" i="1" dirty="0" smtClean="0">
                <a:latin typeface="Times New Roman"/>
                <a:ea typeface="Times New Roman"/>
              </a:rPr>
              <a:t>}</a:t>
            </a:r>
            <a:r>
              <a:rPr lang="ru-RU" sz="2000" dirty="0" smtClean="0">
                <a:latin typeface="Times New Roman"/>
                <a:ea typeface="Times New Roman"/>
              </a:rPr>
              <a:t> </a:t>
            </a:r>
            <a:r>
              <a:rPr lang="ru-RU" sz="2000" dirty="0">
                <a:latin typeface="Times New Roman"/>
                <a:ea typeface="Times New Roman"/>
              </a:rPr>
              <a:t>отвечает за режимы и правила работы с данными. </a:t>
            </a:r>
            <a:endParaRPr lang="en-US" sz="2000" dirty="0" smtClean="0">
              <a:latin typeface="Times New Roman"/>
              <a:ea typeface="Times New Roman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/>
                <a:ea typeface="Times New Roman"/>
              </a:rPr>
              <a:t>Например</a:t>
            </a:r>
            <a:r>
              <a:rPr lang="ru-RU" sz="2000" dirty="0">
                <a:latin typeface="Times New Roman"/>
                <a:ea typeface="Times New Roman"/>
              </a:rPr>
              <a:t>, если </a:t>
            </a:r>
            <a:r>
              <a:rPr lang="en-US" sz="2000" i="1" dirty="0">
                <a:latin typeface="Times New Roman"/>
                <a:ea typeface="Times New Roman"/>
              </a:rPr>
              <a:t>RO</a:t>
            </a:r>
            <a:r>
              <a:rPr lang="ru-RU" sz="2000" i="1" dirty="0">
                <a:latin typeface="Times New Roman"/>
                <a:ea typeface="Times New Roman"/>
              </a:rPr>
              <a:t>(</a:t>
            </a:r>
            <a:r>
              <a:rPr lang="en-US" sz="2000" i="1" dirty="0" err="1">
                <a:latin typeface="Times New Roman"/>
                <a:ea typeface="Times New Roman"/>
              </a:rPr>
              <a:t>t</a:t>
            </a:r>
            <a:r>
              <a:rPr lang="en-US" sz="2000" i="1" baseline="-25000" dirty="0" err="1">
                <a:latin typeface="Times New Roman"/>
                <a:ea typeface="Times New Roman"/>
              </a:rPr>
              <a:t>i</a:t>
            </a:r>
            <a:r>
              <a:rPr lang="ru-RU" sz="2000" i="1" dirty="0">
                <a:latin typeface="Times New Roman"/>
                <a:ea typeface="Times New Roman"/>
              </a:rPr>
              <a:t>),</a:t>
            </a:r>
            <a:r>
              <a:rPr lang="ru-RU" sz="2000" dirty="0">
                <a:latin typeface="Times New Roman"/>
                <a:ea typeface="Times New Roman"/>
              </a:rPr>
              <a:t> то работа с таблицей </a:t>
            </a:r>
            <a:r>
              <a:rPr lang="en-US" sz="2000" i="1" dirty="0" err="1">
                <a:latin typeface="Times New Roman"/>
                <a:ea typeface="Times New Roman"/>
              </a:rPr>
              <a:t>t</a:t>
            </a:r>
            <a:r>
              <a:rPr lang="en-US" sz="2000" i="1" baseline="-25000" dirty="0" err="1">
                <a:latin typeface="Times New Roman"/>
                <a:ea typeface="Times New Roman"/>
              </a:rPr>
              <a:t>i</a:t>
            </a:r>
            <a:r>
              <a:rPr lang="en-US" sz="2000" i="1" dirty="0">
                <a:latin typeface="Times New Roman"/>
                <a:ea typeface="Times New Roman"/>
              </a:rPr>
              <a:t> </a:t>
            </a:r>
            <a:r>
              <a:rPr lang="ru-RU" sz="2000" dirty="0">
                <a:latin typeface="Times New Roman"/>
                <a:ea typeface="Times New Roman"/>
              </a:rPr>
              <a:t>будет в режиме «только для чтения», поля таблицы будут не активны для редактирования. </a:t>
            </a:r>
            <a:endParaRPr lang="en-US" sz="2000" dirty="0" smtClean="0">
              <a:latin typeface="Times New Roman"/>
              <a:ea typeface="Times New Roman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/>
                <a:ea typeface="Times New Roman"/>
              </a:rPr>
              <a:t>Режим </a:t>
            </a:r>
            <a:r>
              <a:rPr lang="en-US" sz="2000" i="1" dirty="0">
                <a:latin typeface="Times New Roman"/>
                <a:ea typeface="Times New Roman"/>
              </a:rPr>
              <a:t>CHK</a:t>
            </a:r>
            <a:r>
              <a:rPr lang="ru-RU" sz="2000" i="1" dirty="0">
                <a:latin typeface="Times New Roman"/>
                <a:ea typeface="Times New Roman"/>
              </a:rPr>
              <a:t>(</a:t>
            </a:r>
            <a:r>
              <a:rPr lang="en-US" sz="2000" i="1" dirty="0">
                <a:latin typeface="Times New Roman"/>
                <a:ea typeface="Times New Roman"/>
              </a:rPr>
              <a:t>k</a:t>
            </a:r>
            <a:r>
              <a:rPr lang="ru-RU" sz="2000" i="1" dirty="0">
                <a:latin typeface="Times New Roman"/>
                <a:ea typeface="Times New Roman"/>
              </a:rPr>
              <a:t>(</a:t>
            </a:r>
            <a:r>
              <a:rPr lang="en-US" sz="2000" i="1" dirty="0">
                <a:latin typeface="Times New Roman"/>
                <a:ea typeface="Times New Roman"/>
              </a:rPr>
              <a:t>a</a:t>
            </a:r>
            <a:r>
              <a:rPr lang="en-US" sz="2000" i="1" baseline="-25000" dirty="0">
                <a:latin typeface="Times New Roman"/>
                <a:ea typeface="Times New Roman"/>
              </a:rPr>
              <a:t>h</a:t>
            </a:r>
            <a:r>
              <a:rPr lang="ru-RU" sz="2000" i="1" dirty="0">
                <a:latin typeface="Times New Roman"/>
                <a:ea typeface="Times New Roman"/>
              </a:rPr>
              <a:t>),{0,1})</a:t>
            </a:r>
            <a:r>
              <a:rPr lang="ru-RU" sz="2000" dirty="0">
                <a:latin typeface="Times New Roman"/>
                <a:ea typeface="Times New Roman"/>
              </a:rPr>
              <a:t> отвечает за проверку вводимых данных, при этом существует два режима проверки: строгое соответствие (1) и предупреждение (0). </a:t>
            </a:r>
            <a:endParaRPr lang="en-US" sz="2000" dirty="0" smtClean="0">
              <a:latin typeface="Times New Roman"/>
              <a:ea typeface="Times New Roman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/>
                <a:ea typeface="Times New Roman"/>
              </a:rPr>
              <a:t>Механизм </a:t>
            </a:r>
            <a:r>
              <a:rPr lang="en-US" sz="2000" dirty="0">
                <a:latin typeface="Times New Roman"/>
                <a:ea typeface="Times New Roman"/>
              </a:rPr>
              <a:t>MO</a:t>
            </a:r>
            <a:r>
              <a:rPr lang="ru-RU" sz="2000" dirty="0">
                <a:latin typeface="Times New Roman"/>
                <a:ea typeface="Times New Roman"/>
              </a:rPr>
              <a:t>(</a:t>
            </a:r>
            <a:r>
              <a:rPr lang="en-US" sz="2000" i="1" dirty="0" err="1">
                <a:latin typeface="Times New Roman"/>
                <a:ea typeface="Times New Roman"/>
              </a:rPr>
              <a:t>t</a:t>
            </a:r>
            <a:r>
              <a:rPr lang="en-US" sz="2000" i="1" baseline="-25000" dirty="0" err="1">
                <a:latin typeface="Times New Roman"/>
                <a:ea typeface="Times New Roman"/>
              </a:rPr>
              <a:t>i</a:t>
            </a:r>
            <a:r>
              <a:rPr lang="ru-RU" sz="2000" i="1" dirty="0">
                <a:latin typeface="Times New Roman"/>
                <a:ea typeface="Times New Roman"/>
              </a:rPr>
              <a:t>, </a:t>
            </a:r>
            <a:r>
              <a:rPr lang="en-US" sz="2000" i="1" dirty="0" err="1">
                <a:latin typeface="Times New Roman"/>
                <a:ea typeface="Times New Roman"/>
              </a:rPr>
              <a:t>t</a:t>
            </a:r>
            <a:r>
              <a:rPr lang="en-US" sz="2000" i="1" baseline="-25000" dirty="0" err="1">
                <a:latin typeface="Times New Roman"/>
                <a:ea typeface="Times New Roman"/>
              </a:rPr>
              <a:t>ii</a:t>
            </a:r>
            <a:r>
              <a:rPr lang="ru-RU" sz="2000" dirty="0">
                <a:latin typeface="Times New Roman"/>
                <a:ea typeface="Times New Roman"/>
              </a:rPr>
              <a:t>) позволяет автоматически создавать пространственные объекты для записей из </a:t>
            </a:r>
            <a:r>
              <a:rPr lang="en-US" sz="2000" i="1" dirty="0" err="1">
                <a:latin typeface="Times New Roman"/>
                <a:ea typeface="Times New Roman"/>
              </a:rPr>
              <a:t>t</a:t>
            </a:r>
            <a:r>
              <a:rPr lang="en-US" sz="2000" i="1" baseline="-25000" dirty="0" err="1">
                <a:latin typeface="Times New Roman"/>
                <a:ea typeface="Times New Roman"/>
              </a:rPr>
              <a:t>i</a:t>
            </a:r>
            <a:r>
              <a:rPr lang="ru-RU" sz="2000" dirty="0">
                <a:latin typeface="Times New Roman"/>
                <a:ea typeface="Times New Roman"/>
              </a:rPr>
              <a:t> на цифровой </a:t>
            </a:r>
            <a:r>
              <a:rPr lang="ru-RU" sz="2000" dirty="0" err="1">
                <a:latin typeface="Times New Roman"/>
                <a:ea typeface="Times New Roman"/>
              </a:rPr>
              <a:t>топооснове</a:t>
            </a:r>
            <a:r>
              <a:rPr lang="ru-RU" sz="2000" dirty="0">
                <a:latin typeface="Times New Roman"/>
                <a:ea typeface="Times New Roman"/>
              </a:rPr>
              <a:t> по метрике из таблицы деталей </a:t>
            </a:r>
            <a:r>
              <a:rPr lang="en-US" sz="2000" i="1" dirty="0" err="1">
                <a:latin typeface="Times New Roman"/>
                <a:ea typeface="Times New Roman"/>
              </a:rPr>
              <a:t>t</a:t>
            </a:r>
            <a:r>
              <a:rPr lang="en-US" sz="2000" i="1" baseline="-25000" dirty="0" err="1">
                <a:latin typeface="Times New Roman"/>
                <a:ea typeface="Times New Roman"/>
              </a:rPr>
              <a:t>ii</a:t>
            </a:r>
            <a:r>
              <a:rPr lang="en-US" sz="2000" i="1" baseline="-25000" dirty="0">
                <a:latin typeface="Times New Roman"/>
                <a:ea typeface="Times New Roman"/>
              </a:rPr>
              <a:t> </a:t>
            </a:r>
            <a:r>
              <a:rPr lang="ru-RU" sz="2000" baseline="-25000" dirty="0" smtClean="0">
                <a:latin typeface="Times New Roman"/>
                <a:ea typeface="Times New Roman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 smtClean="0">
                <a:effectLst/>
                <a:latin typeface="Times New Roman"/>
                <a:ea typeface="Times New Roman"/>
              </a:rPr>
              <a:t>ROWCOLOR</a:t>
            </a:r>
            <a:r>
              <a:rPr lang="ru-RU" sz="2000" dirty="0" smtClean="0">
                <a:effectLst/>
                <a:latin typeface="Times New Roman"/>
                <a:ea typeface="Times New Roman"/>
              </a:rPr>
              <a:t> и </a:t>
            </a:r>
            <a:r>
              <a:rPr lang="en-US" sz="2000" i="1" dirty="0" smtClean="0">
                <a:effectLst/>
                <a:latin typeface="Times New Roman"/>
                <a:ea typeface="Times New Roman"/>
              </a:rPr>
              <a:t>TEXTCOLOR</a:t>
            </a:r>
            <a:r>
              <a:rPr lang="en-US" sz="2000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sz="2000" dirty="0" smtClean="0">
                <a:effectLst/>
                <a:latin typeface="Times New Roman"/>
                <a:ea typeface="Times New Roman"/>
              </a:rPr>
              <a:t>режимы задания цвета и текста в строках таблицы (для элемента интерфейса </a:t>
            </a:r>
            <a:r>
              <a:rPr lang="en-US" sz="2000" i="1" dirty="0" err="1" smtClean="0">
                <a:effectLst/>
                <a:latin typeface="Times New Roman"/>
                <a:ea typeface="Times New Roman"/>
              </a:rPr>
              <a:t>Grd</a:t>
            </a:r>
            <a:r>
              <a:rPr lang="ru-RU" sz="2000" i="1" dirty="0" smtClean="0">
                <a:effectLst/>
                <a:latin typeface="Times New Roman"/>
                <a:ea typeface="Times New Roman"/>
              </a:rPr>
              <a:t>)</a:t>
            </a:r>
            <a:r>
              <a:rPr lang="ru-RU" sz="2000" dirty="0" smtClean="0">
                <a:effectLst/>
                <a:latin typeface="Times New Roman"/>
                <a:ea typeface="Times New Roman"/>
              </a:rPr>
              <a:t> в зависимости от значений определённых атрибутов.</a:t>
            </a:r>
            <a:endParaRPr lang="ru-RU" sz="2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485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Plugins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600200"/>
            <a:ext cx="820891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Plugins</a:t>
            </a:r>
            <a:r>
              <a:rPr lang="ru-RU" sz="2400" i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=&lt;</a:t>
            </a:r>
            <a:r>
              <a:rPr lang="en-US" sz="2400" i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V</a:t>
            </a:r>
            <a:r>
              <a:rPr lang="ru-RU" sz="2400" i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,</a:t>
            </a:r>
            <a:r>
              <a:rPr lang="en-US" sz="24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D</a:t>
            </a:r>
            <a:r>
              <a:rPr lang="ru-RU" sz="24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,</a:t>
            </a:r>
            <a:r>
              <a:rPr lang="en-US" sz="24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Dll</a:t>
            </a:r>
            <a:r>
              <a:rPr lang="ru-RU" sz="24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&gt;</a:t>
            </a:r>
            <a:r>
              <a:rPr lang="ru-RU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О</a:t>
            </a:r>
            <a:r>
              <a:rPr lang="ru-RU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твечает </a:t>
            </a:r>
            <a:r>
              <a:rPr lang="ru-RU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за вызов внешних приложений для обработки данных. </a:t>
            </a:r>
            <a:endParaRPr lang="ru-RU" sz="2400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Данная </a:t>
            </a:r>
            <a:r>
              <a:rPr lang="ru-RU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структура обеспечивает для </a:t>
            </a:r>
            <a:r>
              <a:rPr lang="en-US" sz="2400" i="1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v</a:t>
            </a:r>
            <a:r>
              <a:rPr lang="en-US" sz="2400" i="1" baseline="-25000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</a:t>
            </a:r>
            <a:r>
              <a:rPr lang="en-US" sz="2400" i="1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sz="2400" i="1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V</a:t>
            </a:r>
            <a:r>
              <a:rPr lang="ru-RU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передачу данных во внешнее приложение </a:t>
            </a:r>
            <a:r>
              <a:rPr lang="en-US" sz="24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dll</a:t>
            </a:r>
            <a:r>
              <a:rPr lang="en-US" sz="2400" baseline="-250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z</a:t>
            </a:r>
            <a:r>
              <a:rPr lang="en-US" sz="24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sz="24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Dll</a:t>
            </a:r>
            <a:r>
              <a:rPr lang="ru-RU" sz="24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вызов которого осуществляется из пользовательского интерфейса </a:t>
            </a: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d</a:t>
            </a:r>
            <a:r>
              <a:rPr lang="en-US" sz="2400" baseline="-25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x</a:t>
            </a:r>
            <a:r>
              <a:rPr lang="ru-RU" sz="24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sz="24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D</a:t>
            </a:r>
            <a:r>
              <a:rPr lang="ru-RU" sz="24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, </a:t>
            </a:r>
            <a:endParaRPr lang="en-US" sz="2400" i="1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i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D</a:t>
            </a:r>
            <a:r>
              <a:rPr lang="en-US" sz="24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Symbol"/>
              </a:rPr>
              <a:t></a:t>
            </a:r>
            <a:r>
              <a:rPr lang="en-US" sz="24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Display</a:t>
            </a:r>
            <a:r>
              <a:rPr lang="ru-RU" sz="24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869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спецификаций ПБД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2453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Грамматики разработанного языка принадлежит к классу LL(1).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Конструкции языка позволяют в декларативном виде описывать элементы предложенной модели ПБД, а также некоторые общие настройки системы (например, способ подключения к БД):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ADO/BDE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CFG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USES/INCLUDE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Поддержана интеграция между спецификациями (модульность) – одни спецификации могут ссылаться или включать предложения других спецификаций.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Созданные на ЯПБД спецификации удовлетворяют требованиям точности, понятности, т.е. в спецификациях на ЯПБД содержится вся достаточная (в рамках предложенной технологии) информация для решения задачи автоматического создания ПБД, все объекты модели хорошо формализованы, при этом спецификации компактны и в, тоже время, понятны (читабельны).</a:t>
            </a:r>
            <a:r>
              <a:rPr lang="ru-RU" sz="2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236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таблицы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24</a:t>
            </a:fld>
            <a:endParaRPr lang="ru-RU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72270"/>
            <a:ext cx="7488832" cy="5536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7891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представления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Номер слайда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25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" y="1340768"/>
            <a:ext cx="8986837" cy="479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6230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34944"/>
            <a:ext cx="8856984" cy="1143000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Глава 3. Инструментальная система создания ПБД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26</a:t>
            </a:fld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53" y="1638092"/>
            <a:ext cx="8315894" cy="426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203848" y="126876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ГеоАРМ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6093296"/>
            <a:ext cx="463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ГеоАРМ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разработан на платформе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Delphi 7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070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50106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Ядро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217443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Ядро системы отвечает за взаимодействии всех подсистем приложения с СУБД, обеспечивая интерпретацию спецификации ПБД и преобразование команд подсистем ПБД в команды интерфейсов для взаимодействия с СУБД.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представления в памяти определённых в спецификации объектов модели ПБД в коде Ядра созданы соответствующие структуры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TTblInfoCtx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контекст ПБД.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TBaseTblInfo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общие свойства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 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представлений.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TTblInfo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класс для взаимодействия с таблицами.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TViewInfo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класс для взаимодействия с представлениями.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TFldInfo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представление информации о полях таблиц.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TVFldInfo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представление информации о полях представлений.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TDetailLink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представление связей типа детали.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524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0106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Подсистема управления спецификациями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инструментов для создания Спецификаций ПБД</a:t>
            </a:r>
          </a:p>
          <a:p>
            <a:pPr lvl="0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соединения с БД;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 загрузка метаинформации из СУБД;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описанием таблиц;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описанием представлений;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надстроек;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28</a:t>
            </a:fld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052736"/>
            <a:ext cx="2037645" cy="2630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912414"/>
            <a:ext cx="5356741" cy="2723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33" y="3456957"/>
            <a:ext cx="3168069" cy="2705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695" y="2378090"/>
            <a:ext cx="2079111" cy="2647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862" y="4077903"/>
            <a:ext cx="2716138" cy="2392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3792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Редактор БД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(табличный режим)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с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БД создаётся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динамический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спецификации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29</a:t>
            </a:fld>
            <a:endParaRPr lang="ru-RU"/>
          </a:p>
        </p:txBody>
      </p:sp>
      <p:pic>
        <p:nvPicPr>
          <p:cNvPr id="2050" name="Рисунок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13" y="1676722"/>
            <a:ext cx="7016174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64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568952" cy="561662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ПБД, основанные на императивном программировании и использовании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 компонентов имеют невысокий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автоматизации реализации однотипных функций для работы с таблицами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БД.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Модельно-ориентированные подходы (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ORM, MDA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позволяют ускорить разработку, но практически всегда требуют доработки кода, при этом изменения не отображаются в исходные абстрактные модели.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решения задач обработки, представления и анализа пространственных данных (ПД) современные ППС должны в том или ином объёме включать соответствующие функциональные возможности геоинформационных систем (ГИС).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функций ГИС в ППС требует исходных кодов этих ППС и часто приводит к повторной реализации функций целевой ГИС.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9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Редактор БД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(режим редактирования записи)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00200"/>
            <a:ext cx="316835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автоматическую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расстановку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элементов на форме отвечает менеджер компоновки, управляющий размерами и положением визуальных компонентов при изменении размеров формы.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Рисунок 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700807"/>
            <a:ext cx="5652120" cy="442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830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753187" cy="634082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Построитель пользовательских запросов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094010"/>
            <a:ext cx="5328592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Создаётся динамически по спецификации.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Два режима создания запросов.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при конструировании запроса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свободно комбинировать ограничения на значения отдельных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полей в виде дерева.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задавать условия на подчинённые таблицы (построитель вызывается рекурсивно).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31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120" y="1052736"/>
            <a:ext cx="3378103" cy="269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 descr="QBDet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789040"/>
            <a:ext cx="5728851" cy="2672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5614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50106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Картографический модуль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18457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Реализует стандартный набор ГИС-функций: масштабирование, перемещение карты, получение информации по объекту, создание пользовательских слоев, создание/удаление объектов.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поиск объектов по адресу – функция «Адресный план».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Поддерживает два способа привязки БД к карте: через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геокодирование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т.е. по полям, содержащим адреса домов или привязкой к произвольным объектам карты через таблицу связей.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Поддерживает функции взаимодействия с ПБД: получение информации из БД по объекту карты, поиск объектов карты по информации из БД, создание объектов по координатам из БД, построение тематических карт, построение отчёта по области.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при помощи пакета GIS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ToolKit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из ГИС «Карта»  в виде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DCOM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-сервера.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сторонних разработчиков ПО обеспечивает поддержку в своей программе взаимодействия с цифровыми картами не внедряя в нее код, обеспечивающий такую работу.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341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с Картографическим модулем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146279" y="6462571"/>
            <a:ext cx="1803868" cy="258903"/>
          </a:xfrm>
        </p:spPr>
        <p:txBody>
          <a:bodyPr/>
          <a:lstStyle/>
          <a:p>
            <a:fld id="{CA3390C8-722A-484D-BFF3-B8C56BDD3746}" type="slidenum">
              <a:rPr lang="ru-RU" smtClean="0"/>
              <a:t>33</a:t>
            </a:fld>
            <a:endParaRPr lang="ru-RU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7577856" cy="55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840" y="2904724"/>
            <a:ext cx="5735160" cy="346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698" y="4182142"/>
            <a:ext cx="1892283" cy="2635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571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467"/>
            <a:ext cx="8229600" cy="1191285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интерфейс для взаимодействия с внешними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модулями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30963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Предназначен для взаимодействия с надстройками (внешними модулями), позволяющими решать специфические, не заложенные в архитектуру «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ГеоАРМ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задачи.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получение доступа к необходимым таблицам и представлениям, информации из определённых атрибутов и позволяет манипулировать записями из таблиц-деталей.</a:t>
            </a:r>
          </a:p>
          <a:p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34</a:t>
            </a:fld>
            <a:endParaRPr lang="ru-RU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678" y="4275735"/>
            <a:ext cx="1311573" cy="114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 стрелкой 5"/>
          <p:cNvCxnSpPr>
            <a:endCxn id="10" idx="0"/>
          </p:cNvCxnSpPr>
          <p:nvPr/>
        </p:nvCxnSpPr>
        <p:spPr>
          <a:xfrm flipH="1">
            <a:off x="1006964" y="4895550"/>
            <a:ext cx="929546" cy="819517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992" y="4275735"/>
            <a:ext cx="12763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G:\GDrv\Google Диск\Disser\Pic_word200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918" y="615294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3895244" y="5445922"/>
            <a:ext cx="1426668" cy="401868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Rep.dll</a:t>
            </a:r>
            <a:endParaRPr lang="ru-RU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76" y="5715067"/>
            <a:ext cx="10191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Прямая со стрелкой 10"/>
          <p:cNvCxnSpPr>
            <a:stCxn id="5" idx="3"/>
          </p:cNvCxnSpPr>
          <p:nvPr/>
        </p:nvCxnSpPr>
        <p:spPr>
          <a:xfrm>
            <a:off x="3218251" y="4846760"/>
            <a:ext cx="2764309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>
            <a:stCxn id="5" idx="2"/>
            <a:endCxn id="9" idx="1"/>
          </p:cNvCxnSpPr>
          <p:nvPr/>
        </p:nvCxnSpPr>
        <p:spPr>
          <a:xfrm rot="16200000" flipH="1">
            <a:off x="3114319" y="4865930"/>
            <a:ext cx="229071" cy="1332779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7" idx="2"/>
            <a:endCxn id="9" idx="3"/>
          </p:cNvCxnSpPr>
          <p:nvPr/>
        </p:nvCxnSpPr>
        <p:spPr>
          <a:xfrm rot="5400000">
            <a:off x="5844117" y="4810806"/>
            <a:ext cx="313846" cy="1358255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8" idx="0"/>
          </p:cNvCxnSpPr>
          <p:nvPr/>
        </p:nvCxnSpPr>
        <p:spPr>
          <a:xfrm>
            <a:off x="4596518" y="5794144"/>
            <a:ext cx="0" cy="35879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972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Построитель отчётов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виде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надстройки. 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 шаблоны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содержащие элементы разметки текста (метки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Поддерживает условия.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Поддерживает склонение по падежам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padeg.dll)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Поддерживает вставку пространственных данных (при вызове из картографического модуля)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35</a:t>
            </a:fld>
            <a:endParaRPr lang="ru-RU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68760"/>
            <a:ext cx="4522394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83096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Глава 4.Применение инструментальной системы «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ГеоАРМ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оценки эффективности было проведено сравнение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ГеоАРМ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MS Access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примере разработки ПБД для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БД «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БД «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имитирует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хранилище издательской компании и состоит из 11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36</a:t>
            </a:fld>
            <a:endParaRPr lang="ru-RU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2656337884"/>
              </p:ext>
            </p:extLst>
          </p:nvPr>
        </p:nvGraphicFramePr>
        <p:xfrm>
          <a:off x="539552" y="3212976"/>
          <a:ext cx="6152515" cy="3445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8241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АИС «Управление многоквартирными домами»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создания: 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органов местного самоуправления, физических и юридических лиц достоверными сведениями, повышение эффективности подготовки и обоснованности принятия управленческих решений администрации г. Иркутска по вопросам управления жилищно-коммунальным хозяйством, в частности, управления </a:t>
            </a:r>
            <a:r>
              <a:rPr 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многоквартирными 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домами (МД), расположенными на территории г. Иркутска. </a:t>
            </a:r>
            <a:endParaRPr lang="ru-RU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АИС:</a:t>
            </a:r>
          </a:p>
          <a:p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общего банка достоверной информации в виде тематических баз данных, обеспечивающего обработку, надежное централизованное хранение и оперативный поиск электронных документов и информации, связанной с управлением многоквартирными домами органов местного самоуправления г. Иркутска, физических и юридических лиц;</a:t>
            </a:r>
          </a:p>
          <a:p>
            <a:r>
              <a:rPr 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процессов сбора, обработки, представления информации в сфере управления многоквартирными домами;</a:t>
            </a:r>
          </a:p>
          <a:p>
            <a:r>
              <a:rPr 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процессов подготовки документации и учета результатов проведения общих собраний в многоквартирных домах по вопросам определения способа управления МД и выбора управляющей организации;</a:t>
            </a:r>
          </a:p>
          <a:p>
            <a:r>
              <a:rPr 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процессов подготовки конкурсной документации для проведения открытых конкурсов по выбору управляющих организаций;</a:t>
            </a:r>
          </a:p>
          <a:p>
            <a:r>
              <a:rPr 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расчета платы за пользование жилым помещением для нанимателей по договорам социального найма;</a:t>
            </a:r>
          </a:p>
          <a:p>
            <a:r>
              <a:rPr 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расчета оставшейся части платы за содержание и ремонт жилого помещения в случаях, когда размер вносимой нанимателями муниципального жилищного фонда г. Иркутска по договорам социального найма жилых помещений и договорам найма жилых помещений платы ниже, чем размер платы, установленный договорами управления;</a:t>
            </a:r>
          </a:p>
          <a:p>
            <a:r>
              <a:rPr 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качества обработки тематической информации, повышение оперативности обмена информацией, сокращение непроизводительных операций по поиску, обработке и оформлению жилищно-коммунальной документации;</a:t>
            </a:r>
          </a:p>
          <a:p>
            <a:r>
              <a:rPr 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контроля за деятельностью организаций, управляющих многоквартирными домами;</a:t>
            </a:r>
          </a:p>
          <a:p>
            <a:r>
              <a:rPr 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оперативное 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информации в сфере жилищно-коммунального хозяйства вышестоящим органам и смежным подразделениям.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651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АИС «Управление многоквартирными домами»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38</a:t>
            </a:fld>
            <a:endParaRPr lang="ru-RU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7200800" cy="482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7504" y="580292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(Работы выполнены в рамках Муниципальных контрактов 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 010-64-717/6, № 010-64-1740/7, № 010-64-2361/8,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№010-64-000745/9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№ 010-64-000939/10, №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010-64-001340/11)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909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467"/>
            <a:ext cx="8229600" cy="706090"/>
          </a:xfrm>
        </p:spPr>
        <p:txBody>
          <a:bodyPr>
            <a:normAutofit/>
          </a:bodyPr>
          <a:lstStyle/>
          <a:p>
            <a:r>
              <a:rPr lang="ru-RU" alt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Результаты, выносимые на защиту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328592"/>
          </a:xfrm>
        </p:spPr>
        <p:txBody>
          <a:bodyPr>
            <a:normAutofit fontScale="70000" lnSpcReduction="20000"/>
          </a:bodyPr>
          <a:lstStyle/>
          <a:p>
            <a:pPr marL="514350" lvl="1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создания ПБД, обладающих ГИС-функциональностью, на основе их декларативных спецификаций, позволяющая значительно сократить сроки разработки.</a:t>
            </a:r>
          </a:p>
          <a:p>
            <a:pPr marL="514350" lvl="1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Оригинальная концептуальная модель ПБД, отличающаяся расширенным описанием структур БД, а также наличием правил о способах представления данных пользователю и способах взаимодействия с внешними ППС системами, в том числе с ГИС.</a:t>
            </a:r>
          </a:p>
          <a:p>
            <a:pPr marL="514350" lvl="1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Предметно-ориентированный декларативный язык для создания спецификаций ПБД, отличающийся от существующих наличием конструкций, позволяющих описать как структуры и связи между таблицами, так и правила формирования пользовательского интерфейса для представления и модификации БД, а также механизмы взаимодействия с внешними ППС и пространственными данными.</a:t>
            </a:r>
          </a:p>
          <a:p>
            <a:pPr marL="514350" lvl="1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Инструментальное средство, реализованное в соответствии с предложенной технологией и позволяющее интерактивно создавать спецификации ПБД с ГИС-функциональностью, а также настраиваемое при помощи созданных спецификаций на взаимодействие с предметными БД и внешними ППС.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61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исследования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61662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технологии, языка и инструментального средства формирования декларативных спецификаций ПБД и их применение для автоматизации процесса создания и модернизации ПБД, обладающих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ГИС-функциональностью.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lv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существующих подходов к автоматизации создания ППС.</a:t>
            </a:r>
          </a:p>
          <a:p>
            <a:pPr lv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технологию автоматизации создания ПБД, обладающих ГИС-функциональностью, на основе их декларативных спецификаций.</a:t>
            </a:r>
          </a:p>
          <a:p>
            <a:pPr lv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Построить концептуальную модель ПБД, описывающую структуру БД, правила отображения схемы БД в пользовательский интерфейс и механизм взаимодействия ПБД с внешними ППС, в том числе с ГИС.</a:t>
            </a:r>
          </a:p>
          <a:p>
            <a:pPr lv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декларативный язык спецификации ПБД.</a:t>
            </a:r>
          </a:p>
          <a:p>
            <a:pPr lv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инструментальное средство для автоматизации создания ПБД, обладающих ГИС-функциональностью, на основе их декларативных спецификаций.</a:t>
            </a:r>
          </a:p>
          <a:p>
            <a:pPr lv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Применить технологию и инструментальное средство на примере создания ряда ППС управления территориальным развитием.</a:t>
            </a:r>
          </a:p>
          <a:p>
            <a:pPr marL="0" indent="0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85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</p:spPr>
        <p:txBody>
          <a:bodyPr>
            <a:normAutofit/>
          </a:bodyPr>
          <a:lstStyle/>
          <a:p>
            <a:r>
              <a:rPr lang="ru-RU" alt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вклад автора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выносимые на защиту научные положения получены соискателем лично. В основных научных работах по теме диссертации, опубликованных в соавторстве, лично соискателем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разработаны: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создания ПБД, обладающих ГИС-функциональностью на основе спецификаций;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Концептуальная модель ПБД;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спецификаций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ПБД;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Инструментальное средство создания ПБД на основе декларативных спецификаций;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картографического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модуля;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создания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отчетов;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предложенной технологии прикладной АИС «Управление многоквартирными домами г. Иркутска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алгоритмов обработки данных и программная реализация модуля для работы с БД получены в неделимом соавторстве с к.т.н.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Хмельновым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А.Е.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к.т.н.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Гаченко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А.С.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3616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alt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работы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Autofit/>
          </a:bodyPr>
          <a:lstStyle/>
          <a:p>
            <a:pPr marL="0" indent="361950" algn="just">
              <a:buFont typeface="Wingdings" pitchFamily="2" charset="2"/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результаты диссертационной работы, ее отдельные положения, а также результаты конкретных прикладных исследований и разработок обсуждались на научных семинарах ИДСТУ СО РАН, на международных, региональных научных и научно-практических конференциях и совещаниях, на научных координационных советах СО РАН и на региональных совещаниях, посвященных методам и технологиям информатики, развитию информационно-телекоммуникационной инфраструктуры и внедрению геоинформационных систем в управление территориальным развитием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361950" algn="just">
              <a:buFont typeface="Wingdings" pitchFamily="2" charset="2"/>
              <a:buNone/>
            </a:pPr>
            <a:endParaRPr lang="ru-RU" alt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Font typeface="Wingdings" pitchFamily="2" charset="2"/>
              <a:buNone/>
            </a:pPr>
            <a:r>
              <a:rPr lang="ru-RU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диссертационной работы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докладывались и обсуждались </a:t>
            </a:r>
            <a:r>
              <a:rPr lang="ru-RU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3 международных, 8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всероссийских и </a:t>
            </a:r>
            <a:r>
              <a:rPr lang="ru-RU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 региональных конференциях.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9920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Публикации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187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теме диссертации опубликованы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статей в рецензируемых журналах из перечня ВАК, 3 в специальных выпусках периодических журналов, 1 монография, а также получены 3 свидетельства об официальной регистрации программ для ЭВМ Федеральной службы по интеллектуальной собственности, патентам и товарным знакам.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42</a:t>
            </a:fld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09600" y="3212976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и объём работы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39552" y="4071671"/>
            <a:ext cx="8229600" cy="1872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Диссертационная работа состоит из введения, четырех глав, заключения, списка литературы, включающего 92 наименования, и двух приложений. Объем составляет 152 страницы, включая 117 страниц основного текста, 43 рисунка, 10 таблиц, список сокращений и условных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обозначений.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0744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4082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Статьи в журналах из перечня ВАК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РФ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784976" cy="5616624"/>
          </a:xfrm>
        </p:spPr>
        <p:txBody>
          <a:bodyPr>
            <a:noAutofit/>
          </a:bodyPr>
          <a:lstStyle/>
          <a:p>
            <a:pPr marL="271463" lvl="0" indent="-271463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Фереферов 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Е.С., Бычков И.В., Хмельнов А.Е. Технология создания автоматизированных рабочих мест с возможностью обработки пространственных данных на основе </a:t>
            </a:r>
            <a:r>
              <a:rPr lang="ru-RU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метаописаний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структур баз данных // Вестник </a:t>
            </a:r>
            <a:r>
              <a:rPr lang="ru-RU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ИрГТУ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2006. </a:t>
            </a:r>
            <a:r>
              <a:rPr 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Т. 3, № 2(26). </a:t>
            </a:r>
            <a:r>
              <a:rPr 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52 – 59.</a:t>
            </a:r>
          </a:p>
          <a:p>
            <a:pPr marL="271463" lvl="0" indent="-271463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Фереферов Е.С., Бычков И.В., Хмельнов А.Е. </a:t>
            </a:r>
            <a:r>
              <a:rPr lang="ru-RU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Метаописание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баз данных как основа интеграции информационно-справочных систем и ГИС // Вычислительные технологии. </a:t>
            </a:r>
            <a:r>
              <a:rPr 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2007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12, № 5. </a:t>
            </a:r>
            <a:r>
              <a:rPr 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41 – 51.</a:t>
            </a:r>
          </a:p>
          <a:p>
            <a:pPr marL="271463" lvl="0" indent="-271463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Бычков И.В., </a:t>
            </a:r>
            <a:r>
              <a:rPr lang="ru-RU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Гаченко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А.С., Ружников Г.М., </a:t>
            </a:r>
            <a:r>
              <a:rPr lang="ru-RU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Маджара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Т.И., Фереферов Е.С., Хмельнов А.Е. Внедрение современных информационных технологий в региональных проектах // Вестник НГУ. </a:t>
            </a:r>
            <a:r>
              <a:rPr 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2008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6, № 1. </a:t>
            </a:r>
            <a:r>
              <a:rPr 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15 – 24.</a:t>
            </a:r>
          </a:p>
          <a:p>
            <a:pPr marL="271463" lvl="0" indent="-271463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Гаченко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 С., Ружников Г. М., Фереферов Е. С., Хмельнов А. Е. Разработка информационной системы обеспечения градостроительной деятельности в муниципальных образованиях // Вестник НГУ. </a:t>
            </a:r>
            <a:r>
              <a:rPr 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2008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6, № 3. </a:t>
            </a:r>
            <a:r>
              <a:rPr 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72 – 79.</a:t>
            </a:r>
          </a:p>
          <a:p>
            <a:pPr marL="271463" lvl="0" indent="-271463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Фёдоров Р.К., Бычков И.В., Хмельнов А.Е., Новицкий Ю.А., Ружников Г.М., </a:t>
            </a:r>
            <a:r>
              <a:rPr lang="ru-RU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Гаченко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А.С., Фереферов Е.С., </a:t>
            </a:r>
            <a:r>
              <a:rPr lang="ru-RU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Шигаров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А.О., Парамонов В.В., Попова А.К. Разработка геоинформационной системы "Адресный план" г. Иркутска // Современный технологии Системный анализ Моделирование. </a:t>
            </a:r>
            <a:r>
              <a:rPr 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2009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 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(23</a:t>
            </a:r>
            <a:r>
              <a:rPr 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С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14 – 19.</a:t>
            </a:r>
          </a:p>
          <a:p>
            <a:pPr marL="271463" lvl="0" indent="-271463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Фереферов Е.С., Бычков И.В., Новицкий Ю.А., Ружников Г.М., Хмельнов А.Е. Организация работы с электронными картами исключающая утечку векторной информации // Горный информационно-аналитический бюллетень (научно-технический журнал). </a:t>
            </a:r>
            <a:r>
              <a:rPr 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2009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 ОВ 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 </a:t>
            </a:r>
            <a:r>
              <a:rPr 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220 – 224.</a:t>
            </a:r>
          </a:p>
          <a:p>
            <a:pPr marL="271463" lvl="0" indent="-271463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Фереферов Е. С., Бычков И. В., Ружников Г. М., Хмельнов А. Е. Инструментальное средство автоматизации создания приложений баз данных на основе декларативных спецификаций // Вестник Бурятского </a:t>
            </a:r>
            <a:r>
              <a:rPr 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гос. ун-та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 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118 – 122.</a:t>
            </a:r>
          </a:p>
          <a:p>
            <a:pPr marL="271463" lvl="0" indent="-271463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Фереферов Е. С., Новицкий Ю. А., Ружников Г. М., Хмельнов А. Е. Технология интеграции геоинформационных функций в информационные системы // Вестник Бурятского </a:t>
            </a:r>
            <a:r>
              <a:rPr 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гос. ун-та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 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59 – 63.</a:t>
            </a:r>
          </a:p>
          <a:p>
            <a:pPr marL="271463" lvl="0" indent="-271463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Фереферов Е.С., Хмельнов А.Е. Автоматизация создания пользовательского интерфейса на основе модели приложения баз данных // Вестник Бурятского </a:t>
            </a:r>
            <a:r>
              <a:rPr 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гос. ун-та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 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100 – 118</a:t>
            </a:r>
            <a:r>
              <a:rPr 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lvl="0" indent="-271463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Фереферов 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Е.С., Бычков И.В., Хмельнов А.Е. Технология разработки приложений баз данных на основе декларативных спецификаций // Вычислительные технологии. 2014. Т. 19. № 5. С. 85 – 100</a:t>
            </a:r>
            <a:r>
              <a:rPr 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9139010" cy="365125"/>
          </a:xfrm>
        </p:spPr>
        <p:style>
          <a:lnRef idx="1">
            <a:schemeClr val="accent5"/>
          </a:lnRef>
          <a:fillRef idx="1001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fld id="{98669077-9D3D-426B-9B30-D6AD2520AD01}" type="slidenum">
              <a:rPr lang="ru-RU" smtClean="0"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02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3384375"/>
          </a:xfrm>
        </p:spPr>
        <p:txBody>
          <a:bodyPr>
            <a:normAutofit fontScale="92500" lnSpcReduction="20000"/>
          </a:bodyPr>
          <a:lstStyle/>
          <a:p>
            <a:pPr marL="450000" lvl="0" indent="-450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Фереферов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Е.С., Бычков И.В.,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Гаченко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А.С., Попова А.К., Ружников Г.М., Хмельнов А.Е. Применение ГИС- и Веб- технологий для создания интегрированных информационно-аналитических систем // Вычислительные технологии. 2007. Т. 12, спец.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вып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3. С. 5–18.</a:t>
            </a:r>
          </a:p>
          <a:p>
            <a:pPr marL="450000" lvl="0" indent="-450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Фереферов Е. С.,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Гаченко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 С., Ружников Г. М., Хмельнов А. Е. Муниципальная информационная система обеспечения градостроительной деятельности // Вычислительные технологии. 2008. Т. 13, спец.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вып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1. С. 11–16.</a:t>
            </a:r>
          </a:p>
          <a:p>
            <a:pPr marL="450000" lvl="0" indent="-450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Бычков И.В.,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Гаченко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А.С., Хмельнов А.Е., Фереферов Е.С. Система создания автоматизированных рабочих мест с возможностью взаимодействия с пространственными данными на основе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метаописаний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структур баз данных // Современные технологии. Системный анализ. Моделирование. 2008. Спец.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вып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С. 12–17.</a:t>
            </a:r>
          </a:p>
          <a:p>
            <a:endParaRPr lang="ru-RU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3128" y="6492875"/>
            <a:ext cx="9145680" cy="36512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fld id="{98669077-9D3D-426B-9B30-D6AD2520AD01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4082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Статьи в спец выпусках журналов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ВАК: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4221088"/>
            <a:ext cx="9144000" cy="6340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Монография: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3778" y="5013176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Бычков И.В.,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Гаченко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А.С., Ружников Г.М., Фереферов Е.С., Хмельнов А.Е., Федоров Р.К. Интеграция информационно-аналитических ресурсов и обработка пространственных данных в задачах управления территориальным развитием. Новосибирск: Изд-во СО РАН, 2012. 369 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70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Свидетельства о государственной регистрации программ для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ЭВМ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4968552"/>
          </a:xfrm>
        </p:spPr>
        <p:txBody>
          <a:bodyPr>
            <a:normAutofit fontScale="62500" lnSpcReduction="20000"/>
          </a:bodyPr>
          <a:lstStyle/>
          <a:p>
            <a:pPr marL="514350" lvl="0" indent="-5143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Бычков И.В., </a:t>
            </a:r>
            <a:r>
              <a:rPr lang="ru-RU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Гаченко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А.С</a:t>
            </a:r>
            <a:r>
              <a:rPr lang="ru-R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 Фереферов 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Е.С., Хмельнов А.Е., Программный комплекс для создания АРМ с картографической привязкой с использованием </a:t>
            </a:r>
            <a:r>
              <a:rPr lang="ru-RU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метаописаний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структуры баз данных (</a:t>
            </a:r>
            <a:r>
              <a:rPr lang="ru-RU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ГеоАРМ</a:t>
            </a:r>
            <a:r>
              <a:rPr lang="ru-R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Свидетельство о государственной регистрации программ для ЭВМ </a:t>
            </a:r>
            <a:r>
              <a:rPr lang="ru-R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№2007613643 от 27.08.2007. М.: Федеральная служба по интеллектуальной собственности, патентам и товарным знакам, 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2007.</a:t>
            </a:r>
          </a:p>
          <a:p>
            <a:pPr marL="514350" lvl="0" indent="-5143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Бычков И.В., Ружников Г.М., Хмельнов А.Е., Фереферов Е.С. Программный модуль, реализующий интерфейс пользователя ГИС Адресный </a:t>
            </a:r>
            <a:r>
              <a:rPr lang="ru-R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план: 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Свидетельство о государственной регистрации программ для ЭВМ №</a:t>
            </a:r>
            <a:r>
              <a:rPr lang="ru-R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2010612640 от 16.04.2010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М.: Федеральная служба по интеллектуальной собственности, патентам и товарным знакам, </a:t>
            </a:r>
            <a:r>
              <a:rPr lang="ru-R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lvl="0" indent="-5143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Бычков И.В., Ружников Г.М., Хмельнов А.Е., Фереферов Е.С. Библиотека для создания отчетов с использованием </a:t>
            </a:r>
            <a:r>
              <a:rPr lang="ru-RU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метаописаний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структур БД и шаблонов, содержащих метки форматирования данных</a:t>
            </a:r>
            <a:r>
              <a:rPr lang="ru-R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.: Свидетельство 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государственной регистрации программ для ЭВМ №2011618280. М.: Федеральная служба по интеллектуальной собственности, патентам и товарным знакам, </a:t>
            </a:r>
            <a:r>
              <a:rPr lang="ru-R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9144000" cy="36512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fld id="{98669077-9D3D-426B-9B30-D6AD2520AD01}" type="slidenum">
              <a:rPr lang="ru-RU" smtClean="0"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387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 предмет исследования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Объектом исследования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являются технологии автоматизации создания приложений баз данных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Предметом исследования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являются декларативные спецификации и их использование для автоматизации создания ПБД с ГИС-функциональностью.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97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Научная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новизна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Предложена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автоматизации создания ПБД, отличием которой от известных является выделение информации о структуре ПБД и формирование спецификаций в виде формализованных знаний, что позволяет абстрагироваться от структуры БД, типа используемой СУБД и использовать универсальные алгоритмы для доступа и модификации таблиц БД, динамического создания пользовательского интерфейса, а также взаимодействия с внешними ППС, в том числе ГИС.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Создана оригинальная концептуальная модель ПБД, отличающаяся от существующих тем, что информация о структуре БД расширена знаниями о способах представления данных пользователю, а также механизме взаимодействия с внешними ППС, что позволяет создавать универсальные алгоритмы для взаимодействия с таблицами БД, динамического формирования пользовательского интерфейса и взаимодействия с внешними системами, в том числе с ГИС.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предметно-ориентированный декларативный язык спецификаций ПБД, отличающийся от существующих наличием конструкций, позволяющих описывать не только структуры таблиц и связей между ними, но и правила формирования пользовательского интерфейса для взаимодействия с этими таблицами, взаимосвязь информации из БД с пространственными данными, а также механизм взаимодействия с внешними ППС, решающими специфические задачи.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Впервые разработано инструментальное средство, позволяющее интерактивно создавать спецификации ПБД, а также настраиваться при помощи спецификаций на работу с предметной БД.</a:t>
            </a:r>
          </a:p>
          <a:p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46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778098"/>
          </a:xfrm>
        </p:spPr>
        <p:txBody>
          <a:bodyPr>
            <a:normAutofit/>
          </a:bodyPr>
          <a:lstStyle/>
          <a:p>
            <a:r>
              <a:rPr lang="ru-RU" alt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Научная значимость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616624"/>
          </a:xfrm>
        </p:spPr>
        <p:txBody>
          <a:bodyPr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диссертационной работы 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использованы при выполнении: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 фундаментальных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исследований СО РАН (проект IV.31.2.4. «Методы и технологии разработки программного обеспечения для анализа, обработки и хранения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разноформатных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междисциплинарных данных и знаний, основанные на применении декларативных спецификаций форматов представления информации и моделей программных систем») (2010-2012гг.); </a:t>
            </a:r>
          </a:p>
          <a:p>
            <a:pPr lv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фундаментальных исследований Отделения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нанотехнологий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информационных технологий РАН (проект №3, 2009-2011гг., №4.1, 2012-2014гг.);</a:t>
            </a:r>
          </a:p>
          <a:p>
            <a:pPr lv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Междисциплинарной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 4.5.2. СО РАН (проект 4.5.2.1 «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Интеллектные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методы и инструментальные средства создания и анализа интегрированных распределённых информационно-аналитических и вычислительных систем для междисциплинарных исследований с применением ГИС,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и Веб– технологий» 2007-2009гг.);</a:t>
            </a:r>
          </a:p>
          <a:p>
            <a:pPr lv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Междисциплинарного интеграционный проект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 РАН (проект №121).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Проектов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РФФИ: 08-07-00163-а, 09-07-12017-офи_м, 11-07-00426-а,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11-07-92204-Монг_а.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82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значимость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328592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в рамках диссертационной работы технология и инструментальное средство позволяют значительно повысить эффективность, снизить трудозатраты и сократить сроки создания ПБД, обладающих ГИС-функциональностью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Созданное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зарегистрировано в Федеральной службе по интеллектуальной собственности, патентам и товарным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знакам.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Разработанная технология и инструментальное средство были использованы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создании интегрированных прикладных программных систем: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Муниципальная ГИС г. Иркутска»,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Муниципальная информационная система градостроительной деятельности г. Иркутска»,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АИС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«Управление многоквартирными домами»,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АИС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«Отдел жилищного хозяйства»,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АИС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«Топонимика г. Иркутска»,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АИС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«Реестр геодезических съемок»,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АИС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«Единый общегородской регистр адресов объектов недвижимости».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19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78098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 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специальности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256584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соответствии с формулой специальности 05.13.11 –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«Математическое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программное обеспечение вычислительных машин, комплексов и компьютерных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сетей» диссертационная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охватывает решение задач создания и сопровождения программных средств различного назначения и включает исследование моделей, методов и алгоритмов проектирования программ и программных систем, языков и программных инструментов для организации взаимодействия программ и программных систем, систем управления базами данных, человеко-машинных интерфейсов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Научное и народнохозяйственное значение диссертации заключается в повышении эффективности процессов обработки данных в вычислительных машинах, комплексах и компьютерных сетях и в сокращении сроков их создания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Отражённые в диссертации положения соответствуют пунктам 3,7 области исследования специальности 05.13.11.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9077-9D3D-426B-9B30-D6AD2520AD0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0264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6297</TotalTime>
  <Words>3552</Words>
  <Application>Microsoft Office PowerPoint</Application>
  <PresentationFormat>Экран (4:3)</PresentationFormat>
  <Paragraphs>361</Paragraphs>
  <Slides>45</Slides>
  <Notes>31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45</vt:i4>
      </vt:variant>
    </vt:vector>
  </HeadingPairs>
  <TitlesOfParts>
    <vt:vector size="48" baseType="lpstr">
      <vt:lpstr>Тема Office</vt:lpstr>
      <vt:lpstr>Visio</vt:lpstr>
      <vt:lpstr>Формула</vt:lpstr>
      <vt:lpstr>Презентация PowerPoint</vt:lpstr>
      <vt:lpstr>Актуальность</vt:lpstr>
      <vt:lpstr>Актуальность</vt:lpstr>
      <vt:lpstr>Цель и задачи исследования</vt:lpstr>
      <vt:lpstr>Объект и предмет исследования</vt:lpstr>
      <vt:lpstr>Научная новизна</vt:lpstr>
      <vt:lpstr>Научная значимость</vt:lpstr>
      <vt:lpstr>Практическая значимость</vt:lpstr>
      <vt:lpstr>Соответствие специальности</vt:lpstr>
      <vt:lpstr>Структура работы</vt:lpstr>
      <vt:lpstr>Глава 1. Технологии и инструментальные средства разработки прикладных программных систем</vt:lpstr>
      <vt:lpstr>Глава 1. Технологии и инструментальные средства разработки прикладных программных систем</vt:lpstr>
      <vt:lpstr>Глава 1. Технологии и инструментальные средства разработки прикладных программных систем</vt:lpstr>
      <vt:lpstr>Глава2 Технология автоматизации создания ПБД на основе спецификаций</vt:lpstr>
      <vt:lpstr>Создание ПБД на основе спецификаций</vt:lpstr>
      <vt:lpstr>Концептуальная модель ПБД</vt:lpstr>
      <vt:lpstr>Schema=&lt;Tbls,Refs&gt; </vt:lpstr>
      <vt:lpstr>Refs - Связи</vt:lpstr>
      <vt:lpstr>Представления</vt:lpstr>
      <vt:lpstr>Display</vt:lpstr>
      <vt:lpstr>Rules</vt:lpstr>
      <vt:lpstr>Plugins</vt:lpstr>
      <vt:lpstr>Язык спецификаций ПБД</vt:lpstr>
      <vt:lpstr>Описание таблицы</vt:lpstr>
      <vt:lpstr>Описание представления</vt:lpstr>
      <vt:lpstr>Глава 3. Инструментальная система создания ПБД</vt:lpstr>
      <vt:lpstr>Ядро</vt:lpstr>
      <vt:lpstr>Подсистема управления спецификациями</vt:lpstr>
      <vt:lpstr>Редактор БД (табличный режим)</vt:lpstr>
      <vt:lpstr>Редактор БД (режим редактирования записи)</vt:lpstr>
      <vt:lpstr>Построитель пользовательских запросов</vt:lpstr>
      <vt:lpstr>Картографический модуль</vt:lpstr>
      <vt:lpstr>Взаимодействие с Картографическим модулем</vt:lpstr>
      <vt:lpstr>Программный интерфейс для взаимодействия с внешними модулями</vt:lpstr>
      <vt:lpstr>Построитель отчётов</vt:lpstr>
      <vt:lpstr>Глава 4.Применение инструментальной системы «ГеоАРМ»</vt:lpstr>
      <vt:lpstr>АИС «Управление многоквартирными домами»</vt:lpstr>
      <vt:lpstr>АИС «Управление многоквартирными домами»</vt:lpstr>
      <vt:lpstr>Результаты, выносимые на защиту</vt:lpstr>
      <vt:lpstr>Личный вклад автора</vt:lpstr>
      <vt:lpstr>Представление работы</vt:lpstr>
      <vt:lpstr>Публикации</vt:lpstr>
      <vt:lpstr>Статьи в журналах из перечня ВАК РФ:</vt:lpstr>
      <vt:lpstr>Статьи в спец выпусках журналов ВАК:</vt:lpstr>
      <vt:lpstr>Свидетельства о государственной регистрации программ для ЭВМ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</dc:creator>
  <cp:lastModifiedBy>Евгений</cp:lastModifiedBy>
  <cp:revision>115</cp:revision>
  <cp:lastPrinted>2014-12-23T03:17:02Z</cp:lastPrinted>
  <dcterms:created xsi:type="dcterms:W3CDTF">2014-03-18T04:52:46Z</dcterms:created>
  <dcterms:modified xsi:type="dcterms:W3CDTF">2014-12-23T03:17:46Z</dcterms:modified>
</cp:coreProperties>
</file>