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7.png" ContentType="image/png"/>
  <Override PartName="/ppt/media/image2.jpeg" ContentType="image/jpeg"/>
  <Override PartName="/ppt/media/image1.jpeg" ContentType="image/jpeg"/>
  <Override PartName="/ppt/media/image6.png" ContentType="image/png"/>
  <Override PartName="/ppt/media/image3.png" ContentType="image/png"/>
  <Override PartName="/ppt/media/image4.jpeg" ContentType="image/jpe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EDD8413-C27D-4C6F-9F23-B46611CCDDA4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15.5.19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8C40149-B66A-4F58-BFE5-F151065F11F3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BDB9E0F-B5ED-4941-A587-601F0286A60C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15.5.19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BC2FB6E-D0F3-497E-8AEB-9B3CAF7ECFE2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755640" y="263700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7000"/>
          </a:bodyPr>
          <a:p>
            <a:pPr algn="ctr"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Calibri"/>
              </a:rPr>
              <a:t>РЕАЛИЗАЦИЯ УСТАНОВЛЕНИЯ СОСЕДСКИХ ОТНОШЕНИЙ В ПРОТОКОЛЕ OSPFv3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 </a:t>
            </a:r>
            <a:br/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140000" y="5301360"/>
            <a:ext cx="4856400" cy="12733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2000"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i="1" lang="ru-RU" sz="3200" spc="-1" strike="noStrike">
                <a:solidFill>
                  <a:srgbClr val="8b8b8b"/>
                </a:solidFill>
                <a:latin typeface="Calibri"/>
              </a:rPr>
              <a:t>Е.А. Черкашин, ИДСТУ СО РАН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i="1" lang="ru-RU" sz="3200" spc="-1" strike="noStrike">
                <a:solidFill>
                  <a:srgbClr val="8b8b8b"/>
                </a:solidFill>
                <a:latin typeface="Calibri"/>
              </a:rPr>
              <a:t>Д.А. Паккерт, ИрНИТУ</a:t>
            </a:r>
            <a:endParaRPr b="0" lang="ru-RU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41"/>
              </a:spcBef>
            </a:pPr>
            <a:r>
              <a:rPr b="1" i="1" lang="ru-RU" sz="3200" spc="-1" strike="noStrike">
                <a:solidFill>
                  <a:srgbClr val="8b8b8b"/>
                </a:solidFill>
                <a:latin typeface="Calibri"/>
              </a:rPr>
              <a:t>Иркутск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Переход к интернету вещей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5" name="Picture 2" descr=""/>
          <p:cNvPicPr/>
          <p:nvPr/>
        </p:nvPicPr>
        <p:blipFill>
          <a:blip r:embed="rId1"/>
          <a:stretch/>
        </p:blipFill>
        <p:spPr>
          <a:xfrm>
            <a:off x="5436000" y="3609360"/>
            <a:ext cx="3184560" cy="2647080"/>
          </a:xfrm>
          <a:prstGeom prst="rect">
            <a:avLst/>
          </a:prstGeom>
          <a:ln>
            <a:noFill/>
          </a:ln>
        </p:spPr>
      </p:pic>
      <p:pic>
        <p:nvPicPr>
          <p:cNvPr id="86" name="Picture 4" descr=""/>
          <p:cNvPicPr/>
          <p:nvPr/>
        </p:nvPicPr>
        <p:blipFill>
          <a:blip r:embed="rId2"/>
          <a:stretch/>
        </p:blipFill>
        <p:spPr>
          <a:xfrm>
            <a:off x="163800" y="1556640"/>
            <a:ext cx="3834360" cy="215496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 rot="1492200">
            <a:off x="4043160" y="3303720"/>
            <a:ext cx="1230480" cy="4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4773960" y="1630800"/>
            <a:ext cx="1014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2011 год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4169520" y="2144160"/>
            <a:ext cx="47912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Необходимость IPv6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Необходимость динамической маршрутизации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183600" y="4509000"/>
            <a:ext cx="40687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SDN – программно-определяемые сети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Сети, которые являются основой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- виртуальных сетей предприятий;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- облачных технологий.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2" descr=""/>
          <p:cNvPicPr/>
          <p:nvPr/>
        </p:nvPicPr>
        <p:blipFill>
          <a:blip r:embed="rId1"/>
          <a:stretch/>
        </p:blipFill>
        <p:spPr>
          <a:xfrm>
            <a:off x="132480" y="2637000"/>
            <a:ext cx="8991360" cy="3915000"/>
          </a:xfrm>
          <a:prstGeom prst="rect">
            <a:avLst/>
          </a:prstGeom>
          <a:ln>
            <a:noFill/>
          </a:ln>
        </p:spPr>
      </p:pic>
      <p:sp>
        <p:nvSpPr>
          <p:cNvPr id="92" name="CustomShape 1"/>
          <p:cNvSpPr/>
          <p:nvPr/>
        </p:nvSpPr>
        <p:spPr>
          <a:xfrm>
            <a:off x="323640" y="188640"/>
            <a:ext cx="8712720" cy="191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000000"/>
                </a:solidFill>
                <a:latin typeface="Calibri"/>
              </a:rPr>
              <a:t>Выбор кратчайшего пути по наименьшей стоимости. Алгоритм Э. Дейкстры</a:t>
            </a:r>
            <a:endParaRPr b="0" lang="ru-RU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2" descr=""/>
          <p:cNvPicPr/>
          <p:nvPr/>
        </p:nvPicPr>
        <p:blipFill>
          <a:blip r:embed="rId1"/>
          <a:stretch/>
        </p:blipFill>
        <p:spPr>
          <a:xfrm>
            <a:off x="437760" y="1512000"/>
            <a:ext cx="8115120" cy="5288400"/>
          </a:xfrm>
          <a:prstGeom prst="rect">
            <a:avLst/>
          </a:prstGeom>
          <a:ln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179640" y="58680"/>
            <a:ext cx="864072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000000"/>
                </a:solidFill>
                <a:latin typeface="Calibri"/>
              </a:rPr>
              <a:t>Состояния маршрутизаторов во время установления соседских отношений</a:t>
            </a:r>
            <a:endParaRPr b="0" lang="ru-RU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559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pPr algn="ctr"/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Цели и задачи исследования</a:t>
            </a:r>
            <a:endParaRPr b="0" lang="ru-RU" sz="4400" spc="-1" strike="noStrike">
              <a:solidFill>
                <a:srgbClr val="000000"/>
              </a:solidFill>
              <a:latin typeface="Calibri"/>
              <a:ea typeface="Microsoft YaHe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288000" y="1008000"/>
            <a:ext cx="8280000" cy="518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ru-RU" sz="2400" spc="-1" strike="noStrike">
                <a:latin typeface="Arial"/>
              </a:rPr>
              <a:t>Цель исследования</a:t>
            </a:r>
            <a:r>
              <a:rPr b="0" lang="ru-RU" sz="2400" spc="-1" strike="noStrike">
                <a:latin typeface="Arial"/>
              </a:rPr>
              <a:t> — реализовать OSPFv3 при помощи декларативных языков P4 и YANG, при этом на традиционном для программирования демонов маршрутизации языке С разрабатываются только алгоритмы на графах и взаимодействие с операционной системой.</a:t>
            </a:r>
            <a:endParaRPr b="0" lang="ru-RU" sz="2400" spc="-1" strike="noStrike">
              <a:latin typeface="Arial"/>
            </a:endParaRPr>
          </a:p>
          <a:p>
            <a:endParaRPr b="0" lang="ru-RU" sz="2400" spc="-1" strike="noStrike">
              <a:latin typeface="Arial"/>
            </a:endParaRPr>
          </a:p>
          <a:p>
            <a:r>
              <a:rPr b="0" lang="ru-RU" sz="2400" spc="-1" strike="noStrike">
                <a:latin typeface="Arial"/>
              </a:rPr>
              <a:t>Задачи:</a:t>
            </a:r>
            <a:endParaRPr b="0" lang="ru-RU" sz="2400" spc="-1" strike="noStrike">
              <a:latin typeface="Arial"/>
            </a:endParaRPr>
          </a:p>
          <a:p>
            <a:r>
              <a:rPr b="0" lang="ru-RU" sz="2400" spc="-1" strike="noStrike">
                <a:latin typeface="Arial"/>
              </a:rPr>
              <a:t>    </a:t>
            </a:r>
            <a:r>
              <a:rPr b="0" lang="ru-RU" sz="2400" spc="-1" strike="noStrike">
                <a:latin typeface="Arial"/>
              </a:rPr>
              <a:t>1. Представление уровня управления SDN/Маршрутизатором;</a:t>
            </a:r>
            <a:endParaRPr b="0" lang="ru-RU" sz="2400" spc="-1" strike="noStrike">
              <a:latin typeface="Arial"/>
            </a:endParaRPr>
          </a:p>
          <a:p>
            <a:r>
              <a:rPr b="0" lang="ru-RU" sz="2400" spc="-1" strike="noStrike">
                <a:latin typeface="Arial"/>
              </a:rPr>
              <a:t>    </a:t>
            </a:r>
            <a:r>
              <a:rPr b="0" lang="ru-RU" sz="2400" spc="-1" strike="noStrike">
                <a:latin typeface="Arial"/>
              </a:rPr>
              <a:t>2. Анализ существующих спецификаций YANG для протокола OSPFv3;</a:t>
            </a:r>
            <a:endParaRPr b="0" lang="ru-RU" sz="2400" spc="-1" strike="noStrike">
              <a:latin typeface="Arial"/>
            </a:endParaRPr>
          </a:p>
          <a:p>
            <a:r>
              <a:rPr b="0" lang="ru-RU" sz="2400" spc="-1" strike="noStrike">
                <a:latin typeface="Arial"/>
              </a:rPr>
              <a:t>    </a:t>
            </a:r>
            <a:r>
              <a:rPr b="0" lang="ru-RU" sz="2400" spc="-1" strike="noStrike">
                <a:latin typeface="Arial"/>
              </a:rPr>
              <a:t>3. Реализация уровней L2, L3 в среде P4;</a:t>
            </a:r>
            <a:endParaRPr b="0" lang="ru-RU" sz="2400" spc="-1" strike="noStrike">
              <a:latin typeface="Arial"/>
            </a:endParaRPr>
          </a:p>
          <a:p>
            <a:r>
              <a:rPr b="0" lang="ru-RU" sz="2400" spc="-1" strike="noStrike">
                <a:latin typeface="Arial"/>
              </a:rPr>
              <a:t>    </a:t>
            </a:r>
            <a:r>
              <a:rPr b="0" lang="ru-RU" sz="2400" spc="-1" strike="noStrike">
                <a:latin typeface="Arial"/>
              </a:rPr>
              <a:t>4. Реализация алгоритмов и интерфейса с уровней L2, L3 к алгоритмам и операционной системе.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9" name="Picture 5" descr=""/>
          <p:cNvPicPr/>
          <p:nvPr/>
        </p:nvPicPr>
        <p:blipFill>
          <a:blip r:embed="rId1"/>
          <a:stretch/>
        </p:blipFill>
        <p:spPr>
          <a:xfrm>
            <a:off x="0" y="2133000"/>
            <a:ext cx="9195480" cy="2971800"/>
          </a:xfrm>
          <a:prstGeom prst="rect">
            <a:avLst/>
          </a:prstGeom>
          <a:ln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176040" y="202680"/>
            <a:ext cx="856944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000000"/>
                </a:solidFill>
                <a:latin typeface="Calibri"/>
              </a:rPr>
              <a:t>Синтез структур логического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4000" spc="-1" strike="noStrike">
                <a:solidFill>
                  <a:srgbClr val="000000"/>
                </a:solidFill>
                <a:latin typeface="Calibri"/>
              </a:rPr>
              <a:t>уровня управления маршрутизатором</a:t>
            </a:r>
            <a:endParaRPr b="0" lang="ru-RU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9000"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YANG-описания структур данных для хранения состояний маршрутизатора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" name="Picture 2" descr=""/>
          <p:cNvPicPr/>
          <p:nvPr/>
        </p:nvPicPr>
        <p:blipFill>
          <a:blip r:embed="rId1"/>
          <a:stretch/>
        </p:blipFill>
        <p:spPr>
          <a:xfrm>
            <a:off x="-83880" y="2133000"/>
            <a:ext cx="9052920" cy="252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2" descr=""/>
          <p:cNvPicPr/>
          <p:nvPr/>
        </p:nvPicPr>
        <p:blipFill>
          <a:blip r:embed="rId1"/>
          <a:stretch/>
        </p:blipFill>
        <p:spPr>
          <a:xfrm>
            <a:off x="107640" y="1544760"/>
            <a:ext cx="9047880" cy="2964240"/>
          </a:xfrm>
          <a:prstGeom prst="rect">
            <a:avLst/>
          </a:prstGeom>
          <a:ln>
            <a:noFill/>
          </a:ln>
        </p:spPr>
      </p:pic>
      <p:sp>
        <p:nvSpPr>
          <p:cNvPr id="104" name="CustomShape 1"/>
          <p:cNvSpPr/>
          <p:nvPr/>
        </p:nvSpPr>
        <p:spPr>
          <a:xfrm>
            <a:off x="665640" y="136800"/>
            <a:ext cx="69811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000000"/>
                </a:solidFill>
                <a:latin typeface="Calibri"/>
              </a:rPr>
              <a:t>Обработка пакетов: правила P4</a:t>
            </a:r>
            <a:endParaRPr b="0" lang="ru-RU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559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pPr algn="ctr"/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Заключение</a:t>
            </a:r>
            <a:endParaRPr b="0" lang="ru-RU" sz="4400" spc="-1" strike="noStrike">
              <a:solidFill>
                <a:srgbClr val="000000"/>
              </a:solidFill>
              <a:latin typeface="Calibri"/>
              <a:ea typeface="Microsoft YaHe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288000" y="1008000"/>
            <a:ext cx="8280000" cy="518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endParaRPr b="0" lang="ru-RU" sz="2400" spc="-1" strike="noStrike">
              <a:latin typeface="Arial"/>
            </a:endParaRPr>
          </a:p>
          <a:p>
            <a:r>
              <a:rPr b="0" lang="ru-RU" sz="2400" spc="-1" strike="noStrike">
                <a:latin typeface="Arial"/>
              </a:rPr>
              <a:t>- Представлены основные идеи подхода к реализации;</a:t>
            </a:r>
            <a:endParaRPr b="0" lang="ru-RU" sz="2400" spc="-1" strike="noStrike">
              <a:latin typeface="Arial"/>
            </a:endParaRPr>
          </a:p>
          <a:p>
            <a:r>
              <a:rPr b="0" lang="ru-RU" sz="2400" spc="-1" strike="noStrike">
                <a:latin typeface="Arial"/>
              </a:rPr>
              <a:t>- Показаны примеры спецификаций структур данных и части автомата, моделирующего состояние маршрутизатора и его соседей, а также </a:t>
            </a:r>
            <a:endParaRPr b="0" lang="ru-RU" sz="2400" spc="-1" strike="noStrike">
              <a:latin typeface="Arial"/>
            </a:endParaRPr>
          </a:p>
          <a:p>
            <a:r>
              <a:rPr b="0" lang="ru-RU" sz="2400" spc="-1" strike="noStrike">
                <a:latin typeface="Arial"/>
              </a:rPr>
              <a:t>- Архитектура процесса проектирования средств ДМ.</a:t>
            </a:r>
            <a:endParaRPr b="0" lang="ru-RU" sz="2400" spc="-1" strike="noStrike">
              <a:latin typeface="Arial"/>
            </a:endParaRPr>
          </a:p>
          <a:p>
            <a:endParaRPr b="0" lang="ru-RU" sz="2400" spc="-1" strike="noStrike">
              <a:latin typeface="Arial"/>
            </a:endParaRPr>
          </a:p>
          <a:p>
            <a:r>
              <a:rPr b="0" lang="ru-RU" sz="2400" spc="-1" strike="noStrike">
                <a:latin typeface="Arial"/>
              </a:rPr>
              <a:t>Следующей задачей, решаемой в данном проекте, является адаптация компилятора P4 к API алгоритмов вычисления кратчайших расстояний Э.Дейкстры.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Application>LibreOffice/6.2.3.2$Linux_X86_64 LibreOffice_project/20$Build-2</Application>
  <Words>67</Words>
  <Paragraphs>16</Paragraphs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2019-05-15T11:17:07Z</dcterms:created>
  <dc:creator>Диана</dc:creator>
  <dc:description/>
  <dc:language>ru-RU</dc:language>
  <cp:lastModifiedBy/>
  <dcterms:modified xsi:type="dcterms:W3CDTF">2019-05-15T23:34:19Z</dcterms:modified>
  <cp:revision>8</cp:revision>
  <dc:subject/>
  <dc:title>РЕАЛИЗАЦИЯ УСТАНОВЛЕНИЯ СОСЕДСКИХ ОТНОШЕНИЙ В ПРОТОКОЛЕ OSPFv3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Home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Экран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7</vt:i4>
  </property>
</Properties>
</file>