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3" r:id="rId8"/>
    <p:sldId id="264"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34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15" name="Date Placeholder 14"/>
          <p:cNvSpPr>
            <a:spLocks noGrp="1"/>
          </p:cNvSpPr>
          <p:nvPr>
            <p:ph type="dt" sz="half" idx="10"/>
          </p:nvPr>
        </p:nvSpPr>
        <p:spPr/>
        <p:txBody>
          <a:bodyPr/>
          <a:lstStyle/>
          <a:p>
            <a:fld id="{7454025B-687D-4845-ACCA-C7871FD2EB90}" type="datetimeFigureOut">
              <a:rPr lang="ru-RU" smtClean="0"/>
              <a:t>01.10.2019</a:t>
            </a:fld>
            <a:endParaRPr lang="ru-RU"/>
          </a:p>
        </p:txBody>
      </p:sp>
      <p:sp>
        <p:nvSpPr>
          <p:cNvPr id="16" name="Slide Number Placeholder 15"/>
          <p:cNvSpPr>
            <a:spLocks noGrp="1"/>
          </p:cNvSpPr>
          <p:nvPr>
            <p:ph type="sldNum" sz="quarter" idx="11"/>
          </p:nvPr>
        </p:nvSpPr>
        <p:spPr/>
        <p:txBody>
          <a:bodyPr/>
          <a:lstStyle/>
          <a:p>
            <a:fld id="{EB3EA253-0E50-4F14-8484-3761419CE2FD}" type="slidenum">
              <a:rPr lang="ru-RU" smtClean="0"/>
              <a:t>‹#›</a:t>
            </a:fld>
            <a:endParaRPr lang="ru-RU"/>
          </a:p>
        </p:txBody>
      </p:sp>
      <p:sp>
        <p:nvSpPr>
          <p:cNvPr id="17" name="Footer Placeholder 16"/>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7454025B-687D-4845-ACCA-C7871FD2EB90}" type="datetimeFigureOut">
              <a:rPr lang="ru-RU" smtClean="0"/>
              <a:t>01.10.2019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3EA253-0E50-4F14-8484-3761419CE2F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454025B-687D-4845-ACCA-C7871FD2EB90}" type="datetimeFigureOut">
              <a:rPr lang="ru-RU" smtClean="0"/>
              <a:t>01.10.2019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3EA253-0E50-4F14-8484-3761419CE2FD}"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3" name="Title 12"/>
          <p:cNvSpPr>
            <a:spLocks noGrp="1"/>
          </p:cNvSpPr>
          <p:nvPr>
            <p:ph type="title"/>
          </p:nvPr>
        </p:nvSpPr>
        <p:spPr/>
        <p:txBody>
          <a:bodyPr/>
          <a:lstStyle/>
          <a:p>
            <a:r>
              <a:rPr lang="ru-RU" smtClean="0"/>
              <a:t>Образец заголовка</a:t>
            </a:r>
            <a:endParaRPr lang="en-US"/>
          </a:p>
        </p:txBody>
      </p:sp>
      <p:sp>
        <p:nvSpPr>
          <p:cNvPr id="14" name="Date Placeholder 13"/>
          <p:cNvSpPr>
            <a:spLocks noGrp="1"/>
          </p:cNvSpPr>
          <p:nvPr>
            <p:ph type="dt" sz="half" idx="10"/>
          </p:nvPr>
        </p:nvSpPr>
        <p:spPr/>
        <p:txBody>
          <a:bodyPr/>
          <a:lstStyle/>
          <a:p>
            <a:fld id="{7454025B-687D-4845-ACCA-C7871FD2EB90}" type="datetimeFigureOut">
              <a:rPr lang="ru-RU" smtClean="0"/>
              <a:t>01.10.2019</a:t>
            </a:fld>
            <a:endParaRPr lang="ru-RU"/>
          </a:p>
        </p:txBody>
      </p:sp>
      <p:sp>
        <p:nvSpPr>
          <p:cNvPr id="15" name="Slide Number Placeholder 14"/>
          <p:cNvSpPr>
            <a:spLocks noGrp="1"/>
          </p:cNvSpPr>
          <p:nvPr>
            <p:ph type="sldNum" sz="quarter" idx="11"/>
          </p:nvPr>
        </p:nvSpPr>
        <p:spPr/>
        <p:txBody>
          <a:bodyPr/>
          <a:lstStyle/>
          <a:p>
            <a:fld id="{EB3EA253-0E50-4F14-8484-3761419CE2FD}" type="slidenum">
              <a:rPr lang="ru-RU" smtClean="0"/>
              <a:t>‹#›</a:t>
            </a:fld>
            <a:endParaRPr lang="ru-RU"/>
          </a:p>
        </p:txBody>
      </p:sp>
      <p:sp>
        <p:nvSpPr>
          <p:cNvPr id="16" name="Footer Placeholder 15"/>
          <p:cNvSpPr>
            <a:spLocks noGrp="1"/>
          </p:cNvSpPr>
          <p:nvPr>
            <p:ph type="ftr" sz="quarter" idx="12"/>
          </p:nvPr>
        </p:nvSpPr>
        <p:spPr/>
        <p:txBody>
          <a:bodyPr/>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12" name="Date Placeholder 11"/>
          <p:cNvSpPr>
            <a:spLocks noGrp="1"/>
          </p:cNvSpPr>
          <p:nvPr>
            <p:ph type="dt" sz="half" idx="10"/>
          </p:nvPr>
        </p:nvSpPr>
        <p:spPr/>
        <p:txBody>
          <a:bodyPr/>
          <a:lstStyle/>
          <a:p>
            <a:fld id="{7454025B-687D-4845-ACCA-C7871FD2EB90}" type="datetimeFigureOut">
              <a:rPr lang="ru-RU" smtClean="0"/>
              <a:t>01.10.2019</a:t>
            </a:fld>
            <a:endParaRPr lang="ru-RU"/>
          </a:p>
        </p:txBody>
      </p:sp>
      <p:sp>
        <p:nvSpPr>
          <p:cNvPr id="13" name="Slide Number Placeholder 12"/>
          <p:cNvSpPr>
            <a:spLocks noGrp="1"/>
          </p:cNvSpPr>
          <p:nvPr>
            <p:ph type="sldNum" sz="quarter" idx="11"/>
          </p:nvPr>
        </p:nvSpPr>
        <p:spPr/>
        <p:txBody>
          <a:bodyPr/>
          <a:lstStyle/>
          <a:p>
            <a:fld id="{EB3EA253-0E50-4F14-8484-3761419CE2FD}" type="slidenum">
              <a:rPr lang="ru-RU" smtClean="0"/>
              <a:t>‹#›</a:t>
            </a:fld>
            <a:endParaRPr lang="ru-RU"/>
          </a:p>
        </p:txBody>
      </p:sp>
      <p:sp>
        <p:nvSpPr>
          <p:cNvPr id="14" name="Footer Placeholder 13"/>
          <p:cNvSpPr>
            <a:spLocks noGrp="1"/>
          </p:cNvSpPr>
          <p:nvPr>
            <p:ph type="ftr" sz="quarter" idx="12"/>
          </p:nvPr>
        </p:nvSpPr>
        <p:spPr/>
        <p:txBody>
          <a:bodyPr/>
          <a:lstStyle/>
          <a:p>
            <a:endParaRPr lang="ru-RU"/>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ru-RU" smtClean="0"/>
              <a:t>Образец заголовка</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7454025B-687D-4845-ACCA-C7871FD2EB90}" type="datetimeFigureOut">
              <a:rPr lang="ru-RU" smtClean="0"/>
              <a:t>01.10.2019</a:t>
            </a:fld>
            <a:endParaRPr lang="ru-RU"/>
          </a:p>
        </p:txBody>
      </p:sp>
      <p:sp>
        <p:nvSpPr>
          <p:cNvPr id="9" name="Slide Number Placeholder 8"/>
          <p:cNvSpPr>
            <a:spLocks noGrp="1"/>
          </p:cNvSpPr>
          <p:nvPr>
            <p:ph type="sldNum" sz="quarter" idx="11"/>
          </p:nvPr>
        </p:nvSpPr>
        <p:spPr/>
        <p:txBody>
          <a:bodyPr/>
          <a:lstStyle/>
          <a:p>
            <a:fld id="{EB3EA253-0E50-4F14-8484-3761419CE2FD}" type="slidenum">
              <a:rPr lang="ru-RU" smtClean="0"/>
              <a:t>‹#›</a:t>
            </a:fld>
            <a:endParaRPr lang="ru-RU"/>
          </a:p>
        </p:txBody>
      </p:sp>
      <p:sp>
        <p:nvSpPr>
          <p:cNvPr id="10" name="Footer Placeholder 9"/>
          <p:cNvSpPr>
            <a:spLocks noGrp="1"/>
          </p:cNvSpPr>
          <p:nvPr>
            <p:ph type="ftr" sz="quarter" idx="12"/>
          </p:nvPr>
        </p:nvSpPr>
        <p:spPr/>
        <p:txBody>
          <a:bodyPr/>
          <a:lstStyle/>
          <a:p>
            <a:endParaRPr lang="ru-RU"/>
          </a:p>
        </p:txBody>
      </p:sp>
      <p:sp>
        <p:nvSpPr>
          <p:cNvPr id="11" name="Title 10"/>
          <p:cNvSpPr>
            <a:spLocks noGrp="1"/>
          </p:cNvSpPr>
          <p:nvPr>
            <p:ph type="title"/>
          </p:nvPr>
        </p:nvSpPr>
        <p:spPr/>
        <p:txBody>
          <a:bodyPr/>
          <a:lstStyle/>
          <a:p>
            <a:r>
              <a:rPr lang="ru-RU" smtClean="0"/>
              <a:t>Образец заголовка</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ru-RU" smtClean="0"/>
              <a:t>Образец заголовка</a:t>
            </a:r>
            <a:endParaRPr lang="en-US" dirty="0"/>
          </a:p>
        </p:txBody>
      </p:sp>
      <p:sp>
        <p:nvSpPr>
          <p:cNvPr id="14" name="Date Placeholder 13"/>
          <p:cNvSpPr>
            <a:spLocks noGrp="1"/>
          </p:cNvSpPr>
          <p:nvPr>
            <p:ph type="dt" sz="half" idx="10"/>
          </p:nvPr>
        </p:nvSpPr>
        <p:spPr/>
        <p:txBody>
          <a:bodyPr/>
          <a:lstStyle/>
          <a:p>
            <a:fld id="{7454025B-687D-4845-ACCA-C7871FD2EB90}" type="datetimeFigureOut">
              <a:rPr lang="ru-RU" smtClean="0"/>
              <a:t>01.10.2019</a:t>
            </a:fld>
            <a:endParaRPr lang="ru-RU"/>
          </a:p>
        </p:txBody>
      </p:sp>
      <p:sp>
        <p:nvSpPr>
          <p:cNvPr id="15" name="Slide Number Placeholder 14"/>
          <p:cNvSpPr>
            <a:spLocks noGrp="1"/>
          </p:cNvSpPr>
          <p:nvPr>
            <p:ph type="sldNum" sz="quarter" idx="11"/>
          </p:nvPr>
        </p:nvSpPr>
        <p:spPr/>
        <p:txBody>
          <a:bodyPr/>
          <a:lstStyle/>
          <a:p>
            <a:fld id="{EB3EA253-0E50-4F14-8484-3761419CE2FD}" type="slidenum">
              <a:rPr lang="ru-RU" smtClean="0"/>
              <a:t>‹#›</a:t>
            </a:fld>
            <a:endParaRPr lang="ru-RU"/>
          </a:p>
        </p:txBody>
      </p:sp>
      <p:sp>
        <p:nvSpPr>
          <p:cNvPr id="16" name="Footer Placeholder 15"/>
          <p:cNvSpPr>
            <a:spLocks noGrp="1"/>
          </p:cNvSpPr>
          <p:nvPr>
            <p:ph type="ftr" sz="quarter" idx="12"/>
          </p:nvPr>
        </p:nvSpPr>
        <p:spPr/>
        <p:txBody>
          <a:bodyPr/>
          <a:lstStyle/>
          <a:p>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a:p>
        </p:txBody>
      </p:sp>
      <p:sp>
        <p:nvSpPr>
          <p:cNvPr id="7" name="Date Placeholder 6"/>
          <p:cNvSpPr>
            <a:spLocks noGrp="1"/>
          </p:cNvSpPr>
          <p:nvPr>
            <p:ph type="dt" sz="half" idx="10"/>
          </p:nvPr>
        </p:nvSpPr>
        <p:spPr/>
        <p:txBody>
          <a:bodyPr/>
          <a:lstStyle/>
          <a:p>
            <a:fld id="{7454025B-687D-4845-ACCA-C7871FD2EB90}" type="datetimeFigureOut">
              <a:rPr lang="ru-RU" smtClean="0"/>
              <a:t>01.10.2019</a:t>
            </a:fld>
            <a:endParaRPr lang="ru-RU"/>
          </a:p>
        </p:txBody>
      </p:sp>
      <p:sp>
        <p:nvSpPr>
          <p:cNvPr id="8" name="Slide Number Placeholder 7"/>
          <p:cNvSpPr>
            <a:spLocks noGrp="1"/>
          </p:cNvSpPr>
          <p:nvPr>
            <p:ph type="sldNum" sz="quarter" idx="11"/>
          </p:nvPr>
        </p:nvSpPr>
        <p:spPr/>
        <p:txBody>
          <a:bodyPr/>
          <a:lstStyle/>
          <a:p>
            <a:fld id="{EB3EA253-0E50-4F14-8484-3761419CE2FD}"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454025B-687D-4845-ACCA-C7871FD2EB90}" type="datetimeFigureOut">
              <a:rPr lang="ru-RU" smtClean="0"/>
              <a:t>01.10.2019</a:t>
            </a:fld>
            <a:endParaRPr lang="ru-RU"/>
          </a:p>
        </p:txBody>
      </p:sp>
      <p:sp>
        <p:nvSpPr>
          <p:cNvPr id="6" name="Slide Number Placeholder 5"/>
          <p:cNvSpPr>
            <a:spLocks noGrp="1"/>
          </p:cNvSpPr>
          <p:nvPr>
            <p:ph type="sldNum" sz="quarter" idx="11"/>
          </p:nvPr>
        </p:nvSpPr>
        <p:spPr/>
        <p:txBody>
          <a:bodyPr/>
          <a:lstStyle/>
          <a:p>
            <a:fld id="{EB3EA253-0E50-4F14-8484-3761419CE2FD}" type="slidenum">
              <a:rPr lang="ru-RU" smtClean="0"/>
              <a:t>‹#›</a:t>
            </a:fld>
            <a:endParaRPr lang="ru-RU"/>
          </a:p>
        </p:txBody>
      </p:sp>
      <p:sp>
        <p:nvSpPr>
          <p:cNvPr id="7" name="Footer Placeholder 6"/>
          <p:cNvSpPr>
            <a:spLocks noGrp="1"/>
          </p:cNvSpPr>
          <p:nvPr>
            <p:ph type="ftr" sz="quarter" idx="12"/>
          </p:nvPr>
        </p:nvSpPr>
        <p:spPr/>
        <p:txBody>
          <a:bodyPr/>
          <a:lstStyle/>
          <a:p>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5" name="Date Placeholder 14"/>
          <p:cNvSpPr>
            <a:spLocks noGrp="1"/>
          </p:cNvSpPr>
          <p:nvPr>
            <p:ph type="dt" sz="half" idx="10"/>
          </p:nvPr>
        </p:nvSpPr>
        <p:spPr/>
        <p:txBody>
          <a:bodyPr/>
          <a:lstStyle/>
          <a:p>
            <a:fld id="{7454025B-687D-4845-ACCA-C7871FD2EB90}" type="datetimeFigureOut">
              <a:rPr lang="ru-RU" smtClean="0"/>
              <a:t>01.10.2019</a:t>
            </a:fld>
            <a:endParaRPr lang="ru-RU"/>
          </a:p>
        </p:txBody>
      </p:sp>
      <p:sp>
        <p:nvSpPr>
          <p:cNvPr id="16" name="Slide Number Placeholder 15"/>
          <p:cNvSpPr>
            <a:spLocks noGrp="1"/>
          </p:cNvSpPr>
          <p:nvPr>
            <p:ph type="sldNum" sz="quarter" idx="11"/>
          </p:nvPr>
        </p:nvSpPr>
        <p:spPr/>
        <p:txBody>
          <a:bodyPr/>
          <a:lstStyle/>
          <a:p>
            <a:fld id="{EB3EA253-0E50-4F14-8484-3761419CE2FD}" type="slidenum">
              <a:rPr lang="ru-RU" smtClean="0"/>
              <a:t>‹#›</a:t>
            </a:fld>
            <a:endParaRPr lang="ru-RU"/>
          </a:p>
        </p:txBody>
      </p:sp>
      <p:sp>
        <p:nvSpPr>
          <p:cNvPr id="17" name="Footer Placeholder 16"/>
          <p:cNvSpPr>
            <a:spLocks noGrp="1"/>
          </p:cNvSpPr>
          <p:nvPr>
            <p:ph type="ftr" sz="quarter" idx="12"/>
          </p:nvPr>
        </p:nvSpPr>
        <p:spPr/>
        <p:txBody>
          <a:bodyPr/>
          <a:lstStyle/>
          <a:p>
            <a:endParaRPr lang="ru-RU"/>
          </a:p>
        </p:txBody>
      </p:sp>
      <p:sp>
        <p:nvSpPr>
          <p:cNvPr id="18" name="Title 17"/>
          <p:cNvSpPr>
            <a:spLocks noGrp="1"/>
          </p:cNvSpPr>
          <p:nvPr>
            <p:ph type="title"/>
          </p:nvPr>
        </p:nvSpPr>
        <p:spPr/>
        <p:txBody>
          <a:bodyPr/>
          <a:lstStyle/>
          <a:p>
            <a:r>
              <a:rPr lang="ru-RU" smtClean="0"/>
              <a:t>Образец заголовка</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ru-RU" smtClean="0"/>
              <a:t>Образец заголовка</a:t>
            </a:r>
            <a:endParaRPr lang="en-US"/>
          </a:p>
        </p:txBody>
      </p:sp>
      <p:sp>
        <p:nvSpPr>
          <p:cNvPr id="13" name="Date Placeholder 12"/>
          <p:cNvSpPr>
            <a:spLocks noGrp="1"/>
          </p:cNvSpPr>
          <p:nvPr>
            <p:ph type="dt" sz="half" idx="10"/>
          </p:nvPr>
        </p:nvSpPr>
        <p:spPr/>
        <p:txBody>
          <a:bodyPr/>
          <a:lstStyle/>
          <a:p>
            <a:fld id="{7454025B-687D-4845-ACCA-C7871FD2EB90}" type="datetimeFigureOut">
              <a:rPr lang="ru-RU" smtClean="0"/>
              <a:t>01.10.2019</a:t>
            </a:fld>
            <a:endParaRPr lang="ru-RU"/>
          </a:p>
        </p:txBody>
      </p:sp>
      <p:sp>
        <p:nvSpPr>
          <p:cNvPr id="14" name="Slide Number Placeholder 13"/>
          <p:cNvSpPr>
            <a:spLocks noGrp="1"/>
          </p:cNvSpPr>
          <p:nvPr>
            <p:ph type="sldNum" sz="quarter" idx="11"/>
          </p:nvPr>
        </p:nvSpPr>
        <p:spPr/>
        <p:txBody>
          <a:bodyPr/>
          <a:lstStyle/>
          <a:p>
            <a:fld id="{EB3EA253-0E50-4F14-8484-3761419CE2FD}" type="slidenum">
              <a:rPr lang="ru-RU" smtClean="0"/>
              <a:t>‹#›</a:t>
            </a:fld>
            <a:endParaRPr lang="ru-RU"/>
          </a:p>
        </p:txBody>
      </p:sp>
      <p:sp>
        <p:nvSpPr>
          <p:cNvPr id="15" name="Footer Placeholder 14"/>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7454025B-687D-4845-ACCA-C7871FD2EB90}" type="datetimeFigureOut">
              <a:rPr lang="ru-RU" smtClean="0"/>
              <a:t>01.10.2019</a:t>
            </a:fld>
            <a:endParaRPr lang="ru-RU"/>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ru-RU"/>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EB3EA253-0E50-4F14-8484-3761419CE2FD}"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23728" y="1628800"/>
            <a:ext cx="6696744" cy="3096344"/>
          </a:xfrm>
        </p:spPr>
        <p:txBody>
          <a:bodyPr>
            <a:normAutofit/>
          </a:bodyPr>
          <a:lstStyle/>
          <a:p>
            <a:r>
              <a:rPr lang="en-US" sz="4400" dirty="0">
                <a:effectLst/>
              </a:rPr>
              <a:t>Online service for modeling forest dynamics on the geoportal</a:t>
            </a:r>
            <a:endParaRPr lang="ru-RU" sz="4800" b="1" dirty="0"/>
          </a:p>
        </p:txBody>
      </p:sp>
    </p:spTree>
    <p:extLst>
      <p:ext uri="{BB962C8B-B14F-4D97-AF65-F5344CB8AC3E}">
        <p14:creationId xmlns:p14="http://schemas.microsoft.com/office/powerpoint/2010/main" val="3162271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98307" y="476672"/>
            <a:ext cx="8568952" cy="5328592"/>
          </a:xfrm>
        </p:spPr>
        <p:txBody>
          <a:bodyPr>
            <a:normAutofit/>
          </a:bodyPr>
          <a:lstStyle/>
          <a:p>
            <a:r>
              <a:rPr lang="en-US" sz="2400" dirty="0">
                <a:effectLst/>
              </a:rPr>
              <a:t>To assess changes in forest resources over time, mathematical models are used to describe their </a:t>
            </a:r>
            <a:r>
              <a:rPr lang="en-US" sz="2400" dirty="0" smtClean="0">
                <a:effectLst/>
              </a:rPr>
              <a:t>dynamics. </a:t>
            </a:r>
            <a:r>
              <a:rPr lang="en-US" sz="2400" dirty="0">
                <a:effectLst/>
              </a:rPr>
              <a:t>Such an assessment is a tool to study the dependencies of the development of the resource and to predict the results of the impact of various factors.</a:t>
            </a:r>
            <a:endParaRPr lang="ru-RU" sz="2400" dirty="0">
              <a:effectLst/>
            </a:endParaRPr>
          </a:p>
          <a:p>
            <a:r>
              <a:rPr lang="en-US" sz="2400" dirty="0">
                <a:effectLst/>
              </a:rPr>
              <a:t>A comprehensive description of the state of the forest should include the parameters of natural dynamics and human impact. Then, combinations of initial parameters form a resource dynamics scenario that reflects the effects of factors. A set of various scenarios forms information for decision support for choosing a management strategy that combining economic efficiency in the operation of the forest with maintaining the ecological environment.</a:t>
            </a:r>
            <a:endParaRPr lang="ru-RU" sz="2400" dirty="0">
              <a:effectLst/>
            </a:endParaRPr>
          </a:p>
        </p:txBody>
      </p:sp>
      <p:pic>
        <p:nvPicPr>
          <p:cNvPr id="1027" name="Picture 3" descr="D:\Asya\IDSTU\trees_1.png"/>
          <p:cNvPicPr>
            <a:picLocks noChangeAspect="1" noChangeArrowheads="1"/>
          </p:cNvPicPr>
          <p:nvPr/>
        </p:nvPicPr>
        <p:blipFill rotWithShape="1">
          <a:blip r:embed="rId2">
            <a:extLst>
              <a:ext uri="{28A0092B-C50C-407E-A947-70E740481C1C}">
                <a14:useLocalDpi xmlns:a14="http://schemas.microsoft.com/office/drawing/2010/main" val="0"/>
              </a:ext>
            </a:extLst>
          </a:blip>
          <a:srcRect l="14375" r="10038"/>
          <a:stretch/>
        </p:blipFill>
        <p:spPr bwMode="auto">
          <a:xfrm>
            <a:off x="-1" y="5661248"/>
            <a:ext cx="9165569" cy="144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Объект 1"/>
              <p:cNvSpPr>
                <a:spLocks noGrp="1"/>
              </p:cNvSpPr>
              <p:nvPr>
                <p:ph idx="1"/>
              </p:nvPr>
            </p:nvSpPr>
            <p:spPr>
              <a:xfrm>
                <a:off x="179512" y="836712"/>
                <a:ext cx="8712968" cy="5688632"/>
              </a:xfrm>
            </p:spPr>
            <p:txBody>
              <a:bodyPr>
                <a:noAutofit/>
              </a:bodyPr>
              <a:lstStyle/>
              <a:p>
                <a:pPr marL="18288" indent="0">
                  <a:buNone/>
                </a:pPr>
                <a14:m>
                  <m:oMathPara xmlns:m="http://schemas.openxmlformats.org/officeDocument/2006/math">
                    <m:oMathParaPr>
                      <m:jc m:val="centerGroup"/>
                    </m:oMathParaPr>
                    <m:oMath xmlns:m="http://schemas.openxmlformats.org/officeDocument/2006/math">
                      <m:f>
                        <m:fPr>
                          <m:ctrlPr>
                            <a:rPr lang="ru-RU" sz="2200" i="1">
                              <a:effectLst/>
                              <a:latin typeface="Cambria Math"/>
                            </a:rPr>
                          </m:ctrlPr>
                        </m:fPr>
                        <m:num>
                          <m:r>
                            <a:rPr lang="ru-RU" sz="2200" i="1">
                              <a:effectLst/>
                              <a:latin typeface="Cambria Math"/>
                            </a:rPr>
                            <m:t>𝑑</m:t>
                          </m:r>
                          <m:sSub>
                            <m:sSubPr>
                              <m:ctrlPr>
                                <a:rPr lang="ru-RU" sz="2200" i="1">
                                  <a:effectLst/>
                                  <a:latin typeface="Cambria Math"/>
                                </a:rPr>
                              </m:ctrlPr>
                            </m:sSubPr>
                            <m:e>
                              <m:r>
                                <a:rPr lang="ru-RU" sz="2200" i="1">
                                  <a:effectLst/>
                                  <a:latin typeface="Cambria Math"/>
                                </a:rPr>
                                <m:t>𝑆</m:t>
                              </m:r>
                            </m:e>
                            <m:sub>
                              <m:r>
                                <a:rPr lang="en-US" sz="2200" i="1">
                                  <a:effectLst/>
                                  <a:latin typeface="Cambria Math"/>
                                </a:rPr>
                                <m:t>𝑁</m:t>
                              </m:r>
                            </m:sub>
                          </m:sSub>
                        </m:num>
                        <m:den>
                          <m:r>
                            <a:rPr lang="ru-RU" sz="2200" i="1">
                              <a:effectLst/>
                              <a:latin typeface="Cambria Math"/>
                            </a:rPr>
                            <m:t>𝑑</m:t>
                          </m:r>
                          <m:r>
                            <a:rPr lang="en-US" sz="2200" i="1">
                              <a:effectLst/>
                              <a:latin typeface="Cambria Math"/>
                            </a:rPr>
                            <m:t>𝑡</m:t>
                          </m:r>
                        </m:den>
                      </m:f>
                      <m:r>
                        <a:rPr lang="ru-RU" sz="2200" i="1">
                          <a:effectLst/>
                          <a:latin typeface="Cambria Math"/>
                        </a:rPr>
                        <m:t>=−</m:t>
                      </m:r>
                      <m:sSub>
                        <m:sSubPr>
                          <m:ctrlPr>
                            <a:rPr lang="ru-RU" sz="2200" i="1">
                              <a:effectLst/>
                              <a:latin typeface="Cambria Math"/>
                            </a:rPr>
                          </m:ctrlPr>
                        </m:sSubPr>
                        <m:e>
                          <m:r>
                            <a:rPr lang="ru-RU" sz="2200" i="1">
                              <a:effectLst/>
                              <a:latin typeface="Cambria Math"/>
                            </a:rPr>
                            <m:t>𝑎</m:t>
                          </m:r>
                        </m:e>
                        <m:sub>
                          <m:r>
                            <a:rPr lang="ru-RU" sz="2200" i="1">
                              <a:effectLst/>
                              <a:latin typeface="Cambria Math"/>
                            </a:rPr>
                            <m:t>𝑁</m:t>
                          </m:r>
                          <m:r>
                            <a:rPr lang="ru-RU" sz="2200" i="1">
                              <a:effectLst/>
                              <a:latin typeface="Cambria Math"/>
                            </a:rPr>
                            <m:t>0</m:t>
                          </m:r>
                        </m:sub>
                      </m:sSub>
                      <m:sSub>
                        <m:sSubPr>
                          <m:ctrlPr>
                            <a:rPr lang="ru-RU" sz="2200" i="1">
                              <a:effectLst/>
                              <a:latin typeface="Cambria Math"/>
                            </a:rPr>
                          </m:ctrlPr>
                        </m:sSubPr>
                        <m:e>
                          <m:r>
                            <a:rPr lang="ru-RU" sz="2200" i="1">
                              <a:effectLst/>
                              <a:latin typeface="Cambria Math"/>
                            </a:rPr>
                            <m:t>𝑆</m:t>
                          </m:r>
                        </m:e>
                        <m:sub>
                          <m:r>
                            <a:rPr lang="ru-RU" sz="2200" i="1">
                              <a:effectLst/>
                              <a:latin typeface="Cambria Math"/>
                            </a:rPr>
                            <m:t>𝑁</m:t>
                          </m:r>
                        </m:sub>
                      </m:sSub>
                      <m:r>
                        <a:rPr lang="ru-RU" sz="2200" i="1">
                          <a:effectLst/>
                          <a:latin typeface="Cambria Math"/>
                        </a:rPr>
                        <m:t>(</m:t>
                      </m:r>
                      <m:r>
                        <a:rPr lang="en-US" sz="2200" i="1">
                          <a:effectLst/>
                          <a:latin typeface="Cambria Math"/>
                        </a:rPr>
                        <m:t>𝑡</m:t>
                      </m:r>
                      <m:r>
                        <a:rPr lang="en-US" sz="2200" i="1">
                          <a:effectLst/>
                          <a:latin typeface="Cambria Math"/>
                        </a:rPr>
                        <m:t>)+</m:t>
                      </m:r>
                      <m:sSub>
                        <m:sSubPr>
                          <m:ctrlPr>
                            <a:rPr lang="ru-RU" sz="2200" i="1">
                              <a:effectLst/>
                              <a:latin typeface="Cambria Math"/>
                            </a:rPr>
                          </m:ctrlPr>
                        </m:sSubPr>
                        <m:e>
                          <m:r>
                            <a:rPr lang="ru-RU" sz="2200" i="1">
                              <a:effectLst/>
                              <a:latin typeface="Cambria Math"/>
                            </a:rPr>
                            <m:t>𝑢</m:t>
                          </m:r>
                        </m:e>
                        <m:sub>
                          <m:r>
                            <a:rPr lang="en-US" sz="2200" i="1">
                              <a:effectLst/>
                              <a:latin typeface="Cambria Math"/>
                            </a:rPr>
                            <m:t>𝑛𝑜𝑛</m:t>
                          </m:r>
                          <m:r>
                            <a:rPr lang="en-US" sz="2200" i="1">
                              <a:effectLst/>
                              <a:latin typeface="Cambria Math"/>
                            </a:rPr>
                            <m:t> </m:t>
                          </m:r>
                          <m:r>
                            <a:rPr lang="en-US" sz="2200" i="1">
                              <a:effectLst/>
                              <a:latin typeface="Cambria Math"/>
                            </a:rPr>
                            <m:t>𝑁</m:t>
                          </m:r>
                        </m:sub>
                      </m:sSub>
                      <m:r>
                        <a:rPr lang="ru-RU" sz="2200" i="1">
                          <a:effectLst/>
                          <a:latin typeface="Cambria Math"/>
                        </a:rPr>
                        <m:t>(</m:t>
                      </m:r>
                      <m:r>
                        <a:rPr lang="en-US" sz="2200" i="1">
                          <a:effectLst/>
                          <a:latin typeface="Cambria Math"/>
                        </a:rPr>
                        <m:t>𝑡</m:t>
                      </m:r>
                      <m:r>
                        <a:rPr lang="ru-RU" sz="2200" i="1">
                          <a:effectLst/>
                          <a:latin typeface="Cambria Math"/>
                        </a:rPr>
                        <m:t>);</m:t>
                      </m:r>
                    </m:oMath>
                  </m:oMathPara>
                </a14:m>
                <a:endParaRPr lang="ru-RU" sz="2200" dirty="0">
                  <a:effectLst/>
                  <a:latin typeface="Calibri" panose="020F0502020204030204" pitchFamily="34" charset="0"/>
                  <a:cs typeface="Calibri" panose="020F0502020204030204" pitchFamily="34" charset="0"/>
                </a:endParaRPr>
              </a:p>
              <a:p>
                <a:pPr marL="18288" indent="0" algn="ctr">
                  <a:buNone/>
                </a:pPr>
                <a14:m>
                  <m:oMath xmlns:m="http://schemas.openxmlformats.org/officeDocument/2006/math">
                    <m:f>
                      <m:fPr>
                        <m:ctrlPr>
                          <a:rPr lang="ru-RU" sz="2200" i="1">
                            <a:effectLst/>
                            <a:latin typeface="Cambria Math"/>
                          </a:rPr>
                        </m:ctrlPr>
                      </m:fPr>
                      <m:num>
                        <m:r>
                          <a:rPr lang="ru-RU" sz="2200" i="1">
                            <a:effectLst/>
                            <a:latin typeface="Cambria Math"/>
                          </a:rPr>
                          <m:t>𝑑</m:t>
                        </m:r>
                        <m:sSub>
                          <m:sSubPr>
                            <m:ctrlPr>
                              <a:rPr lang="ru-RU" sz="2200" i="1">
                                <a:effectLst/>
                                <a:latin typeface="Cambria Math"/>
                              </a:rPr>
                            </m:ctrlPr>
                          </m:sSubPr>
                          <m:e>
                            <m:r>
                              <a:rPr lang="ru-RU" sz="2200" i="1">
                                <a:effectLst/>
                                <a:latin typeface="Cambria Math"/>
                              </a:rPr>
                              <m:t>𝑆</m:t>
                            </m:r>
                          </m:e>
                          <m:sub>
                            <m:r>
                              <a:rPr lang="en-US" sz="2200" i="1">
                                <a:effectLst/>
                                <a:latin typeface="Cambria Math"/>
                              </a:rPr>
                              <m:t>0</m:t>
                            </m:r>
                          </m:sub>
                        </m:sSub>
                      </m:num>
                      <m:den>
                        <m:r>
                          <a:rPr lang="ru-RU" sz="2200" i="1">
                            <a:effectLst/>
                            <a:latin typeface="Cambria Math"/>
                          </a:rPr>
                          <m:t>𝑑</m:t>
                        </m:r>
                        <m:r>
                          <a:rPr lang="en-US" sz="2200" i="1">
                            <a:effectLst/>
                            <a:latin typeface="Cambria Math"/>
                          </a:rPr>
                          <m:t>𝑡</m:t>
                        </m:r>
                      </m:den>
                    </m:f>
                    <m:r>
                      <a:rPr lang="en-US" sz="2200" i="1">
                        <a:effectLst/>
                        <a:latin typeface="Cambria Math"/>
                      </a:rPr>
                      <m:t>=</m:t>
                    </m:r>
                    <m:sSub>
                      <m:sSubPr>
                        <m:ctrlPr>
                          <a:rPr lang="ru-RU" sz="2200" i="1">
                            <a:effectLst/>
                            <a:latin typeface="Cambria Math"/>
                          </a:rPr>
                        </m:ctrlPr>
                      </m:sSubPr>
                      <m:e>
                        <m:r>
                          <a:rPr lang="ru-RU" sz="2200" i="1">
                            <a:effectLst/>
                            <a:latin typeface="Cambria Math"/>
                          </a:rPr>
                          <m:t>𝑎</m:t>
                        </m:r>
                      </m:e>
                      <m:sub>
                        <m:r>
                          <a:rPr lang="ru-RU" sz="2200" i="1">
                            <a:effectLst/>
                            <a:latin typeface="Cambria Math"/>
                          </a:rPr>
                          <m:t>𝑁</m:t>
                        </m:r>
                        <m:r>
                          <a:rPr lang="en-US" sz="2200" i="1">
                            <a:effectLst/>
                            <a:latin typeface="Cambria Math"/>
                          </a:rPr>
                          <m:t>0</m:t>
                        </m:r>
                      </m:sub>
                    </m:sSub>
                    <m:sSub>
                      <m:sSubPr>
                        <m:ctrlPr>
                          <a:rPr lang="ru-RU" sz="2200" i="1">
                            <a:effectLst/>
                            <a:latin typeface="Cambria Math"/>
                          </a:rPr>
                        </m:ctrlPr>
                      </m:sSubPr>
                      <m:e>
                        <m:r>
                          <a:rPr lang="ru-RU" sz="2200" i="1">
                            <a:effectLst/>
                            <a:latin typeface="Cambria Math"/>
                          </a:rPr>
                          <m:t>𝑆</m:t>
                        </m:r>
                      </m:e>
                      <m:sub>
                        <m:r>
                          <a:rPr lang="ru-RU" sz="2200" i="1">
                            <a:effectLst/>
                            <a:latin typeface="Cambria Math"/>
                          </a:rPr>
                          <m:t>𝑁</m:t>
                        </m:r>
                      </m:sub>
                    </m:sSub>
                    <m:d>
                      <m:dPr>
                        <m:ctrlPr>
                          <a:rPr lang="ru-RU" sz="2200" i="1">
                            <a:effectLst/>
                            <a:latin typeface="Cambria Math"/>
                          </a:rPr>
                        </m:ctrlPr>
                      </m:dPr>
                      <m:e>
                        <m:r>
                          <a:rPr lang="ru-RU" sz="2200" i="1">
                            <a:effectLst/>
                            <a:latin typeface="Cambria Math"/>
                          </a:rPr>
                          <m:t>𝑡</m:t>
                        </m:r>
                      </m:e>
                    </m:d>
                    <m:r>
                      <a:rPr lang="en-US" sz="2200" i="1">
                        <a:effectLst/>
                        <a:latin typeface="Cambria Math"/>
                      </a:rPr>
                      <m:t>−</m:t>
                    </m:r>
                    <m:sSub>
                      <m:sSubPr>
                        <m:ctrlPr>
                          <a:rPr lang="ru-RU" sz="2200" i="1">
                            <a:effectLst/>
                            <a:latin typeface="Cambria Math"/>
                          </a:rPr>
                        </m:ctrlPr>
                      </m:sSubPr>
                      <m:e>
                        <m:r>
                          <a:rPr lang="ru-RU" sz="2200" i="1">
                            <a:effectLst/>
                            <a:latin typeface="Cambria Math"/>
                          </a:rPr>
                          <m:t>𝑎</m:t>
                        </m:r>
                      </m:e>
                      <m:sub>
                        <m:r>
                          <a:rPr lang="en-US" sz="2200" i="1">
                            <a:effectLst/>
                            <a:latin typeface="Cambria Math"/>
                          </a:rPr>
                          <m:t>01</m:t>
                        </m:r>
                      </m:sub>
                    </m:sSub>
                    <m:sSub>
                      <m:sSubPr>
                        <m:ctrlPr>
                          <a:rPr lang="ru-RU" sz="2200" i="1">
                            <a:effectLst/>
                            <a:latin typeface="Cambria Math"/>
                          </a:rPr>
                        </m:ctrlPr>
                      </m:sSubPr>
                      <m:e>
                        <m:r>
                          <a:rPr lang="ru-RU" sz="2200" i="1">
                            <a:effectLst/>
                            <a:latin typeface="Cambria Math"/>
                          </a:rPr>
                          <m:t>𝑆</m:t>
                        </m:r>
                      </m:e>
                      <m:sub>
                        <m:r>
                          <a:rPr lang="en-US" sz="2200" i="1">
                            <a:effectLst/>
                            <a:latin typeface="Cambria Math"/>
                          </a:rPr>
                          <m:t>0</m:t>
                        </m:r>
                      </m:sub>
                    </m:sSub>
                    <m:d>
                      <m:dPr>
                        <m:ctrlPr>
                          <a:rPr lang="ru-RU" sz="2200" i="1">
                            <a:effectLst/>
                            <a:latin typeface="Cambria Math"/>
                          </a:rPr>
                        </m:ctrlPr>
                      </m:dPr>
                      <m:e>
                        <m:r>
                          <a:rPr lang="ru-RU" sz="2200" i="1">
                            <a:effectLst/>
                            <a:latin typeface="Cambria Math"/>
                          </a:rPr>
                          <m:t>𝑡</m:t>
                        </m:r>
                      </m:e>
                    </m:d>
                    <m:r>
                      <a:rPr lang="en-US" sz="2200" i="1">
                        <a:effectLst/>
                        <a:latin typeface="Cambria Math"/>
                      </a:rPr>
                      <m:t>+</m:t>
                    </m:r>
                    <m:sSub>
                      <m:sSubPr>
                        <m:ctrlPr>
                          <a:rPr lang="ru-RU" sz="2200" i="1">
                            <a:effectLst/>
                            <a:latin typeface="Cambria Math"/>
                          </a:rPr>
                        </m:ctrlPr>
                      </m:sSubPr>
                      <m:e>
                        <m:r>
                          <a:rPr lang="ru-RU" sz="2200" i="1">
                            <a:effectLst/>
                            <a:latin typeface="Cambria Math"/>
                          </a:rPr>
                          <m:t>𝑢</m:t>
                        </m:r>
                      </m:e>
                      <m:sub>
                        <m:r>
                          <a:rPr lang="en-US" sz="2200" i="1">
                            <a:effectLst/>
                            <a:latin typeface="Cambria Math"/>
                          </a:rPr>
                          <m:t>𝑛𝑐𝑜𝑣</m:t>
                        </m:r>
                        <m:r>
                          <a:rPr lang="en-US" sz="2200" i="1">
                            <a:effectLst/>
                            <a:latin typeface="Cambria Math"/>
                          </a:rPr>
                          <m:t> 0</m:t>
                        </m:r>
                      </m:sub>
                    </m:sSub>
                    <m:r>
                      <a:rPr lang="en-US" sz="2200" i="1">
                        <a:effectLst/>
                        <a:latin typeface="Cambria Math"/>
                      </a:rPr>
                      <m:t>(</m:t>
                    </m:r>
                    <m:r>
                      <a:rPr lang="en-US" sz="2200" i="1">
                        <a:effectLst/>
                        <a:latin typeface="Cambria Math"/>
                      </a:rPr>
                      <m:t>𝑡</m:t>
                    </m:r>
                    <m:r>
                      <a:rPr lang="en-US" sz="2200" i="1">
                        <a:effectLst/>
                        <a:latin typeface="Cambria Math"/>
                      </a:rPr>
                      <m:t>)+</m:t>
                    </m:r>
                    <m:sSub>
                      <m:sSubPr>
                        <m:ctrlPr>
                          <a:rPr lang="ru-RU" sz="2200" i="1">
                            <a:effectLst/>
                            <a:latin typeface="Cambria Math"/>
                          </a:rPr>
                        </m:ctrlPr>
                      </m:sSubPr>
                      <m:e>
                        <m:r>
                          <a:rPr lang="ru-RU" sz="2200" i="1">
                            <a:effectLst/>
                            <a:latin typeface="Cambria Math"/>
                          </a:rPr>
                          <m:t>𝑢</m:t>
                        </m:r>
                      </m:e>
                      <m:sub>
                        <m:r>
                          <a:rPr lang="ru-RU" sz="2200" i="1">
                            <a:effectLst/>
                            <a:latin typeface="Cambria Math"/>
                          </a:rPr>
                          <m:t>𝑐𝑢𝑡</m:t>
                        </m:r>
                        <m:r>
                          <a:rPr lang="en-US" sz="2200" i="1">
                            <a:effectLst/>
                            <a:latin typeface="Cambria Math"/>
                          </a:rPr>
                          <m:t> 0</m:t>
                        </m:r>
                      </m:sub>
                    </m:sSub>
                    <m:r>
                      <a:rPr lang="en-US" sz="2200" i="1">
                        <a:effectLst/>
                        <a:latin typeface="Cambria Math"/>
                      </a:rPr>
                      <m:t>(</m:t>
                    </m:r>
                    <m:r>
                      <a:rPr lang="en-US" sz="2200" i="1">
                        <a:effectLst/>
                        <a:latin typeface="Cambria Math"/>
                      </a:rPr>
                      <m:t>𝑡</m:t>
                    </m:r>
                    <m:r>
                      <a:rPr lang="en-US" sz="2200" i="1">
                        <a:effectLst/>
                        <a:latin typeface="Cambria Math"/>
                      </a:rPr>
                      <m:t>)−</m:t>
                    </m:r>
                    <m:sSub>
                      <m:sSubPr>
                        <m:ctrlPr>
                          <a:rPr lang="ru-RU" sz="2200" i="1">
                            <a:effectLst/>
                            <a:latin typeface="Cambria Math"/>
                          </a:rPr>
                        </m:ctrlPr>
                      </m:sSubPr>
                      <m:e>
                        <m:r>
                          <a:rPr lang="ru-RU" sz="2200" i="1">
                            <a:effectLst/>
                            <a:latin typeface="Cambria Math"/>
                          </a:rPr>
                          <m:t>𝑢</m:t>
                        </m:r>
                      </m:e>
                      <m:sub>
                        <m:r>
                          <a:rPr lang="ru-RU" sz="2200" i="1">
                            <a:effectLst/>
                            <a:latin typeface="Cambria Math"/>
                          </a:rPr>
                          <m:t>𝑛𝑜𝑛</m:t>
                        </m:r>
                        <m:r>
                          <a:rPr lang="en-US" sz="2200" i="1">
                            <a:effectLst/>
                            <a:latin typeface="Cambria Math"/>
                          </a:rPr>
                          <m:t> 0</m:t>
                        </m:r>
                      </m:sub>
                    </m:sSub>
                    <m:r>
                      <a:rPr lang="en-US" sz="2200" i="1">
                        <a:effectLst/>
                        <a:latin typeface="Cambria Math"/>
                      </a:rPr>
                      <m:t>(</m:t>
                    </m:r>
                    <m:r>
                      <a:rPr lang="en-US" sz="2200" i="1">
                        <a:effectLst/>
                        <a:latin typeface="Cambria Math"/>
                      </a:rPr>
                      <m:t>𝑡</m:t>
                    </m:r>
                    <m:r>
                      <a:rPr lang="en-US" sz="2200" i="1">
                        <a:effectLst/>
                        <a:latin typeface="Cambria Math"/>
                      </a:rPr>
                      <m:t>);</m:t>
                    </m:r>
                  </m:oMath>
                </a14:m>
                <a:r>
                  <a:rPr lang="en-US" sz="2200" dirty="0">
                    <a:effectLst/>
                    <a:latin typeface="Calibri" panose="020F0502020204030204" pitchFamily="34" charset="0"/>
                    <a:cs typeface="Calibri" panose="020F0502020204030204" pitchFamily="34" charset="0"/>
                  </a:rPr>
                  <a:t> </a:t>
                </a:r>
                <a:endParaRPr lang="ru-RU" sz="2200" dirty="0" smtClean="0">
                  <a:effectLst/>
                  <a:latin typeface="Calibri" panose="020F0502020204030204" pitchFamily="34" charset="0"/>
                  <a:cs typeface="Calibri" panose="020F0502020204030204" pitchFamily="34" charset="0"/>
                </a:endParaRPr>
              </a:p>
              <a:p>
                <a:pPr marL="18288" indent="0" algn="ctr">
                  <a:buNone/>
                </a:pPr>
                <a14:m>
                  <m:oMathPara xmlns:m="http://schemas.openxmlformats.org/officeDocument/2006/math">
                    <m:oMathParaPr>
                      <m:jc m:val="centerGroup"/>
                    </m:oMathParaPr>
                    <m:oMath xmlns:m="http://schemas.openxmlformats.org/officeDocument/2006/math">
                      <m:f>
                        <m:fPr>
                          <m:ctrlPr>
                            <a:rPr lang="ru-RU" sz="2200" i="1">
                              <a:effectLst/>
                              <a:latin typeface="Cambria Math"/>
                            </a:rPr>
                          </m:ctrlPr>
                        </m:fPr>
                        <m:num>
                          <m:r>
                            <a:rPr lang="ru-RU" sz="2200" i="1">
                              <a:effectLst/>
                              <a:latin typeface="Cambria Math"/>
                            </a:rPr>
                            <m:t>𝑑</m:t>
                          </m:r>
                          <m:sSub>
                            <m:sSubPr>
                              <m:ctrlPr>
                                <a:rPr lang="ru-RU" sz="2200" i="1">
                                  <a:effectLst/>
                                  <a:latin typeface="Cambria Math"/>
                                </a:rPr>
                              </m:ctrlPr>
                            </m:sSubPr>
                            <m:e>
                              <m:r>
                                <a:rPr lang="ru-RU" sz="2200" i="1">
                                  <a:effectLst/>
                                  <a:latin typeface="Cambria Math"/>
                                </a:rPr>
                                <m:t>𝑆</m:t>
                              </m:r>
                            </m:e>
                            <m:sub>
                              <m:r>
                                <a:rPr lang="ru-RU" sz="2200" i="1">
                                  <a:effectLst/>
                                  <a:latin typeface="Cambria Math"/>
                                </a:rPr>
                                <m:t>𝑖</m:t>
                              </m:r>
                            </m:sub>
                          </m:sSub>
                        </m:num>
                        <m:den>
                          <m:r>
                            <a:rPr lang="ru-RU" sz="2200" i="1">
                              <a:effectLst/>
                              <a:latin typeface="Cambria Math"/>
                            </a:rPr>
                            <m:t>𝑑</m:t>
                          </m:r>
                          <m:r>
                            <a:rPr lang="en-US" sz="2200" i="1">
                              <a:effectLst/>
                              <a:latin typeface="Cambria Math"/>
                            </a:rPr>
                            <m:t>𝑡</m:t>
                          </m:r>
                        </m:den>
                      </m:f>
                      <m:r>
                        <a:rPr lang="ru-RU" sz="2200" i="1">
                          <a:effectLst/>
                          <a:latin typeface="Cambria Math"/>
                        </a:rPr>
                        <m:t>=</m:t>
                      </m:r>
                      <m:sSub>
                        <m:sSubPr>
                          <m:ctrlPr>
                            <a:rPr lang="ru-RU" sz="2200" i="1">
                              <a:effectLst/>
                              <a:latin typeface="Cambria Math"/>
                            </a:rPr>
                          </m:ctrlPr>
                        </m:sSubPr>
                        <m:e>
                          <m:r>
                            <a:rPr lang="ru-RU" sz="2200" i="1">
                              <a:effectLst/>
                              <a:latin typeface="Cambria Math"/>
                            </a:rPr>
                            <m:t>𝑎</m:t>
                          </m:r>
                        </m:e>
                        <m:sub>
                          <m:r>
                            <a:rPr lang="ru-RU" sz="2200" i="1">
                              <a:effectLst/>
                              <a:latin typeface="Cambria Math"/>
                            </a:rPr>
                            <m:t>𝑖</m:t>
                          </m:r>
                          <m:r>
                            <a:rPr lang="ru-RU" sz="2200" i="1">
                              <a:effectLst/>
                              <a:latin typeface="Cambria Math"/>
                            </a:rPr>
                            <m:t>−1</m:t>
                          </m:r>
                          <m:r>
                            <a:rPr lang="ru-RU" sz="2200" i="1">
                              <a:effectLst/>
                              <a:latin typeface="Cambria Math"/>
                            </a:rPr>
                            <m:t>𝑖</m:t>
                          </m:r>
                        </m:sub>
                      </m:sSub>
                      <m:sSub>
                        <m:sSubPr>
                          <m:ctrlPr>
                            <a:rPr lang="ru-RU" sz="2200" i="1">
                              <a:effectLst/>
                              <a:latin typeface="Cambria Math"/>
                            </a:rPr>
                          </m:ctrlPr>
                        </m:sSubPr>
                        <m:e>
                          <m:r>
                            <a:rPr lang="ru-RU" sz="2200" i="1">
                              <a:effectLst/>
                              <a:latin typeface="Cambria Math"/>
                            </a:rPr>
                            <m:t>𝑆</m:t>
                          </m:r>
                        </m:e>
                        <m:sub>
                          <m:r>
                            <a:rPr lang="ru-RU" sz="2200" i="1">
                              <a:effectLst/>
                              <a:latin typeface="Cambria Math"/>
                            </a:rPr>
                            <m:t>𝑖</m:t>
                          </m:r>
                          <m:r>
                            <a:rPr lang="ru-RU" sz="2200" i="1">
                              <a:effectLst/>
                              <a:latin typeface="Cambria Math"/>
                            </a:rPr>
                            <m:t>−1</m:t>
                          </m:r>
                        </m:sub>
                      </m:sSub>
                      <m:r>
                        <a:rPr lang="ru-RU" sz="2200" i="1">
                          <a:effectLst/>
                          <a:latin typeface="Cambria Math"/>
                        </a:rPr>
                        <m:t>(</m:t>
                      </m:r>
                      <m:r>
                        <a:rPr lang="ru-RU" sz="2200" i="1">
                          <a:effectLst/>
                          <a:latin typeface="Cambria Math"/>
                        </a:rPr>
                        <m:t>𝑡</m:t>
                      </m:r>
                      <m:r>
                        <a:rPr lang="ru-RU" sz="2200" i="1">
                          <a:effectLst/>
                          <a:latin typeface="Cambria Math"/>
                        </a:rPr>
                        <m:t>)−</m:t>
                      </m:r>
                      <m:sSub>
                        <m:sSubPr>
                          <m:ctrlPr>
                            <a:rPr lang="ru-RU" sz="2200" i="1">
                              <a:effectLst/>
                              <a:latin typeface="Cambria Math"/>
                            </a:rPr>
                          </m:ctrlPr>
                        </m:sSubPr>
                        <m:e>
                          <m:r>
                            <a:rPr lang="ru-RU" sz="2200" i="1">
                              <a:effectLst/>
                              <a:latin typeface="Cambria Math"/>
                            </a:rPr>
                            <m:t>𝑎</m:t>
                          </m:r>
                        </m:e>
                        <m:sub>
                          <m:r>
                            <a:rPr lang="ru-RU" sz="2200" i="1">
                              <a:effectLst/>
                              <a:latin typeface="Cambria Math"/>
                            </a:rPr>
                            <m:t>𝑖</m:t>
                          </m:r>
                          <m:r>
                            <a:rPr lang="ru-RU" sz="2200" i="1">
                              <a:effectLst/>
                              <a:latin typeface="Cambria Math"/>
                            </a:rPr>
                            <m:t> </m:t>
                          </m:r>
                          <m:r>
                            <a:rPr lang="ru-RU" sz="2200" i="1">
                              <a:effectLst/>
                              <a:latin typeface="Cambria Math"/>
                            </a:rPr>
                            <m:t>𝑖</m:t>
                          </m:r>
                          <m:r>
                            <a:rPr lang="ru-RU" sz="2200" i="1">
                              <a:effectLst/>
                              <a:latin typeface="Cambria Math"/>
                            </a:rPr>
                            <m:t>+1</m:t>
                          </m:r>
                        </m:sub>
                      </m:sSub>
                      <m:sSub>
                        <m:sSubPr>
                          <m:ctrlPr>
                            <a:rPr lang="ru-RU" sz="2200" i="1">
                              <a:effectLst/>
                              <a:latin typeface="Cambria Math"/>
                            </a:rPr>
                          </m:ctrlPr>
                        </m:sSubPr>
                        <m:e>
                          <m:r>
                            <a:rPr lang="ru-RU" sz="2200" i="1">
                              <a:effectLst/>
                              <a:latin typeface="Cambria Math"/>
                            </a:rPr>
                            <m:t>𝑆</m:t>
                          </m:r>
                        </m:e>
                        <m:sub>
                          <m:r>
                            <a:rPr lang="ru-RU" sz="2200" i="1">
                              <a:effectLst/>
                              <a:latin typeface="Cambria Math"/>
                            </a:rPr>
                            <m:t>𝑖</m:t>
                          </m:r>
                        </m:sub>
                      </m:sSub>
                      <m:r>
                        <a:rPr lang="ru-RU" sz="2200" i="1">
                          <a:effectLst/>
                          <a:latin typeface="Cambria Math"/>
                        </a:rPr>
                        <m:t>(</m:t>
                      </m:r>
                      <m:r>
                        <a:rPr lang="ru-RU" sz="2200" i="1">
                          <a:effectLst/>
                          <a:latin typeface="Cambria Math"/>
                        </a:rPr>
                        <m:t>𝑡</m:t>
                      </m:r>
                      <m:r>
                        <a:rPr lang="ru-RU" sz="2200" i="1">
                          <a:effectLst/>
                          <a:latin typeface="Cambria Math"/>
                        </a:rPr>
                        <m:t>)−</m:t>
                      </m:r>
                      <m:sSub>
                        <m:sSubPr>
                          <m:ctrlPr>
                            <a:rPr lang="ru-RU" sz="2200" i="1">
                              <a:effectLst/>
                              <a:latin typeface="Cambria Math"/>
                            </a:rPr>
                          </m:ctrlPr>
                        </m:sSubPr>
                        <m:e>
                          <m:r>
                            <a:rPr lang="ru-RU" sz="2200" i="1">
                              <a:effectLst/>
                              <a:latin typeface="Cambria Math"/>
                            </a:rPr>
                            <m:t>𝑢</m:t>
                          </m:r>
                        </m:e>
                        <m:sub>
                          <m:r>
                            <a:rPr lang="en-US" sz="2200" i="1">
                              <a:effectLst/>
                              <a:latin typeface="Cambria Math"/>
                            </a:rPr>
                            <m:t>𝑛𝑜𝑛</m:t>
                          </m:r>
                          <m:r>
                            <a:rPr lang="en-US" sz="2200" i="1">
                              <a:effectLst/>
                              <a:latin typeface="Cambria Math"/>
                            </a:rPr>
                            <m:t> </m:t>
                          </m:r>
                          <m:r>
                            <a:rPr lang="en-US" sz="2200" i="1">
                              <a:effectLst/>
                              <a:latin typeface="Cambria Math"/>
                            </a:rPr>
                            <m:t>𝑖</m:t>
                          </m:r>
                        </m:sub>
                      </m:sSub>
                      <m:r>
                        <a:rPr lang="ru-RU" sz="2200" i="1">
                          <a:effectLst/>
                          <a:latin typeface="Cambria Math"/>
                        </a:rPr>
                        <m:t>(</m:t>
                      </m:r>
                      <m:r>
                        <a:rPr lang="en-US" sz="2200" i="1">
                          <a:effectLst/>
                          <a:latin typeface="Cambria Math"/>
                        </a:rPr>
                        <m:t>𝑡</m:t>
                      </m:r>
                      <m:r>
                        <a:rPr lang="ru-RU" sz="2200" i="1">
                          <a:effectLst/>
                          <a:latin typeface="Cambria Math"/>
                        </a:rPr>
                        <m:t>)−</m:t>
                      </m:r>
                      <m:sSub>
                        <m:sSubPr>
                          <m:ctrlPr>
                            <a:rPr lang="ru-RU" sz="2200" i="1">
                              <a:effectLst/>
                              <a:latin typeface="Cambria Math"/>
                            </a:rPr>
                          </m:ctrlPr>
                        </m:sSubPr>
                        <m:e>
                          <m:r>
                            <a:rPr lang="ru-RU" sz="2200" i="1">
                              <a:effectLst/>
                              <a:latin typeface="Cambria Math"/>
                            </a:rPr>
                            <m:t>𝑢</m:t>
                          </m:r>
                        </m:e>
                        <m:sub>
                          <m:r>
                            <a:rPr lang="ru-RU" sz="2200" i="1">
                              <a:effectLst/>
                              <a:latin typeface="Cambria Math"/>
                            </a:rPr>
                            <m:t>𝑛𝑐𝑜𝑣</m:t>
                          </m:r>
                          <m:r>
                            <a:rPr lang="ru-RU" sz="2200" i="1">
                              <a:effectLst/>
                              <a:latin typeface="Cambria Math"/>
                            </a:rPr>
                            <m:t> </m:t>
                          </m:r>
                          <m:r>
                            <a:rPr lang="ru-RU" sz="2200" i="1">
                              <a:effectLst/>
                              <a:latin typeface="Cambria Math"/>
                            </a:rPr>
                            <m:t>𝑖</m:t>
                          </m:r>
                        </m:sub>
                      </m:sSub>
                      <m:r>
                        <a:rPr lang="ru-RU" sz="2200" i="1">
                          <a:effectLst/>
                          <a:latin typeface="Cambria Math"/>
                        </a:rPr>
                        <m:t>(</m:t>
                      </m:r>
                      <m:r>
                        <a:rPr lang="en-US" sz="2200" i="1">
                          <a:effectLst/>
                          <a:latin typeface="Cambria Math"/>
                        </a:rPr>
                        <m:t>𝑡</m:t>
                      </m:r>
                      <m:r>
                        <a:rPr lang="ru-RU" sz="2200" i="1">
                          <a:effectLst/>
                          <a:latin typeface="Cambria Math"/>
                        </a:rPr>
                        <m:t>)−</m:t>
                      </m:r>
                      <m:sSub>
                        <m:sSubPr>
                          <m:ctrlPr>
                            <a:rPr lang="ru-RU" sz="2200" i="1">
                              <a:effectLst/>
                              <a:latin typeface="Cambria Math"/>
                            </a:rPr>
                          </m:ctrlPr>
                        </m:sSubPr>
                        <m:e>
                          <m:r>
                            <a:rPr lang="ru-RU" sz="2200" i="1">
                              <a:effectLst/>
                              <a:latin typeface="Cambria Math"/>
                            </a:rPr>
                            <m:t>𝑢</m:t>
                          </m:r>
                        </m:e>
                        <m:sub>
                          <m:r>
                            <a:rPr lang="ru-RU" sz="2200" i="1">
                              <a:effectLst/>
                              <a:latin typeface="Cambria Math"/>
                            </a:rPr>
                            <m:t>𝑐𝑢𝑡</m:t>
                          </m:r>
                          <m:r>
                            <a:rPr lang="ru-RU" sz="2200" i="1">
                              <a:effectLst/>
                              <a:latin typeface="Cambria Math"/>
                            </a:rPr>
                            <m:t> </m:t>
                          </m:r>
                          <m:r>
                            <a:rPr lang="ru-RU" sz="2200" i="1">
                              <a:effectLst/>
                              <a:latin typeface="Cambria Math"/>
                            </a:rPr>
                            <m:t>𝑖</m:t>
                          </m:r>
                        </m:sub>
                      </m:sSub>
                      <m:r>
                        <a:rPr lang="ru-RU" sz="2200" i="1">
                          <a:effectLst/>
                          <a:latin typeface="Cambria Math"/>
                        </a:rPr>
                        <m:t>(</m:t>
                      </m:r>
                      <m:r>
                        <a:rPr lang="en-US" sz="2200" i="1">
                          <a:effectLst/>
                          <a:latin typeface="Cambria Math"/>
                        </a:rPr>
                        <m:t>𝑡</m:t>
                      </m:r>
                      <m:r>
                        <a:rPr lang="ru-RU" sz="2200" i="1">
                          <a:effectLst/>
                          <a:latin typeface="Cambria Math"/>
                        </a:rPr>
                        <m:t>),</m:t>
                      </m:r>
                    </m:oMath>
                  </m:oMathPara>
                </a14:m>
                <a:endParaRPr lang="ru-RU" sz="2200" dirty="0">
                  <a:effectLst/>
                  <a:latin typeface="Calibri" panose="020F0502020204030204" pitchFamily="34" charset="0"/>
                  <a:cs typeface="Calibri" panose="020F0502020204030204" pitchFamily="34" charset="0"/>
                </a:endParaRPr>
              </a:p>
              <a:p>
                <a:pPr marL="18288" indent="0">
                  <a:buNone/>
                </a:pPr>
                <a:endParaRPr lang="ru-RU" sz="2000" dirty="0" smtClean="0">
                  <a:effectLst/>
                  <a:latin typeface="Calibri" panose="020F0502020204030204" pitchFamily="34" charset="0"/>
                  <a:cs typeface="Calibri" panose="020F0502020204030204" pitchFamily="34" charset="0"/>
                </a:endParaRPr>
              </a:p>
              <a:p>
                <a:pPr marL="18288" indent="0">
                  <a:buNone/>
                </a:pPr>
                <a:r>
                  <a:rPr lang="en-US" sz="2000" dirty="0">
                    <a:effectLst/>
                  </a:rPr>
                  <a:t>where </a:t>
                </a:r>
                <a:r>
                  <a:rPr lang="en-US" sz="2000" i="1" dirty="0" err="1">
                    <a:effectLst/>
                  </a:rPr>
                  <a:t>a</a:t>
                </a:r>
                <a:r>
                  <a:rPr lang="en-US" sz="2000" i="1" baseline="-25000" dirty="0" err="1">
                    <a:effectLst/>
                  </a:rPr>
                  <a:t>ij</a:t>
                </a:r>
                <a:r>
                  <a:rPr lang="en-US" sz="2000" dirty="0">
                    <a:effectLst/>
                  </a:rPr>
                  <a:t> are the coefficients of transition from one category of land or age group to the next;</a:t>
                </a:r>
                <a:endParaRPr lang="ru-RU" sz="2000" dirty="0">
                  <a:effectLst/>
                </a:endParaRPr>
              </a:p>
              <a:p>
                <a:pPr marL="18288" indent="0">
                  <a:buNone/>
                </a:pPr>
                <a:r>
                  <a:rPr lang="en-US" sz="2000" i="1" dirty="0">
                    <a:effectLst/>
                  </a:rPr>
                  <a:t>S</a:t>
                </a:r>
                <a:r>
                  <a:rPr lang="en-US" sz="2000" i="1" baseline="-25000" dirty="0">
                    <a:effectLst/>
                  </a:rPr>
                  <a:t>N</a:t>
                </a:r>
                <a:r>
                  <a:rPr lang="en-US" sz="2000" dirty="0">
                    <a:effectLst/>
                  </a:rPr>
                  <a:t> is the non-forest area;</a:t>
                </a:r>
                <a:endParaRPr lang="ru-RU" sz="2000" dirty="0">
                  <a:effectLst/>
                </a:endParaRPr>
              </a:p>
              <a:p>
                <a:pPr marL="18288" indent="0">
                  <a:buNone/>
                </a:pPr>
                <a:r>
                  <a:rPr lang="en-US" sz="2000" i="1" dirty="0">
                    <a:effectLst/>
                  </a:rPr>
                  <a:t>S</a:t>
                </a:r>
                <a:r>
                  <a:rPr lang="en-US" sz="2000" i="1" baseline="-25000" dirty="0">
                    <a:effectLst/>
                  </a:rPr>
                  <a:t>0</a:t>
                </a:r>
                <a:r>
                  <a:rPr lang="en-US" sz="2000" dirty="0">
                    <a:effectLst/>
                  </a:rPr>
                  <a:t> is an area that is uncovered by forest;</a:t>
                </a:r>
                <a:endParaRPr lang="ru-RU" sz="2000" dirty="0">
                  <a:effectLst/>
                </a:endParaRPr>
              </a:p>
              <a:p>
                <a:pPr marL="18288" indent="0">
                  <a:buNone/>
                </a:pPr>
                <a:r>
                  <a:rPr lang="en-US" sz="2000" i="1" dirty="0">
                    <a:effectLst/>
                  </a:rPr>
                  <a:t>Si</a:t>
                </a:r>
                <a:r>
                  <a:rPr lang="en-US" sz="2000" dirty="0">
                    <a:effectLst/>
                  </a:rPr>
                  <a:t> is forest areas of different classes of age;</a:t>
                </a:r>
                <a:endParaRPr lang="ru-RU" sz="2000" dirty="0">
                  <a:effectLst/>
                </a:endParaRPr>
              </a:p>
              <a:p>
                <a:pPr marL="18288" indent="0">
                  <a:buNone/>
                </a:pPr>
                <a:r>
                  <a:rPr lang="en-US" sz="2000" i="1" dirty="0" err="1">
                    <a:effectLst/>
                  </a:rPr>
                  <a:t>u</a:t>
                </a:r>
                <a:r>
                  <a:rPr lang="en-US" sz="2000" i="1" baseline="-25000" dirty="0" err="1">
                    <a:effectLst/>
                  </a:rPr>
                  <a:t>non</a:t>
                </a:r>
                <a:r>
                  <a:rPr lang="en-US" sz="2000" i="1" baseline="-25000" dirty="0">
                    <a:effectLst/>
                  </a:rPr>
                  <a:t> </a:t>
                </a:r>
                <a:r>
                  <a:rPr lang="en-US" sz="2000" i="1" baseline="-25000" dirty="0" err="1">
                    <a:effectLst/>
                  </a:rPr>
                  <a:t>i</a:t>
                </a:r>
                <a:r>
                  <a:rPr lang="en-US" sz="2000" dirty="0">
                    <a:effectLst/>
                  </a:rPr>
                  <a:t> is annual increase in non-forest area at the expense of other categories of land;</a:t>
                </a:r>
                <a:endParaRPr lang="ru-RU" sz="2000" dirty="0">
                  <a:effectLst/>
                </a:endParaRPr>
              </a:p>
              <a:p>
                <a:pPr marL="18288" indent="0">
                  <a:buNone/>
                </a:pPr>
                <a:r>
                  <a:rPr lang="en-US" sz="2000" i="1" dirty="0" err="1">
                    <a:effectLst/>
                  </a:rPr>
                  <a:t>u</a:t>
                </a:r>
                <a:r>
                  <a:rPr lang="en-US" sz="2000" i="1" baseline="-25000" dirty="0" err="1">
                    <a:effectLst/>
                  </a:rPr>
                  <a:t>ncov</a:t>
                </a:r>
                <a:r>
                  <a:rPr lang="en-US" sz="2000" i="1" baseline="-25000" dirty="0">
                    <a:effectLst/>
                  </a:rPr>
                  <a:t> </a:t>
                </a:r>
                <a:r>
                  <a:rPr lang="en-US" sz="2000" i="1" baseline="-25000" dirty="0" err="1">
                    <a:effectLst/>
                  </a:rPr>
                  <a:t>i</a:t>
                </a:r>
                <a:r>
                  <a:rPr lang="en-US" sz="2000" dirty="0">
                    <a:effectLst/>
                  </a:rPr>
                  <a:t> is increase in the area uncovered by forest;</a:t>
                </a:r>
                <a:endParaRPr lang="ru-RU" sz="2000" dirty="0">
                  <a:effectLst/>
                </a:endParaRPr>
              </a:p>
              <a:p>
                <a:pPr marL="18288" indent="0">
                  <a:buNone/>
                </a:pPr>
                <a:r>
                  <a:rPr lang="en-US" sz="2000" i="1" dirty="0" err="1">
                    <a:effectLst/>
                  </a:rPr>
                  <a:t>u</a:t>
                </a:r>
                <a:r>
                  <a:rPr lang="en-US" sz="2000" i="1" baseline="-25000" dirty="0" err="1">
                    <a:effectLst/>
                  </a:rPr>
                  <a:t>cut</a:t>
                </a:r>
                <a:r>
                  <a:rPr lang="en-US" sz="2000" i="1" baseline="-25000" dirty="0">
                    <a:effectLst/>
                  </a:rPr>
                  <a:t> </a:t>
                </a:r>
                <a:r>
                  <a:rPr lang="en-US" sz="2000" i="1" baseline="-25000" dirty="0" err="1">
                    <a:effectLst/>
                  </a:rPr>
                  <a:t>i</a:t>
                </a:r>
                <a:r>
                  <a:rPr lang="en-US" sz="2000" dirty="0">
                    <a:effectLst/>
                  </a:rPr>
                  <a:t> is the area of cutting, is subtracted only from the category of mature and over-mature forests, in other classes of age cutting is not carried out. </a:t>
                </a:r>
                <a:endParaRPr lang="ru-RU" sz="2000" dirty="0">
                  <a:effectLst/>
                </a:endParaRPr>
              </a:p>
            </p:txBody>
          </p:sp>
        </mc:Choice>
        <mc:Fallback>
          <p:sp>
            <p:nvSpPr>
              <p:cNvPr id="2" name="Объект 1"/>
              <p:cNvSpPr>
                <a:spLocks noGrp="1" noRot="1" noChangeAspect="1" noMove="1" noResize="1" noEditPoints="1" noAdjustHandles="1" noChangeArrowheads="1" noChangeShapeType="1" noTextEdit="1"/>
              </p:cNvSpPr>
              <p:nvPr>
                <p:ph idx="1"/>
              </p:nvPr>
            </p:nvSpPr>
            <p:spPr>
              <a:xfrm>
                <a:off x="179512" y="836712"/>
                <a:ext cx="8712968" cy="5688632"/>
              </a:xfrm>
              <a:blipFill rotWithShape="1">
                <a:blip r:embed="rId2"/>
                <a:stretch>
                  <a:fillRect l="-490" r="-70" b="-2787"/>
                </a:stretch>
              </a:blipFill>
            </p:spPr>
            <p:txBody>
              <a:bodyPr/>
              <a:lstStyle/>
              <a:p>
                <a:r>
                  <a:rPr lang="ru-RU">
                    <a:noFill/>
                  </a:rPr>
                  <a:t> </a:t>
                </a:r>
              </a:p>
            </p:txBody>
          </p:sp>
        </mc:Fallback>
      </mc:AlternateContent>
      <p:sp>
        <p:nvSpPr>
          <p:cNvPr id="4" name="Заголовок 3"/>
          <p:cNvSpPr>
            <a:spLocks noGrp="1"/>
          </p:cNvSpPr>
          <p:nvPr>
            <p:ph type="title"/>
          </p:nvPr>
        </p:nvSpPr>
        <p:spPr>
          <a:xfrm>
            <a:off x="539552" y="692696"/>
            <a:ext cx="7543800" cy="914400"/>
          </a:xfrm>
        </p:spPr>
        <p:txBody>
          <a:bodyPr/>
          <a:lstStyle/>
          <a:p>
            <a:r>
              <a:rPr lang="en-US" sz="3600" dirty="0">
                <a:effectLst/>
              </a:rPr>
              <a:t>Mathematical model</a:t>
            </a:r>
            <a:r>
              <a:rPr lang="ru-RU" dirty="0"/>
              <a:t/>
            </a:r>
            <a:br>
              <a:rPr lang="ru-RU" dirty="0"/>
            </a:br>
            <a:endParaRPr lang="ru-RU" dirty="0"/>
          </a:p>
        </p:txBody>
      </p:sp>
    </p:spTree>
    <p:extLst>
      <p:ext uri="{BB962C8B-B14F-4D97-AF65-F5344CB8AC3E}">
        <p14:creationId xmlns:p14="http://schemas.microsoft.com/office/powerpoint/2010/main" val="660379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548680"/>
            <a:ext cx="8640960" cy="5832648"/>
          </a:xfrm>
        </p:spPr>
        <p:txBody>
          <a:bodyPr>
            <a:normAutofit/>
          </a:bodyPr>
          <a:lstStyle/>
          <a:p>
            <a:pPr marL="18288" indent="0" hangingPunct="0">
              <a:buNone/>
            </a:pPr>
            <a:r>
              <a:rPr lang="en-US" sz="2200" dirty="0">
                <a:effectLst/>
              </a:rPr>
              <a:t>The fires (43.7%), forest diseases (25.2%) and insect damage (16.2%) are the most important factors for drying up and destruction of forest resources, so these factors should be taken into account in the model</a:t>
            </a:r>
            <a:r>
              <a:rPr lang="en-US" sz="2200" dirty="0" smtClean="0">
                <a:effectLst/>
              </a:rPr>
              <a:t>:</a:t>
            </a:r>
          </a:p>
          <a:p>
            <a:pPr marL="18288" indent="0" hangingPunct="0">
              <a:buNone/>
            </a:pPr>
            <a:endParaRPr lang="ru-RU" sz="2400" dirty="0">
              <a:effectLst/>
            </a:endParaRPr>
          </a:p>
          <a:p>
            <a:pPr marL="18288" indent="0">
              <a:buNone/>
            </a:pPr>
            <a:endParaRPr lang="en-US" sz="1600" dirty="0" smtClean="0">
              <a:effectLst/>
            </a:endParaRPr>
          </a:p>
          <a:p>
            <a:pPr marL="18288" indent="0">
              <a:buNone/>
            </a:pPr>
            <a:r>
              <a:rPr lang="en-US" sz="2200" dirty="0" smtClean="0">
                <a:effectLst/>
              </a:rPr>
              <a:t>The </a:t>
            </a:r>
            <a:r>
              <a:rPr lang="en-US" sz="2200" dirty="0">
                <a:effectLst/>
              </a:rPr>
              <a:t>increase in non-forest area in the process of forest exploitation is as follows:</a:t>
            </a:r>
            <a:endParaRPr lang="ru-RU" sz="2200" dirty="0">
              <a:effectLst/>
            </a:endParaRPr>
          </a:p>
          <a:p>
            <a:endParaRPr lang="ru-RU" sz="2200" dirty="0">
              <a:effectLst/>
            </a:endParaRPr>
          </a:p>
          <a:p>
            <a:pPr marL="18288" indent="0">
              <a:buNone/>
            </a:pPr>
            <a:r>
              <a:rPr lang="en-US" sz="2200" dirty="0">
                <a:effectLst/>
              </a:rPr>
              <a:t>where </a:t>
            </a:r>
            <a:r>
              <a:rPr lang="en-US" sz="2200" i="1" dirty="0" err="1">
                <a:effectLst/>
              </a:rPr>
              <a:t>k</a:t>
            </a:r>
            <a:r>
              <a:rPr lang="en-US" sz="2200" i="1" baseline="-25000" dirty="0" err="1">
                <a:effectLst/>
              </a:rPr>
              <a:t>N</a:t>
            </a:r>
            <a:r>
              <a:rPr lang="en-US" sz="2200" dirty="0">
                <a:effectLst/>
              </a:rPr>
              <a:t> is the area of settlements per person, the remaining coefficients characterize the increase of forest population, </a:t>
            </a:r>
            <a:r>
              <a:rPr lang="en-US" sz="2200" i="1" dirty="0">
                <a:effectLst/>
              </a:rPr>
              <a:t>∆N</a:t>
            </a:r>
            <a:r>
              <a:rPr lang="en-US" sz="2200" dirty="0">
                <a:effectLst/>
              </a:rPr>
              <a:t>, agricultural area, </a:t>
            </a:r>
            <a:r>
              <a:rPr lang="en-US" sz="2200" i="1" dirty="0">
                <a:effectLst/>
              </a:rPr>
              <a:t>∆</a:t>
            </a:r>
            <a:r>
              <a:rPr lang="en-US" sz="2200" i="1" dirty="0" smtClean="0">
                <a:effectLst/>
              </a:rPr>
              <a:t>S, </a:t>
            </a:r>
            <a:r>
              <a:rPr lang="en-US" sz="2200" dirty="0">
                <a:effectLst/>
              </a:rPr>
              <a:t>recreational zones, </a:t>
            </a:r>
            <a:r>
              <a:rPr lang="en-US" sz="2200" i="1" dirty="0">
                <a:effectLst/>
              </a:rPr>
              <a:t>∆R,</a:t>
            </a:r>
            <a:r>
              <a:rPr lang="en-US" sz="2200" dirty="0">
                <a:effectLst/>
              </a:rPr>
              <a:t> area of fields, </a:t>
            </a:r>
            <a:r>
              <a:rPr lang="en-US" sz="2200" i="1" dirty="0">
                <a:effectLst/>
              </a:rPr>
              <a:t>∆G</a:t>
            </a:r>
            <a:r>
              <a:rPr lang="en-US" sz="2200" dirty="0">
                <a:effectLst/>
              </a:rPr>
              <a:t>, construction of linear objects, </a:t>
            </a:r>
            <a:r>
              <a:rPr lang="en-US" sz="2200" i="1" dirty="0">
                <a:effectLst/>
              </a:rPr>
              <a:t>∆</a:t>
            </a:r>
            <a:r>
              <a:rPr lang="en-US" sz="2200" i="1" dirty="0" err="1">
                <a:effectLst/>
              </a:rPr>
              <a:t>Bl</a:t>
            </a:r>
            <a:r>
              <a:rPr lang="en-US" sz="2200" i="1" dirty="0">
                <a:effectLst/>
              </a:rPr>
              <a:t>, </a:t>
            </a:r>
            <a:r>
              <a:rPr lang="en-US" sz="2200" dirty="0">
                <a:effectLst/>
              </a:rPr>
              <a:t>and maintenance of hydraulic structures, </a:t>
            </a:r>
            <a:r>
              <a:rPr lang="en-US" sz="2200" i="1" dirty="0">
                <a:effectLst/>
              </a:rPr>
              <a:t>∆</a:t>
            </a:r>
            <a:r>
              <a:rPr lang="en-US" sz="2200" i="1" dirty="0" err="1">
                <a:effectLst/>
              </a:rPr>
              <a:t>Bv</a:t>
            </a:r>
            <a:r>
              <a:rPr lang="en-US" sz="2200" dirty="0" smtClean="0">
                <a:effectLst/>
              </a:rPr>
              <a:t>.</a:t>
            </a:r>
            <a:endParaRPr lang="ru-RU" sz="2200" dirty="0">
              <a:effectLst/>
            </a:endParaRPr>
          </a:p>
        </p:txBody>
      </p:sp>
      <p:graphicFrame>
        <p:nvGraphicFramePr>
          <p:cNvPr id="3" name="Объект 2"/>
          <p:cNvGraphicFramePr>
            <a:graphicFrameLocks noChangeAspect="1"/>
          </p:cNvGraphicFramePr>
          <p:nvPr>
            <p:extLst>
              <p:ext uri="{D42A27DB-BD31-4B8C-83A1-F6EECF244321}">
                <p14:modId xmlns:p14="http://schemas.microsoft.com/office/powerpoint/2010/main" val="993390496"/>
              </p:ext>
            </p:extLst>
          </p:nvPr>
        </p:nvGraphicFramePr>
        <p:xfrm>
          <a:off x="2915816" y="2276872"/>
          <a:ext cx="2971279" cy="576064"/>
        </p:xfrm>
        <a:graphic>
          <a:graphicData uri="http://schemas.openxmlformats.org/presentationml/2006/ole">
            <mc:AlternateContent xmlns:mc="http://schemas.openxmlformats.org/markup-compatibility/2006">
              <mc:Choice xmlns:v="urn:schemas-microsoft-com:vml" Requires="v">
                <p:oleObj spid="_x0000_s1052" name="Equation" r:id="rId3" imgW="1244520" imgH="241200" progId="Equation.DSMT4">
                  <p:embed/>
                </p:oleObj>
              </mc:Choice>
              <mc:Fallback>
                <p:oleObj name="Equation" r:id="rId3" imgW="1244520" imgH="241200" progId="Equation.DSMT4">
                  <p:embed/>
                  <p:pic>
                    <p:nvPicPr>
                      <p:cNvPr id="0" name=""/>
                      <p:cNvPicPr/>
                      <p:nvPr/>
                    </p:nvPicPr>
                    <p:blipFill>
                      <a:blip r:embed="rId4"/>
                      <a:stretch>
                        <a:fillRect/>
                      </a:stretch>
                    </p:blipFill>
                    <p:spPr>
                      <a:xfrm>
                        <a:off x="2915816" y="2276872"/>
                        <a:ext cx="2971279" cy="576064"/>
                      </a:xfrm>
                      <a:prstGeom prst="rect">
                        <a:avLst/>
                      </a:prstGeom>
                    </p:spPr>
                  </p:pic>
                </p:oleObj>
              </mc:Fallback>
            </mc:AlternateContent>
          </a:graphicData>
        </a:graphic>
      </p:graphicFrame>
      <p:graphicFrame>
        <p:nvGraphicFramePr>
          <p:cNvPr id="4" name="Объект 3"/>
          <p:cNvGraphicFramePr>
            <a:graphicFrameLocks noChangeAspect="1"/>
          </p:cNvGraphicFramePr>
          <p:nvPr>
            <p:extLst>
              <p:ext uri="{D42A27DB-BD31-4B8C-83A1-F6EECF244321}">
                <p14:modId xmlns:p14="http://schemas.microsoft.com/office/powerpoint/2010/main" val="3383020627"/>
              </p:ext>
            </p:extLst>
          </p:nvPr>
        </p:nvGraphicFramePr>
        <p:xfrm>
          <a:off x="1475656" y="3789040"/>
          <a:ext cx="6018291" cy="549895"/>
        </p:xfrm>
        <a:graphic>
          <a:graphicData uri="http://schemas.openxmlformats.org/presentationml/2006/ole">
            <mc:AlternateContent xmlns:mc="http://schemas.openxmlformats.org/markup-compatibility/2006">
              <mc:Choice xmlns:v="urn:schemas-microsoft-com:vml" Requires="v">
                <p:oleObj spid="_x0000_s1053" name="Equation" r:id="rId5" imgW="2501640" imgH="228600" progId="Equation.DSMT4">
                  <p:embed/>
                </p:oleObj>
              </mc:Choice>
              <mc:Fallback>
                <p:oleObj name="Equation" r:id="rId5" imgW="2501640" imgH="228600" progId="Equation.DSMT4">
                  <p:embed/>
                  <p:pic>
                    <p:nvPicPr>
                      <p:cNvPr id="0" name=""/>
                      <p:cNvPicPr/>
                      <p:nvPr/>
                    </p:nvPicPr>
                    <p:blipFill>
                      <a:blip r:embed="rId6"/>
                      <a:stretch>
                        <a:fillRect/>
                      </a:stretch>
                    </p:blipFill>
                    <p:spPr>
                      <a:xfrm>
                        <a:off x="1475656" y="3789040"/>
                        <a:ext cx="6018291" cy="549895"/>
                      </a:xfrm>
                      <a:prstGeom prst="rect">
                        <a:avLst/>
                      </a:prstGeom>
                    </p:spPr>
                  </p:pic>
                </p:oleObj>
              </mc:Fallback>
            </mc:AlternateContent>
          </a:graphicData>
        </a:graphic>
      </p:graphicFrame>
    </p:spTree>
    <p:extLst>
      <p:ext uri="{BB962C8B-B14F-4D97-AF65-F5344CB8AC3E}">
        <p14:creationId xmlns:p14="http://schemas.microsoft.com/office/powerpoint/2010/main" val="660130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323528" y="-27384"/>
            <a:ext cx="7543800" cy="914400"/>
          </a:xfrm>
        </p:spPr>
        <p:txBody>
          <a:bodyPr/>
          <a:lstStyle/>
          <a:p>
            <a:pPr lvl="1" fontAlgn="base"/>
            <a:r>
              <a:rPr lang="en-US" sz="3600" dirty="0">
                <a:solidFill>
                  <a:schemeClr val="tx1"/>
                </a:solidFill>
                <a:latin typeface="+mj-lt"/>
              </a:rPr>
              <a:t>Verification of the model</a:t>
            </a:r>
            <a:endParaRPr lang="ru-RU" sz="3600" dirty="0">
              <a:solidFill>
                <a:schemeClr val="tx1"/>
              </a:solidFill>
              <a:latin typeface="+mj-lt"/>
            </a:endParaRPr>
          </a:p>
        </p:txBody>
      </p:sp>
      <p:sp>
        <p:nvSpPr>
          <p:cNvPr id="2" name="Прямоугольник 1"/>
          <p:cNvSpPr/>
          <p:nvPr/>
        </p:nvSpPr>
        <p:spPr>
          <a:xfrm>
            <a:off x="251520" y="3807038"/>
            <a:ext cx="8670794" cy="2862322"/>
          </a:xfrm>
          <a:prstGeom prst="rect">
            <a:avLst/>
          </a:prstGeom>
        </p:spPr>
        <p:txBody>
          <a:bodyPr wrap="square">
            <a:spAutoFit/>
          </a:bodyPr>
          <a:lstStyle/>
          <a:p>
            <a:r>
              <a:rPr lang="en-US" sz="2000" dirty="0"/>
              <a:t>Verification of the adequacy of the model and coefficients of transition </a:t>
            </a:r>
            <a:r>
              <a:rPr lang="en-US" sz="2000" i="1" dirty="0" err="1"/>
              <a:t>a</a:t>
            </a:r>
            <a:r>
              <a:rPr lang="en-US" sz="2000" i="1" baseline="-25000" dirty="0" err="1"/>
              <a:t>ij</a:t>
            </a:r>
            <a:r>
              <a:rPr lang="en-US" sz="2000" dirty="0"/>
              <a:t> calculation is done on the base of forestry input data of Baikal region for 1973. Input includes natural dynamics – the distribution of forest areas by age categories, anthropogenic use and adverse factors – volumes of cuttings, fires and forest plantations on the territory of 53 forest districts. Computations for the model were conducted for an interval of 45 years. The final results of the simulation were compared with the available data on forest areas for 2017, obtained from the official «Forest Plan of the Irkutsk Region».</a:t>
            </a:r>
            <a:endParaRPr lang="ru-RU" sz="2000" dirty="0" smtClean="0">
              <a:latin typeface="Calibri" panose="020F0502020204030204" pitchFamily="34" charset="0"/>
              <a:cs typeface="Calibri" panose="020F0502020204030204" pitchFamily="34" charset="0"/>
            </a:endParaRPr>
          </a:p>
        </p:txBody>
      </p:sp>
      <p:pic>
        <p:nvPicPr>
          <p:cNvPr id="2050" name="Диаграмма 1"/>
          <p:cNvPicPr>
            <a:picLocks noChangeArrowheads="1"/>
          </p:cNvPicPr>
          <p:nvPr/>
        </p:nvPicPr>
        <p:blipFill rotWithShape="1">
          <a:blip r:embed="rId2">
            <a:extLst>
              <a:ext uri="{28A0092B-C50C-407E-A947-70E740481C1C}">
                <a14:useLocalDpi xmlns:a14="http://schemas.microsoft.com/office/drawing/2010/main" val="0"/>
              </a:ext>
            </a:extLst>
          </a:blip>
          <a:srcRect l="4120" r="2182" b="9414"/>
          <a:stretch/>
        </p:blipFill>
        <p:spPr bwMode="auto">
          <a:xfrm>
            <a:off x="395536" y="980728"/>
            <a:ext cx="8137437" cy="273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3233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179512" y="44624"/>
            <a:ext cx="7543800" cy="819674"/>
          </a:xfrm>
        </p:spPr>
        <p:txBody>
          <a:bodyPr/>
          <a:lstStyle/>
          <a:p>
            <a:r>
              <a:rPr lang="en-US" sz="3600" dirty="0"/>
              <a:t>Verification of the model</a:t>
            </a:r>
            <a:endParaRPr lang="ru-RU" sz="3600" dirty="0"/>
          </a:p>
        </p:txBody>
      </p:sp>
      <p:sp>
        <p:nvSpPr>
          <p:cNvPr id="5" name="Прямоугольник 4"/>
          <p:cNvSpPr/>
          <p:nvPr/>
        </p:nvSpPr>
        <p:spPr>
          <a:xfrm>
            <a:off x="2771800" y="980728"/>
            <a:ext cx="6336704" cy="369332"/>
          </a:xfrm>
          <a:prstGeom prst="rect">
            <a:avLst/>
          </a:prstGeom>
        </p:spPr>
        <p:txBody>
          <a:bodyPr wrap="square">
            <a:spAutoFit/>
          </a:bodyPr>
          <a:lstStyle/>
          <a:p>
            <a:pPr lvl="0" indent="450850" fontAlgn="base">
              <a:spcBef>
                <a:spcPct val="0"/>
              </a:spcBef>
              <a:spcAft>
                <a:spcPct val="0"/>
              </a:spcAft>
            </a:pPr>
            <a:r>
              <a:rPr lang="en-US" dirty="0"/>
              <a:t>COMPARISON OF REAL AND CALCULATED DATA</a:t>
            </a:r>
            <a:endParaRPr lang="ru-RU" altLang="ru-RU" b="1"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6" name="Прямоугольник 5"/>
              <p:cNvSpPr/>
              <p:nvPr/>
            </p:nvSpPr>
            <p:spPr>
              <a:xfrm>
                <a:off x="467544" y="5661248"/>
                <a:ext cx="8064896" cy="1084912"/>
              </a:xfrm>
              <a:prstGeom prst="rect">
                <a:avLst/>
              </a:prstGeom>
            </p:spPr>
            <p:txBody>
              <a:bodyPr wrap="square">
                <a:spAutoFit/>
              </a:bodyPr>
              <a:lstStyle/>
              <a:p>
                <a:r>
                  <a:rPr lang="en-US" dirty="0"/>
                  <a:t>The formula of the error is as follows:</a:t>
                </a:r>
                <a:endParaRPr lang="ru-RU" dirty="0"/>
              </a:p>
              <a:p>
                <a14:m>
                  <m:oMath xmlns:m="http://schemas.openxmlformats.org/officeDocument/2006/math">
                    <m:r>
                      <a:rPr lang="ru-RU" i="1">
                        <a:latin typeface="Cambria Math"/>
                      </a:rPr>
                      <m:t>Е=</m:t>
                    </m:r>
                    <m:f>
                      <m:fPr>
                        <m:ctrlPr>
                          <a:rPr lang="ru-RU" i="1">
                            <a:latin typeface="Cambria Math"/>
                          </a:rPr>
                        </m:ctrlPr>
                      </m:fPr>
                      <m:num>
                        <m:r>
                          <a:rPr lang="ru-RU" i="1">
                            <a:latin typeface="Cambria Math"/>
                          </a:rPr>
                          <m:t>|</m:t>
                        </m:r>
                        <m:sSub>
                          <m:sSubPr>
                            <m:ctrlPr>
                              <a:rPr lang="ru-RU" i="1">
                                <a:latin typeface="Cambria Math"/>
                              </a:rPr>
                            </m:ctrlPr>
                          </m:sSubPr>
                          <m:e>
                            <m:r>
                              <a:rPr lang="ru-RU" i="1">
                                <a:latin typeface="Cambria Math"/>
                              </a:rPr>
                              <m:t>𝑆</m:t>
                            </m:r>
                          </m:e>
                          <m:sub>
                            <m:r>
                              <a:rPr lang="ru-RU" i="1">
                                <a:latin typeface="Cambria Math"/>
                              </a:rPr>
                              <m:t>𝑐𝑎𝑙𝑐</m:t>
                            </m:r>
                          </m:sub>
                        </m:sSub>
                        <m:r>
                          <a:rPr lang="ru-RU" i="1">
                            <a:latin typeface="Cambria Math"/>
                          </a:rPr>
                          <m:t>−</m:t>
                        </m:r>
                        <m:sSub>
                          <m:sSubPr>
                            <m:ctrlPr>
                              <a:rPr lang="ru-RU" i="1">
                                <a:latin typeface="Cambria Math"/>
                              </a:rPr>
                            </m:ctrlPr>
                          </m:sSubPr>
                          <m:e>
                            <m:r>
                              <a:rPr lang="ru-RU" i="1">
                                <a:latin typeface="Cambria Math"/>
                              </a:rPr>
                              <m:t>𝑆</m:t>
                            </m:r>
                          </m:e>
                          <m:sub>
                            <m:r>
                              <a:rPr lang="ru-RU" i="1">
                                <a:latin typeface="Cambria Math"/>
                              </a:rPr>
                              <m:t>𝑡𝑟𝑢𝑒</m:t>
                            </m:r>
                          </m:sub>
                        </m:sSub>
                        <m:r>
                          <a:rPr lang="ru-RU" i="1">
                            <a:latin typeface="Cambria Math"/>
                          </a:rPr>
                          <m:t>|</m:t>
                        </m:r>
                      </m:num>
                      <m:den>
                        <m:sSub>
                          <m:sSubPr>
                            <m:ctrlPr>
                              <a:rPr lang="ru-RU" i="1">
                                <a:latin typeface="Cambria Math"/>
                              </a:rPr>
                            </m:ctrlPr>
                          </m:sSubPr>
                          <m:e>
                            <m:r>
                              <a:rPr lang="ru-RU" i="1">
                                <a:latin typeface="Cambria Math"/>
                              </a:rPr>
                              <m:t>𝑆</m:t>
                            </m:r>
                          </m:e>
                          <m:sub>
                            <m:r>
                              <a:rPr lang="ru-RU" i="1">
                                <a:latin typeface="Cambria Math"/>
                              </a:rPr>
                              <m:t>𝑡𝑟𝑢𝑒</m:t>
                            </m:r>
                          </m:sub>
                        </m:sSub>
                      </m:den>
                    </m:f>
                    <m:r>
                      <a:rPr lang="ru-RU" i="1">
                        <a:latin typeface="Cambria Math"/>
                      </a:rPr>
                      <m:t>∗100%</m:t>
                    </m:r>
                  </m:oMath>
                </a14:m>
                <a:r>
                  <a:rPr lang="ru-RU" dirty="0"/>
                  <a:t>, </a:t>
                </a:r>
                <a:endParaRPr lang="ru-RU" dirty="0" smtClean="0"/>
              </a:p>
              <a:p>
                <a:r>
                  <a:rPr lang="en-US" dirty="0"/>
                  <a:t>where </a:t>
                </a:r>
                <a:r>
                  <a:rPr lang="en-US" dirty="0" err="1"/>
                  <a:t>S</a:t>
                </a:r>
                <a:r>
                  <a:rPr lang="en-US" baseline="-25000" dirty="0" err="1"/>
                  <a:t>calc</a:t>
                </a:r>
                <a:r>
                  <a:rPr lang="en-US" dirty="0"/>
                  <a:t>  is simulation data, </a:t>
                </a:r>
                <a:r>
                  <a:rPr lang="en-US" dirty="0" err="1"/>
                  <a:t>S</a:t>
                </a:r>
                <a:r>
                  <a:rPr lang="en-US" baseline="-25000" dirty="0" err="1"/>
                  <a:t>true</a:t>
                </a:r>
                <a:r>
                  <a:rPr lang="en-US" dirty="0"/>
                  <a:t> is actual data.</a:t>
                </a:r>
                <a:endParaRPr lang="ru-RU" dirty="0"/>
              </a:p>
            </p:txBody>
          </p:sp>
        </mc:Choice>
        <mc:Fallback>
          <p:sp>
            <p:nvSpPr>
              <p:cNvPr id="6" name="Прямоугольник 5"/>
              <p:cNvSpPr>
                <a:spLocks noRot="1" noChangeAspect="1" noMove="1" noResize="1" noEditPoints="1" noAdjustHandles="1" noChangeArrowheads="1" noChangeShapeType="1" noTextEdit="1"/>
              </p:cNvSpPr>
              <p:nvPr/>
            </p:nvSpPr>
            <p:spPr>
              <a:xfrm>
                <a:off x="467544" y="5661248"/>
                <a:ext cx="8064896" cy="1084912"/>
              </a:xfrm>
              <a:prstGeom prst="rect">
                <a:avLst/>
              </a:prstGeom>
              <a:blipFill rotWithShape="1">
                <a:blip r:embed="rId2"/>
                <a:stretch>
                  <a:fillRect l="-680" t="-2809" b="-7865"/>
                </a:stretch>
              </a:blipFill>
            </p:spPr>
            <p:txBody>
              <a:bodyPr/>
              <a:lstStyle/>
              <a:p>
                <a:r>
                  <a:rPr lang="ru-RU">
                    <a:noFill/>
                  </a:rPr>
                  <a:t> </a:t>
                </a:r>
              </a:p>
            </p:txBody>
          </p:sp>
        </mc:Fallback>
      </mc:AlternateContent>
      <p:graphicFrame>
        <p:nvGraphicFramePr>
          <p:cNvPr id="4" name="Таблица 3"/>
          <p:cNvGraphicFramePr>
            <a:graphicFrameLocks noGrp="1"/>
          </p:cNvGraphicFramePr>
          <p:nvPr>
            <p:extLst>
              <p:ext uri="{D42A27DB-BD31-4B8C-83A1-F6EECF244321}">
                <p14:modId xmlns:p14="http://schemas.microsoft.com/office/powerpoint/2010/main" val="3409743480"/>
              </p:ext>
            </p:extLst>
          </p:nvPr>
        </p:nvGraphicFramePr>
        <p:xfrm>
          <a:off x="323528" y="1350060"/>
          <a:ext cx="8208911" cy="4131963"/>
        </p:xfrm>
        <a:graphic>
          <a:graphicData uri="http://schemas.openxmlformats.org/drawingml/2006/table">
            <a:tbl>
              <a:tblPr firstRow="1" firstCol="1" bandRow="1">
                <a:tableStyleId>{93296810-A885-4BE3-A3E7-6D5BEEA58F35}</a:tableStyleId>
              </a:tblPr>
              <a:tblGrid>
                <a:gridCol w="2854092"/>
                <a:gridCol w="1394380"/>
                <a:gridCol w="1296144"/>
                <a:gridCol w="1296144"/>
                <a:gridCol w="1368151"/>
              </a:tblGrid>
              <a:tr h="459107">
                <a:tc rowSpan="2">
                  <a:txBody>
                    <a:bodyPr/>
                    <a:lstStyle/>
                    <a:p>
                      <a:pPr indent="31750" algn="just">
                        <a:lnSpc>
                          <a:spcPct val="95000"/>
                        </a:lnSpc>
                        <a:spcAft>
                          <a:spcPts val="600"/>
                        </a:spcAft>
                      </a:pPr>
                      <a:r>
                        <a:rPr lang="en-US" sz="1600" dirty="0">
                          <a:effectLst/>
                        </a:rPr>
                        <a:t>Area type</a:t>
                      </a:r>
                      <a:endParaRPr lang="ru-RU" sz="1600" dirty="0">
                        <a:effectLst/>
                        <a:latin typeface="Times New Roman"/>
                        <a:ea typeface="SimSun"/>
                      </a:endParaRPr>
                    </a:p>
                  </a:txBody>
                  <a:tcPr marL="68580" marR="68580" marT="0" marB="0" anchor="ctr"/>
                </a:tc>
                <a:tc gridSpan="2">
                  <a:txBody>
                    <a:bodyPr/>
                    <a:lstStyle/>
                    <a:p>
                      <a:pPr indent="35560" algn="just">
                        <a:lnSpc>
                          <a:spcPct val="95000"/>
                        </a:lnSpc>
                        <a:spcAft>
                          <a:spcPts val="600"/>
                        </a:spcAft>
                      </a:pPr>
                      <a:r>
                        <a:rPr lang="en-US" sz="1600">
                          <a:effectLst/>
                        </a:rPr>
                        <a:t>Actual data, years</a:t>
                      </a:r>
                      <a:endParaRPr lang="ru-RU" sz="1600">
                        <a:effectLst/>
                        <a:latin typeface="Times New Roman"/>
                        <a:ea typeface="SimSun"/>
                      </a:endParaRPr>
                    </a:p>
                  </a:txBody>
                  <a:tcPr marL="68580" marR="68580" marT="0" marB="0" anchor="ctr"/>
                </a:tc>
                <a:tc hMerge="1">
                  <a:txBody>
                    <a:bodyPr/>
                    <a:lstStyle/>
                    <a:p>
                      <a:endParaRPr lang="ru-RU"/>
                    </a:p>
                  </a:txBody>
                  <a:tcPr/>
                </a:tc>
                <a:tc rowSpan="2">
                  <a:txBody>
                    <a:bodyPr/>
                    <a:lstStyle/>
                    <a:p>
                      <a:pPr indent="6350" algn="just">
                        <a:lnSpc>
                          <a:spcPct val="95000"/>
                        </a:lnSpc>
                        <a:spcAft>
                          <a:spcPts val="600"/>
                        </a:spcAft>
                      </a:pPr>
                      <a:r>
                        <a:rPr lang="en-US" sz="1600">
                          <a:effectLst/>
                        </a:rPr>
                        <a:t>Simulation</a:t>
                      </a:r>
                      <a:endParaRPr lang="ru-RU" sz="1600">
                        <a:effectLst/>
                        <a:latin typeface="Times New Roman"/>
                        <a:ea typeface="SimSun"/>
                      </a:endParaRPr>
                    </a:p>
                  </a:txBody>
                  <a:tcPr marL="68580" marR="68580" marT="0" marB="0" anchor="ctr"/>
                </a:tc>
                <a:tc rowSpan="2">
                  <a:txBody>
                    <a:bodyPr/>
                    <a:lstStyle/>
                    <a:p>
                      <a:pPr indent="183515" algn="just">
                        <a:lnSpc>
                          <a:spcPct val="95000"/>
                        </a:lnSpc>
                        <a:spcAft>
                          <a:spcPts val="600"/>
                        </a:spcAft>
                      </a:pPr>
                      <a:r>
                        <a:rPr lang="en-US" sz="1600">
                          <a:effectLst/>
                        </a:rPr>
                        <a:t>Error, %</a:t>
                      </a:r>
                      <a:endParaRPr lang="ru-RU" sz="1600">
                        <a:effectLst/>
                        <a:latin typeface="Times New Roman"/>
                        <a:ea typeface="SimSun"/>
                      </a:endParaRPr>
                    </a:p>
                  </a:txBody>
                  <a:tcPr marL="68580" marR="68580" marT="0" marB="0" anchor="ctr"/>
                </a:tc>
              </a:tr>
              <a:tr h="459107">
                <a:tc vMerge="1">
                  <a:txBody>
                    <a:bodyPr/>
                    <a:lstStyle/>
                    <a:p>
                      <a:endParaRPr lang="ru-RU"/>
                    </a:p>
                  </a:txBody>
                  <a:tcPr/>
                </a:tc>
                <a:tc>
                  <a:txBody>
                    <a:bodyPr/>
                    <a:lstStyle/>
                    <a:p>
                      <a:pPr indent="35560" algn="just">
                        <a:lnSpc>
                          <a:spcPct val="95000"/>
                        </a:lnSpc>
                        <a:spcAft>
                          <a:spcPts val="600"/>
                        </a:spcAft>
                      </a:pPr>
                      <a:r>
                        <a:rPr lang="en-US" sz="1600">
                          <a:effectLst/>
                        </a:rPr>
                        <a:t>1973-1985</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2017</a:t>
                      </a:r>
                      <a:endParaRPr lang="ru-RU" sz="1600">
                        <a:effectLst/>
                        <a:latin typeface="Times New Roman"/>
                        <a:ea typeface="SimSun"/>
                      </a:endParaRPr>
                    </a:p>
                  </a:txBody>
                  <a:tcPr marL="68580" marR="68580" marT="0" marB="0" anchor="ctr"/>
                </a:tc>
                <a:tc vMerge="1">
                  <a:txBody>
                    <a:bodyPr/>
                    <a:lstStyle/>
                    <a:p>
                      <a:endParaRPr lang="ru-RU"/>
                    </a:p>
                  </a:txBody>
                  <a:tcPr/>
                </a:tc>
                <a:tc vMerge="1">
                  <a:txBody>
                    <a:bodyPr/>
                    <a:lstStyle/>
                    <a:p>
                      <a:endParaRPr lang="ru-RU"/>
                    </a:p>
                  </a:txBody>
                  <a:tcPr/>
                </a:tc>
              </a:tr>
              <a:tr h="459107">
                <a:tc>
                  <a:txBody>
                    <a:bodyPr/>
                    <a:lstStyle/>
                    <a:p>
                      <a:pPr indent="31750" algn="just">
                        <a:lnSpc>
                          <a:spcPct val="95000"/>
                        </a:lnSpc>
                        <a:spcAft>
                          <a:spcPts val="600"/>
                        </a:spcAft>
                      </a:pPr>
                      <a:r>
                        <a:rPr lang="en-US" sz="1600">
                          <a:effectLst/>
                        </a:rPr>
                        <a:t>Non-forested</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5108,223</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4670,194</a:t>
                      </a:r>
                      <a:endParaRPr lang="ru-RU" sz="1600">
                        <a:effectLst/>
                        <a:latin typeface="Times New Roman"/>
                        <a:ea typeface="SimSun"/>
                      </a:endParaRPr>
                    </a:p>
                  </a:txBody>
                  <a:tcPr marL="68580" marR="68580" marT="0" marB="0" anchor="ctr"/>
                </a:tc>
                <a:tc>
                  <a:txBody>
                    <a:bodyPr/>
                    <a:lstStyle/>
                    <a:p>
                      <a:pPr indent="6350" algn="just">
                        <a:lnSpc>
                          <a:spcPct val="95000"/>
                        </a:lnSpc>
                        <a:spcAft>
                          <a:spcPts val="600"/>
                        </a:spcAft>
                      </a:pPr>
                      <a:r>
                        <a:rPr lang="en-US" sz="1600">
                          <a:effectLst/>
                        </a:rPr>
                        <a:t>4401,66</a:t>
                      </a:r>
                      <a:endParaRPr lang="ru-RU" sz="1600">
                        <a:effectLst/>
                        <a:latin typeface="Times New Roman"/>
                        <a:ea typeface="SimSun"/>
                      </a:endParaRPr>
                    </a:p>
                  </a:txBody>
                  <a:tcPr marL="68580" marR="68580" marT="0" marB="0" anchor="ctr"/>
                </a:tc>
                <a:tc>
                  <a:txBody>
                    <a:bodyPr/>
                    <a:lstStyle/>
                    <a:p>
                      <a:pPr indent="183515" algn="just">
                        <a:lnSpc>
                          <a:spcPct val="95000"/>
                        </a:lnSpc>
                        <a:spcAft>
                          <a:spcPts val="600"/>
                        </a:spcAft>
                      </a:pPr>
                      <a:r>
                        <a:rPr lang="en-US" sz="1600">
                          <a:effectLst/>
                        </a:rPr>
                        <a:t>5,75</a:t>
                      </a:r>
                      <a:endParaRPr lang="ru-RU" sz="1600">
                        <a:effectLst/>
                        <a:latin typeface="Times New Roman"/>
                        <a:ea typeface="SimSun"/>
                      </a:endParaRPr>
                    </a:p>
                  </a:txBody>
                  <a:tcPr marL="68580" marR="68580" marT="0" marB="0" anchor="ctr"/>
                </a:tc>
              </a:tr>
              <a:tr h="459107">
                <a:tc>
                  <a:txBody>
                    <a:bodyPr/>
                    <a:lstStyle/>
                    <a:p>
                      <a:pPr indent="31750" algn="just">
                        <a:lnSpc>
                          <a:spcPct val="95000"/>
                        </a:lnSpc>
                        <a:spcAft>
                          <a:spcPts val="600"/>
                        </a:spcAft>
                      </a:pPr>
                      <a:r>
                        <a:rPr lang="en-US" sz="1600">
                          <a:effectLst/>
                        </a:rPr>
                        <a:t>Uncovered</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3273,893</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3032,455</a:t>
                      </a:r>
                      <a:endParaRPr lang="ru-RU" sz="1600">
                        <a:effectLst/>
                        <a:latin typeface="Times New Roman"/>
                        <a:ea typeface="SimSun"/>
                      </a:endParaRPr>
                    </a:p>
                  </a:txBody>
                  <a:tcPr marL="68580" marR="68580" marT="0" marB="0" anchor="ctr"/>
                </a:tc>
                <a:tc>
                  <a:txBody>
                    <a:bodyPr/>
                    <a:lstStyle/>
                    <a:p>
                      <a:pPr indent="6350" algn="just">
                        <a:lnSpc>
                          <a:spcPct val="95000"/>
                        </a:lnSpc>
                        <a:spcAft>
                          <a:spcPts val="600"/>
                        </a:spcAft>
                      </a:pPr>
                      <a:r>
                        <a:rPr lang="en-US" sz="1600">
                          <a:effectLst/>
                        </a:rPr>
                        <a:t>3166,37</a:t>
                      </a:r>
                      <a:endParaRPr lang="ru-RU" sz="1600">
                        <a:effectLst/>
                        <a:latin typeface="Times New Roman"/>
                        <a:ea typeface="SimSun"/>
                      </a:endParaRPr>
                    </a:p>
                  </a:txBody>
                  <a:tcPr marL="68580" marR="68580" marT="0" marB="0" anchor="ctr"/>
                </a:tc>
                <a:tc>
                  <a:txBody>
                    <a:bodyPr/>
                    <a:lstStyle/>
                    <a:p>
                      <a:pPr indent="183515" algn="just">
                        <a:lnSpc>
                          <a:spcPct val="95000"/>
                        </a:lnSpc>
                        <a:spcAft>
                          <a:spcPts val="600"/>
                        </a:spcAft>
                      </a:pPr>
                      <a:r>
                        <a:rPr lang="en-US" sz="1600">
                          <a:effectLst/>
                        </a:rPr>
                        <a:t>4,42</a:t>
                      </a:r>
                      <a:endParaRPr lang="ru-RU" sz="1600">
                        <a:effectLst/>
                        <a:latin typeface="Times New Roman"/>
                        <a:ea typeface="SimSun"/>
                      </a:endParaRPr>
                    </a:p>
                  </a:txBody>
                  <a:tcPr marL="68580" marR="68580" marT="0" marB="0" anchor="ctr"/>
                </a:tc>
              </a:tr>
              <a:tr h="459107">
                <a:tc>
                  <a:txBody>
                    <a:bodyPr/>
                    <a:lstStyle/>
                    <a:p>
                      <a:pPr indent="31750" algn="just">
                        <a:lnSpc>
                          <a:spcPct val="95000"/>
                        </a:lnSpc>
                        <a:spcAft>
                          <a:spcPts val="600"/>
                        </a:spcAft>
                      </a:pPr>
                      <a:r>
                        <a:rPr lang="en-US" sz="1600">
                          <a:effectLst/>
                        </a:rPr>
                        <a:t>Young</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12161,067</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12847,546</a:t>
                      </a:r>
                      <a:endParaRPr lang="ru-RU" sz="1600">
                        <a:effectLst/>
                        <a:latin typeface="Times New Roman"/>
                        <a:ea typeface="SimSun"/>
                      </a:endParaRPr>
                    </a:p>
                  </a:txBody>
                  <a:tcPr marL="68580" marR="68580" marT="0" marB="0" anchor="ctr"/>
                </a:tc>
                <a:tc>
                  <a:txBody>
                    <a:bodyPr/>
                    <a:lstStyle/>
                    <a:p>
                      <a:pPr indent="6350" algn="just">
                        <a:lnSpc>
                          <a:spcPct val="95000"/>
                        </a:lnSpc>
                        <a:spcAft>
                          <a:spcPts val="600"/>
                        </a:spcAft>
                      </a:pPr>
                      <a:r>
                        <a:rPr lang="en-US" sz="1600">
                          <a:effectLst/>
                        </a:rPr>
                        <a:t>12</a:t>
                      </a:r>
                      <a:r>
                        <a:rPr lang="ru-RU" sz="1600">
                          <a:effectLst/>
                        </a:rPr>
                        <a:t>0</a:t>
                      </a:r>
                      <a:r>
                        <a:rPr lang="en-US" sz="1600">
                          <a:effectLst/>
                        </a:rPr>
                        <a:t>44,61</a:t>
                      </a:r>
                      <a:endParaRPr lang="ru-RU" sz="1600">
                        <a:effectLst/>
                        <a:latin typeface="Times New Roman"/>
                        <a:ea typeface="SimSun"/>
                      </a:endParaRPr>
                    </a:p>
                  </a:txBody>
                  <a:tcPr marL="68580" marR="68580" marT="0" marB="0" anchor="ctr"/>
                </a:tc>
                <a:tc>
                  <a:txBody>
                    <a:bodyPr/>
                    <a:lstStyle/>
                    <a:p>
                      <a:pPr indent="183515" algn="just">
                        <a:lnSpc>
                          <a:spcPct val="95000"/>
                        </a:lnSpc>
                        <a:spcAft>
                          <a:spcPts val="600"/>
                        </a:spcAft>
                      </a:pPr>
                      <a:r>
                        <a:rPr lang="ru-RU" sz="1600">
                          <a:effectLst/>
                        </a:rPr>
                        <a:t>6</a:t>
                      </a:r>
                      <a:r>
                        <a:rPr lang="en-US" sz="1600">
                          <a:effectLst/>
                        </a:rPr>
                        <a:t>,</a:t>
                      </a:r>
                      <a:r>
                        <a:rPr lang="ru-RU" sz="1600">
                          <a:effectLst/>
                        </a:rPr>
                        <a:t>25</a:t>
                      </a:r>
                      <a:endParaRPr lang="ru-RU" sz="1600">
                        <a:effectLst/>
                        <a:latin typeface="Times New Roman"/>
                        <a:ea typeface="SimSun"/>
                      </a:endParaRPr>
                    </a:p>
                  </a:txBody>
                  <a:tcPr marL="68580" marR="68580" marT="0" marB="0" anchor="ctr"/>
                </a:tc>
              </a:tr>
              <a:tr h="459107">
                <a:tc>
                  <a:txBody>
                    <a:bodyPr/>
                    <a:lstStyle/>
                    <a:p>
                      <a:pPr indent="31750" algn="just">
                        <a:lnSpc>
                          <a:spcPct val="95000"/>
                        </a:lnSpc>
                        <a:spcAft>
                          <a:spcPts val="600"/>
                        </a:spcAft>
                      </a:pPr>
                      <a:r>
                        <a:rPr lang="en-US" sz="1600">
                          <a:effectLst/>
                        </a:rPr>
                        <a:t>Middle-aged</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12648,814</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13411,571</a:t>
                      </a:r>
                      <a:endParaRPr lang="ru-RU" sz="1600">
                        <a:effectLst/>
                        <a:latin typeface="Times New Roman"/>
                        <a:ea typeface="SimSun"/>
                      </a:endParaRPr>
                    </a:p>
                  </a:txBody>
                  <a:tcPr marL="68580" marR="68580" marT="0" marB="0" anchor="ctr"/>
                </a:tc>
                <a:tc>
                  <a:txBody>
                    <a:bodyPr/>
                    <a:lstStyle/>
                    <a:p>
                      <a:pPr indent="6350" algn="just">
                        <a:lnSpc>
                          <a:spcPct val="95000"/>
                        </a:lnSpc>
                        <a:spcAft>
                          <a:spcPts val="600"/>
                        </a:spcAft>
                      </a:pPr>
                      <a:r>
                        <a:rPr lang="en-US" sz="1600">
                          <a:effectLst/>
                        </a:rPr>
                        <a:t>13137,08</a:t>
                      </a:r>
                      <a:endParaRPr lang="ru-RU" sz="1600">
                        <a:effectLst/>
                        <a:latin typeface="Times New Roman"/>
                        <a:ea typeface="SimSun"/>
                      </a:endParaRPr>
                    </a:p>
                  </a:txBody>
                  <a:tcPr marL="68580" marR="68580" marT="0" marB="0" anchor="ctr"/>
                </a:tc>
                <a:tc>
                  <a:txBody>
                    <a:bodyPr/>
                    <a:lstStyle/>
                    <a:p>
                      <a:pPr indent="183515" algn="just">
                        <a:lnSpc>
                          <a:spcPct val="95000"/>
                        </a:lnSpc>
                        <a:spcAft>
                          <a:spcPts val="600"/>
                        </a:spcAft>
                      </a:pPr>
                      <a:r>
                        <a:rPr lang="en-US" sz="1600">
                          <a:effectLst/>
                        </a:rPr>
                        <a:t>2,05</a:t>
                      </a:r>
                      <a:endParaRPr lang="ru-RU" sz="1600">
                        <a:effectLst/>
                        <a:latin typeface="Times New Roman"/>
                        <a:ea typeface="SimSun"/>
                      </a:endParaRPr>
                    </a:p>
                  </a:txBody>
                  <a:tcPr marL="68580" marR="68580" marT="0" marB="0" anchor="ctr"/>
                </a:tc>
              </a:tr>
              <a:tr h="459107">
                <a:tc>
                  <a:txBody>
                    <a:bodyPr/>
                    <a:lstStyle/>
                    <a:p>
                      <a:pPr indent="31750" algn="just">
                        <a:lnSpc>
                          <a:spcPct val="95000"/>
                        </a:lnSpc>
                        <a:spcAft>
                          <a:spcPts val="600"/>
                        </a:spcAft>
                      </a:pPr>
                      <a:r>
                        <a:rPr lang="en-US" sz="1600">
                          <a:effectLst/>
                        </a:rPr>
                        <a:t>Maturing</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5783,593</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6170,173</a:t>
                      </a:r>
                      <a:endParaRPr lang="ru-RU" sz="1600">
                        <a:effectLst/>
                        <a:latin typeface="Times New Roman"/>
                        <a:ea typeface="SimSun"/>
                      </a:endParaRPr>
                    </a:p>
                  </a:txBody>
                  <a:tcPr marL="68580" marR="68580" marT="0" marB="0" anchor="ctr"/>
                </a:tc>
                <a:tc>
                  <a:txBody>
                    <a:bodyPr/>
                    <a:lstStyle/>
                    <a:p>
                      <a:pPr indent="6350" algn="just">
                        <a:lnSpc>
                          <a:spcPct val="95000"/>
                        </a:lnSpc>
                        <a:spcAft>
                          <a:spcPts val="600"/>
                        </a:spcAft>
                      </a:pPr>
                      <a:r>
                        <a:rPr lang="en-US" sz="1600">
                          <a:effectLst/>
                        </a:rPr>
                        <a:t>6215,15</a:t>
                      </a:r>
                      <a:endParaRPr lang="ru-RU" sz="1600">
                        <a:effectLst/>
                        <a:latin typeface="Times New Roman"/>
                        <a:ea typeface="SimSun"/>
                      </a:endParaRPr>
                    </a:p>
                  </a:txBody>
                  <a:tcPr marL="68580" marR="68580" marT="0" marB="0" anchor="ctr"/>
                </a:tc>
                <a:tc>
                  <a:txBody>
                    <a:bodyPr/>
                    <a:lstStyle/>
                    <a:p>
                      <a:pPr indent="183515" algn="just">
                        <a:lnSpc>
                          <a:spcPct val="95000"/>
                        </a:lnSpc>
                        <a:spcAft>
                          <a:spcPts val="600"/>
                        </a:spcAft>
                      </a:pPr>
                      <a:r>
                        <a:rPr lang="en-US" sz="1600">
                          <a:effectLst/>
                        </a:rPr>
                        <a:t>0,73</a:t>
                      </a:r>
                      <a:endParaRPr lang="ru-RU" sz="1600">
                        <a:effectLst/>
                        <a:latin typeface="Times New Roman"/>
                        <a:ea typeface="SimSun"/>
                      </a:endParaRPr>
                    </a:p>
                  </a:txBody>
                  <a:tcPr marL="68580" marR="68580" marT="0" marB="0" anchor="ctr"/>
                </a:tc>
              </a:tr>
              <a:tr h="459107">
                <a:tc>
                  <a:txBody>
                    <a:bodyPr/>
                    <a:lstStyle/>
                    <a:p>
                      <a:pPr indent="31750" algn="just">
                        <a:lnSpc>
                          <a:spcPct val="95000"/>
                        </a:lnSpc>
                        <a:spcAft>
                          <a:spcPts val="600"/>
                        </a:spcAft>
                      </a:pPr>
                      <a:r>
                        <a:rPr lang="en-US" sz="1600">
                          <a:effectLst/>
                        </a:rPr>
                        <a:t>Mature and overmature</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24444,429</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24128,406</a:t>
                      </a:r>
                      <a:endParaRPr lang="ru-RU" sz="1600">
                        <a:effectLst/>
                        <a:latin typeface="Times New Roman"/>
                        <a:ea typeface="SimSun"/>
                      </a:endParaRPr>
                    </a:p>
                  </a:txBody>
                  <a:tcPr marL="68580" marR="68580" marT="0" marB="0" anchor="ctr"/>
                </a:tc>
                <a:tc>
                  <a:txBody>
                    <a:bodyPr/>
                    <a:lstStyle/>
                    <a:p>
                      <a:pPr indent="6350" algn="just">
                        <a:lnSpc>
                          <a:spcPct val="95000"/>
                        </a:lnSpc>
                        <a:spcAft>
                          <a:spcPts val="600"/>
                        </a:spcAft>
                      </a:pPr>
                      <a:r>
                        <a:rPr lang="en-US" sz="1600">
                          <a:effectLst/>
                        </a:rPr>
                        <a:t>2</a:t>
                      </a:r>
                      <a:r>
                        <a:rPr lang="ru-RU" sz="1600">
                          <a:effectLst/>
                        </a:rPr>
                        <a:t>3</a:t>
                      </a:r>
                      <a:r>
                        <a:rPr lang="en-US" sz="1600">
                          <a:effectLst/>
                        </a:rPr>
                        <a:t>089,60</a:t>
                      </a:r>
                      <a:endParaRPr lang="ru-RU" sz="1600">
                        <a:effectLst/>
                        <a:latin typeface="Times New Roman"/>
                        <a:ea typeface="SimSun"/>
                      </a:endParaRPr>
                    </a:p>
                  </a:txBody>
                  <a:tcPr marL="68580" marR="68580" marT="0" marB="0" anchor="ctr"/>
                </a:tc>
                <a:tc>
                  <a:txBody>
                    <a:bodyPr/>
                    <a:lstStyle/>
                    <a:p>
                      <a:pPr indent="183515" algn="just">
                        <a:lnSpc>
                          <a:spcPct val="95000"/>
                        </a:lnSpc>
                        <a:spcAft>
                          <a:spcPts val="600"/>
                        </a:spcAft>
                      </a:pPr>
                      <a:r>
                        <a:rPr lang="ru-RU" sz="1600">
                          <a:effectLst/>
                        </a:rPr>
                        <a:t>4</a:t>
                      </a:r>
                      <a:r>
                        <a:rPr lang="en-US" sz="1600">
                          <a:effectLst/>
                        </a:rPr>
                        <a:t>,</a:t>
                      </a:r>
                      <a:r>
                        <a:rPr lang="ru-RU" sz="1600">
                          <a:effectLst/>
                        </a:rPr>
                        <a:t>3</a:t>
                      </a:r>
                      <a:endParaRPr lang="ru-RU" sz="1600">
                        <a:effectLst/>
                        <a:latin typeface="Times New Roman"/>
                        <a:ea typeface="SimSun"/>
                      </a:endParaRPr>
                    </a:p>
                  </a:txBody>
                  <a:tcPr marL="68580" marR="68580" marT="0" marB="0" anchor="ctr"/>
                </a:tc>
              </a:tr>
              <a:tr h="459107">
                <a:tc>
                  <a:txBody>
                    <a:bodyPr/>
                    <a:lstStyle/>
                    <a:p>
                      <a:pPr indent="31750" algn="just">
                        <a:lnSpc>
                          <a:spcPct val="95000"/>
                        </a:lnSpc>
                        <a:spcAft>
                          <a:spcPts val="600"/>
                        </a:spcAft>
                      </a:pPr>
                      <a:r>
                        <a:rPr lang="en-US" sz="1600">
                          <a:effectLst/>
                        </a:rPr>
                        <a:t>Total</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63420,02</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64260,35</a:t>
                      </a:r>
                      <a:endParaRPr lang="ru-RU" sz="1600">
                        <a:effectLst/>
                        <a:latin typeface="Times New Roman"/>
                        <a:ea typeface="SimSun"/>
                      </a:endParaRPr>
                    </a:p>
                  </a:txBody>
                  <a:tcPr marL="68580" marR="68580" marT="0" marB="0" anchor="ctr"/>
                </a:tc>
                <a:tc>
                  <a:txBody>
                    <a:bodyPr/>
                    <a:lstStyle/>
                    <a:p>
                      <a:pPr indent="6350" algn="just">
                        <a:lnSpc>
                          <a:spcPct val="95000"/>
                        </a:lnSpc>
                        <a:spcAft>
                          <a:spcPts val="600"/>
                        </a:spcAft>
                      </a:pPr>
                      <a:r>
                        <a:rPr lang="en-US" sz="1600">
                          <a:effectLst/>
                        </a:rPr>
                        <a:t>62054,47</a:t>
                      </a:r>
                      <a:endParaRPr lang="ru-RU" sz="1600">
                        <a:effectLst/>
                        <a:latin typeface="Times New Roman"/>
                        <a:ea typeface="SimSun"/>
                      </a:endParaRPr>
                    </a:p>
                  </a:txBody>
                  <a:tcPr marL="68580" marR="68580" marT="0" marB="0" anchor="ctr"/>
                </a:tc>
                <a:tc>
                  <a:txBody>
                    <a:bodyPr/>
                    <a:lstStyle/>
                    <a:p>
                      <a:pPr indent="183515" algn="just">
                        <a:lnSpc>
                          <a:spcPct val="95000"/>
                        </a:lnSpc>
                        <a:spcAft>
                          <a:spcPts val="600"/>
                        </a:spcAft>
                      </a:pPr>
                      <a:r>
                        <a:rPr lang="en-US" sz="1600" dirty="0">
                          <a:effectLst/>
                        </a:rPr>
                        <a:t>3,43</a:t>
                      </a:r>
                      <a:endParaRPr lang="ru-RU" sz="1600" dirty="0">
                        <a:effectLst/>
                        <a:latin typeface="Times New Roman"/>
                        <a:ea typeface="SimSun"/>
                      </a:endParaRPr>
                    </a:p>
                  </a:txBody>
                  <a:tcPr marL="68580" marR="68580" marT="0" marB="0" anchor="ctr"/>
                </a:tc>
              </a:tr>
            </a:tbl>
          </a:graphicData>
        </a:graphic>
      </p:graphicFrame>
    </p:spTree>
    <p:extLst>
      <p:ext uri="{BB962C8B-B14F-4D97-AF65-F5344CB8AC3E}">
        <p14:creationId xmlns:p14="http://schemas.microsoft.com/office/powerpoint/2010/main" val="1675347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7260" y="-29365"/>
            <a:ext cx="7543800" cy="914400"/>
          </a:xfrm>
        </p:spPr>
        <p:txBody>
          <a:bodyPr/>
          <a:lstStyle/>
          <a:p>
            <a:r>
              <a:rPr lang="en-US" dirty="0">
                <a:effectLst/>
              </a:rPr>
              <a:t>Resulted map </a:t>
            </a:r>
            <a:endParaRPr lang="ru-RU" dirty="0"/>
          </a:p>
        </p:txBody>
      </p:sp>
      <p:sp>
        <p:nvSpPr>
          <p:cNvPr id="6" name="Прямоугольник 5"/>
          <p:cNvSpPr/>
          <p:nvPr/>
        </p:nvSpPr>
        <p:spPr>
          <a:xfrm>
            <a:off x="107504" y="5038144"/>
            <a:ext cx="8424936" cy="1631216"/>
          </a:xfrm>
          <a:prstGeom prst="rect">
            <a:avLst/>
          </a:prstGeom>
        </p:spPr>
        <p:txBody>
          <a:bodyPr wrap="square">
            <a:spAutoFit/>
          </a:bodyPr>
          <a:lstStyle/>
          <a:p>
            <a:r>
              <a:rPr lang="en-US" sz="2000" dirty="0" smtClean="0"/>
              <a:t>The </a:t>
            </a:r>
            <a:r>
              <a:rPr lang="en-US" sz="2000" dirty="0"/>
              <a:t>difference between the forest area for all categories of age at the end and the beginning of the simulation interval was taken as a measure. </a:t>
            </a:r>
            <a:r>
              <a:rPr lang="en-US" sz="2000" dirty="0"/>
              <a:t>L</a:t>
            </a:r>
            <a:r>
              <a:rPr lang="en-US" sz="2000" dirty="0" smtClean="0"/>
              <a:t>ighter </a:t>
            </a:r>
            <a:r>
              <a:rPr lang="en-US" sz="2000" dirty="0"/>
              <a:t>shades correspond to negative values ​​relative to the initial values, it is a decrease, darker shades is positive values, i.e. their area increases. </a:t>
            </a:r>
            <a:endParaRPr lang="ru-RU" sz="2000" dirty="0"/>
          </a:p>
        </p:txBody>
      </p:sp>
      <p:pic>
        <p:nvPicPr>
          <p:cNvPr id="4098" name="Рисунок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30927"/>
            <a:ext cx="5348942" cy="401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p:cNvSpPr/>
          <p:nvPr/>
        </p:nvSpPr>
        <p:spPr>
          <a:xfrm>
            <a:off x="5724128" y="930927"/>
            <a:ext cx="3347864" cy="2585323"/>
          </a:xfrm>
          <a:prstGeom prst="rect">
            <a:avLst/>
          </a:prstGeom>
        </p:spPr>
        <p:txBody>
          <a:bodyPr wrap="square">
            <a:spAutoFit/>
          </a:bodyPr>
          <a:lstStyle/>
          <a:p>
            <a:r>
              <a:rPr lang="en-US" dirty="0"/>
              <a:t>For example, calculations were carried out for a period of 50 years, taking into account the preservation of the current volumes of logging, fires and other adverse factors. The simulation results are shown on the map of the Irkutsk region. </a:t>
            </a:r>
            <a:endParaRPr lang="ru-RU" dirty="0"/>
          </a:p>
        </p:txBody>
      </p:sp>
    </p:spTree>
    <p:extLst>
      <p:ext uri="{BB962C8B-B14F-4D97-AF65-F5344CB8AC3E}">
        <p14:creationId xmlns:p14="http://schemas.microsoft.com/office/powerpoint/2010/main" val="1854838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99592" y="2636912"/>
            <a:ext cx="7632848" cy="1080120"/>
          </a:xfrm>
        </p:spPr>
        <p:txBody>
          <a:bodyPr/>
          <a:lstStyle/>
          <a:p>
            <a:r>
              <a:rPr lang="en-US" dirty="0"/>
              <a:t>Thanks for your attention</a:t>
            </a:r>
            <a:r>
              <a:rPr lang="ru-RU" dirty="0" smtClean="0"/>
              <a:t>!</a:t>
            </a:r>
            <a:endParaRPr lang="ru-RU" dirty="0"/>
          </a:p>
        </p:txBody>
      </p:sp>
    </p:spTree>
    <p:extLst>
      <p:ext uri="{BB962C8B-B14F-4D97-AF65-F5344CB8AC3E}">
        <p14:creationId xmlns:p14="http://schemas.microsoft.com/office/powerpoint/2010/main" val="1183130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Базовая">
  <a:themeElements>
    <a:clrScheme name="Метро">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Базовая">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Базовая">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410</TotalTime>
  <Words>837</Words>
  <Application>Microsoft Office PowerPoint</Application>
  <PresentationFormat>Экран (4:3)</PresentationFormat>
  <Paragraphs>73</Paragraphs>
  <Slides>8</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8</vt:i4>
      </vt:variant>
    </vt:vector>
  </HeadingPairs>
  <TitlesOfParts>
    <vt:vector size="10" baseType="lpstr">
      <vt:lpstr>Базовая</vt:lpstr>
      <vt:lpstr>MathType 6.0 Equation</vt:lpstr>
      <vt:lpstr>Online service for modeling forest dynamics on the geoportal</vt:lpstr>
      <vt:lpstr>Презентация PowerPoint</vt:lpstr>
      <vt:lpstr>Mathematical model </vt:lpstr>
      <vt:lpstr>Презентация PowerPoint</vt:lpstr>
      <vt:lpstr>Verification of the model</vt:lpstr>
      <vt:lpstr>Verification of the model</vt:lpstr>
      <vt:lpstr>Resulted map </vt:lpstr>
      <vt:lpstr>Thanks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МОДЕЛИРОВАНИЕ ВЛИЯНИЯ ПРИРОДНЫХ И АНТРОПОГЕННЫХ ФАКТОРОВ НА ЛЕСА ИРКУТСКОЙ ОБЛАСТИ</dc:title>
  <dc:creator>master</dc:creator>
  <cp:lastModifiedBy>Popova</cp:lastModifiedBy>
  <cp:revision>58</cp:revision>
  <dcterms:created xsi:type="dcterms:W3CDTF">2018-09-03T03:03:25Z</dcterms:created>
  <dcterms:modified xsi:type="dcterms:W3CDTF">2019-10-01T04:00:56Z</dcterms:modified>
</cp:coreProperties>
</file>