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35.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34.xml.rels" ContentType="application/vnd.openxmlformats-package.relationships+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46.png" ContentType="image/png"/>
  <Override PartName="/ppt/media/image35.wmf" ContentType="image/x-wmf"/>
  <Override PartName="/ppt/media/image45.png" ContentType="image/png"/>
  <Override PartName="/ppt/media/image34.wmf" ContentType="image/x-wmf"/>
  <Override PartName="/ppt/media/image6.wmf" ContentType="image/x-wmf"/>
  <Override PartName="/ppt/media/image21.wmf" ContentType="image/x-wmf"/>
  <Override PartName="/ppt/media/image1.png" ContentType="image/png"/>
  <Override PartName="/ppt/media/image3.png" ContentType="image/png"/>
  <Override PartName="/ppt/media/image23.wmf" ContentType="image/x-wmf"/>
  <Override PartName="/ppt/media/image4.png" ContentType="image/png"/>
  <Override PartName="/ppt/media/image12.png" ContentType="image/png"/>
  <Override PartName="/ppt/media/image47.png" ContentType="image/png"/>
  <Override PartName="/ppt/media/image13.wmf" ContentType="image/x-wmf"/>
  <Override PartName="/ppt/media/image16.wmf" ContentType="image/x-wmf"/>
  <Override PartName="/ppt/media/image15.wmf" ContentType="image/x-wmf"/>
  <Override PartName="/ppt/media/image49.wmf" ContentType="image/x-wmf"/>
  <Override PartName="/ppt/media/image8.wmf" ContentType="image/x-wmf"/>
  <Override PartName="/ppt/media/image10.png" ContentType="image/png"/>
  <Override PartName="/ppt/media/image14.wmf" ContentType="image/x-wmf"/>
  <Override PartName="/ppt/media/image48.png" ContentType="image/png"/>
  <Override PartName="/ppt/media/image22.wmf" ContentType="image/x-wmf"/>
  <Override PartName="/ppt/media/image7.wmf" ContentType="image/x-wmf"/>
  <Override PartName="/ppt/media/image51.wmf" ContentType="image/x-wmf"/>
  <Override PartName="/ppt/media/image18.wmf" ContentType="image/x-wmf"/>
  <Override PartName="/ppt/media/image50.wmf" ContentType="image/x-wmf"/>
  <Override PartName="/ppt/media/image17.wmf" ContentType="image/x-wmf"/>
  <Override PartName="/ppt/media/image20.wmf" ContentType="image/x-wmf"/>
  <Override PartName="/ppt/media/image5.wmf" ContentType="image/x-wmf"/>
  <Override PartName="/ppt/media/image19.wmf" ContentType="image/x-wmf"/>
  <Override PartName="/ppt/media/image2.jpeg" ContentType="image/jpeg"/>
  <Override PartName="/ppt/media/image11.png" ContentType="image/png"/>
  <Override PartName="/ppt/media/image9.png" ContentType="image/png"/>
  <Override PartName="/ppt/media/image24.wmf" ContentType="image/x-wmf"/>
  <Override PartName="/ppt/media/image36.png" ContentType="image/png"/>
  <Override PartName="/ppt/media/image25.wmf" ContentType="image/x-wmf"/>
  <Override PartName="/ppt/media/image40.png" ContentType="image/png"/>
  <Override PartName="/ppt/media/image27.wmf" ContentType="image/x-wmf"/>
  <Override PartName="/ppt/media/image30.wmf" ContentType="image/x-wmf"/>
  <Override PartName="/ppt/media/image41.png" ContentType="image/png"/>
  <Override PartName="/ppt/media/image28.wmf" ContentType="image/x-wmf"/>
  <Override PartName="/ppt/media/image31.wmf" ContentType="image/x-wmf"/>
  <Override PartName="/ppt/media/image42.png" ContentType="image/png"/>
  <Override PartName="/ppt/media/image29.wmf" ContentType="image/x-wmf"/>
  <Override PartName="/ppt/media/image43.png" ContentType="image/png"/>
  <Override PartName="/ppt/media/image32.wmf" ContentType="image/x-wmf"/>
  <Override PartName="/ppt/media/image26.wmf" ContentType="image/x-wmf"/>
  <Override PartName="/ppt/media/image37.png" ContentType="image/png"/>
  <Override PartName="/ppt/media/image38.wmf" ContentType="image/x-wmf"/>
  <Override PartName="/ppt/media/image39.wmf" ContentType="image/x-wmf"/>
  <Override PartName="/ppt/media/image33.wmf" ContentType="image/x-wmf"/>
  <Override PartName="/ppt/media/image44.png" ContentType="image/png"/>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9144000" cy="6858000"/>
  <p:notesSz cx="6761162" cy="99425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ru-RU" sz="4400" spc="-1" strike="noStrike">
                <a:solidFill>
                  <a:srgbClr val="000000"/>
                </a:solidFill>
                <a:latin typeface="Arial"/>
              </a:rPr>
              <a:t>Для перемещения страницы щёлкните мышью</a:t>
            </a:r>
            <a:endParaRPr b="0" lang="ru-RU" sz="4400" spc="-1" strike="noStrike">
              <a:solidFill>
                <a:srgbClr val="000000"/>
              </a:solidFill>
              <a:latin typeface="Arial"/>
            </a:endParaRPr>
          </a:p>
        </p:txBody>
      </p:sp>
      <p:sp>
        <p:nvSpPr>
          <p:cNvPr id="126" name="PlaceHolder 2"/>
          <p:cNvSpPr>
            <a:spLocks noGrp="1"/>
          </p:cNvSpPr>
          <p:nvPr>
            <p:ph type="body"/>
          </p:nvPr>
        </p:nvSpPr>
        <p:spPr>
          <a:xfrm>
            <a:off x="777240" y="4777560"/>
            <a:ext cx="6217560" cy="4525920"/>
          </a:xfrm>
          <a:prstGeom prst="rect">
            <a:avLst/>
          </a:prstGeom>
        </p:spPr>
        <p:txBody>
          <a:bodyPr lIns="0" rIns="0" tIns="0" bIns="0">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127" name="PlaceHolder 3"/>
          <p:cNvSpPr>
            <a:spLocks noGrp="1"/>
          </p:cNvSpPr>
          <p:nvPr>
            <p:ph type="hdr"/>
          </p:nvPr>
        </p:nvSpPr>
        <p:spPr>
          <a:xfrm>
            <a:off x="0" y="0"/>
            <a:ext cx="3372840" cy="502560"/>
          </a:xfrm>
          <a:prstGeom prst="rect">
            <a:avLst/>
          </a:prstGeom>
        </p:spPr>
        <p:txBody>
          <a:bodyPr lIns="0" rIns="0" tIns="0" bIns="0">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128" name="PlaceHolder 4"/>
          <p:cNvSpPr>
            <a:spLocks noGrp="1"/>
          </p:cNvSpPr>
          <p:nvPr>
            <p:ph type="dt"/>
          </p:nvPr>
        </p:nvSpPr>
        <p:spPr>
          <a:xfrm>
            <a:off x="4399200" y="0"/>
            <a:ext cx="3372840" cy="502560"/>
          </a:xfrm>
          <a:prstGeom prst="rect">
            <a:avLst/>
          </a:prstGeom>
        </p:spPr>
        <p:txBody>
          <a:bodyPr lIns="0" rIns="0" tIns="0" bIns="0">
            <a:noAutofit/>
          </a:bodyPr>
          <a:p>
            <a:pPr algn="r"/>
            <a:r>
              <a:rPr b="0" lang="ru-RU" sz="1400" spc="-1" strike="noStrike">
                <a:latin typeface="Times New Roman"/>
              </a:rPr>
              <a:t>&lt;дата/время&gt;</a:t>
            </a:r>
            <a:endParaRPr b="0" lang="ru-RU" sz="1400" spc="-1" strike="noStrike">
              <a:latin typeface="Times New Roman"/>
            </a:endParaRPr>
          </a:p>
        </p:txBody>
      </p:sp>
      <p:sp>
        <p:nvSpPr>
          <p:cNvPr id="129" name="PlaceHolder 5"/>
          <p:cNvSpPr>
            <a:spLocks noGrp="1"/>
          </p:cNvSpPr>
          <p:nvPr>
            <p:ph type="ftr"/>
          </p:nvPr>
        </p:nvSpPr>
        <p:spPr>
          <a:xfrm>
            <a:off x="0" y="9555480"/>
            <a:ext cx="3372840" cy="502560"/>
          </a:xfrm>
          <a:prstGeom prst="rect">
            <a:avLst/>
          </a:prstGeom>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13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01D5969-E8C3-4576-ADC0-81A690D22ED4}"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s://tophonetics.com/ru/" TargetMode="External"/><Relationship Id="rId2" Type="http://schemas.openxmlformats.org/officeDocument/2006/relationships/hyperlink" Target="https://tophonetics.com/ru/" TargetMode="External"/><Relationship Id="rId3" Type="http://schemas.openxmlformats.org/officeDocument/2006/relationships/hyperlink" Target="https://tophonetics.com/ru/" TargetMode="External"/><Relationship Id="rId4" Type="http://schemas.openxmlformats.org/officeDocument/2006/relationships/hyperlink" Target="https://tophonetics.com/ru/" TargetMode="External"/><Relationship Id="rId5" Type="http://schemas.openxmlformats.org/officeDocument/2006/relationships/slide" Target="../slides/slide3.xml"/><Relationship Id="rId6"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tophonetics.com/ru/" TargetMode="External"/><Relationship Id="rId2" Type="http://schemas.openxmlformats.org/officeDocument/2006/relationships/hyperlink" Target="https://tophonetics.com/ru/" TargetMode="External"/><Relationship Id="rId3" Type="http://schemas.openxmlformats.org/officeDocument/2006/relationships/hyperlink" Target="https://tophonetics.com/ru/" TargetMode="External"/><Relationship Id="rId4" Type="http://schemas.openxmlformats.org/officeDocument/2006/relationships/hyperlink" Target="https://tophonetics.com/ru/" TargetMode="External"/><Relationship Id="rId5" Type="http://schemas.openxmlformats.org/officeDocument/2006/relationships/hyperlink" Target="https://tophonetics.com/ru/" TargetMode="External"/><Relationship Id="rId6" Type="http://schemas.openxmlformats.org/officeDocument/2006/relationships/hyperlink" Target="https://tophonetics.com/ru/" TargetMode="External"/><Relationship Id="rId7" Type="http://schemas.openxmlformats.org/officeDocument/2006/relationships/hyperlink" Target="https://tophonetics.com/ru/" TargetMode="External"/><Relationship Id="rId8" Type="http://schemas.openxmlformats.org/officeDocument/2006/relationships/slide" Target="../slides/slide4.xml"/><Relationship Id="rId9"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tophonetics.com/ru/" TargetMode="External"/><Relationship Id="rId2" Type="http://schemas.openxmlformats.org/officeDocument/2006/relationships/hyperlink" Target="https://tophonetics.com/ru/" TargetMode="External"/><Relationship Id="rId3" Type="http://schemas.openxmlformats.org/officeDocument/2006/relationships/hyperlink" Target="https://tophonetics.com/ru/" TargetMode="External"/><Relationship Id="rId4" Type="http://schemas.openxmlformats.org/officeDocument/2006/relationships/hyperlink" Target="https://tophonetics.com/ru/" TargetMode="External"/><Relationship Id="rId5" Type="http://schemas.openxmlformats.org/officeDocument/2006/relationships/hyperlink" Target="https://tophonetics.com/ru/" TargetMode="External"/><Relationship Id="rId6" Type="http://schemas.openxmlformats.org/officeDocument/2006/relationships/slide" Target="../slides/slide5.xml"/><Relationship Id="rId7"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tophonetics.com/ru/" TargetMode="External"/><Relationship Id="rId2" Type="http://schemas.openxmlformats.org/officeDocument/2006/relationships/hyperlink" Target="https://tophonetics.com/ru/" TargetMode="External"/><Relationship Id="rId3" Type="http://schemas.openxmlformats.org/officeDocument/2006/relationships/slide" Target="../slides/slide6.xml"/><Relationship Id="rId4"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tophonetics.com/ru/" TargetMode="External"/><Relationship Id="rId2" Type="http://schemas.openxmlformats.org/officeDocument/2006/relationships/hyperlink" Target="https://tophonetics.com/ru/" TargetMode="External"/><Relationship Id="rId3" Type="http://schemas.openxmlformats.org/officeDocument/2006/relationships/hyperlink" Target="https://tophonetics.com/ru/" TargetMode="External"/><Relationship Id="rId4" Type="http://schemas.openxmlformats.org/officeDocument/2006/relationships/hyperlink" Target="https://tophonetics.com/ru/" TargetMode="External"/><Relationship Id="rId5" Type="http://schemas.openxmlformats.org/officeDocument/2006/relationships/slide" Target="../slides/slide7.xml"/><Relationship Id="rId6"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tophonetics.com/ru/" TargetMode="External"/><Relationship Id="rId2" Type="http://schemas.openxmlformats.org/officeDocument/2006/relationships/hyperlink" Target="https://tophonetics.com/ru/" TargetMode="External"/><Relationship Id="rId3" Type="http://schemas.openxmlformats.org/officeDocument/2006/relationships/slide" Target="../slides/slide8.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896760" y="746280"/>
            <a:ext cx="4966920" cy="3727080"/>
          </a:xfrm>
          <a:prstGeom prst="rect">
            <a:avLst/>
          </a:prstGeom>
        </p:spPr>
      </p:sp>
      <p:sp>
        <p:nvSpPr>
          <p:cNvPr id="267" name="PlaceHolder 2"/>
          <p:cNvSpPr>
            <a:spLocks noGrp="1"/>
          </p:cNvSpPr>
          <p:nvPr>
            <p:ph type="body"/>
          </p:nvPr>
        </p:nvSpPr>
        <p:spPr>
          <a:xfrm>
            <a:off x="676080" y="4722840"/>
            <a:ext cx="5408640" cy="4473720"/>
          </a:xfrm>
          <a:prstGeom prst="rect">
            <a:avLst/>
          </a:prstGeom>
        </p:spPr>
        <p:txBody>
          <a:bodyPr>
            <a:noAutofit/>
          </a:bodyPr>
          <a:p>
            <a:pPr marL="216000" indent="-216000">
              <a:lnSpc>
                <a:spcPct val="100000"/>
              </a:lnSpc>
            </a:pPr>
            <a:r>
              <a:rPr b="0" lang="ru-RU" sz="1200" spc="-1" strike="noStrike">
                <a:solidFill>
                  <a:srgbClr val="000000"/>
                </a:solidFill>
                <a:latin typeface="+mn-lt"/>
                <a:ea typeface="+mn-ea"/>
              </a:rPr>
              <a:t>Good afternoon, dear colleagues ['kɔliːg]). My name is Ul’yanov Sergey and I’m from the Matrosov Institute for System Dynamics and Control Theory. My talk is concerned with the control design problems for multiple autonomous [ɔˈtɑnəməs] underwater [ˈʌndəˈwɔːtə] vehicles [ˈviːɪkl] (AUV, for short). </a:t>
            </a:r>
            <a:endParaRPr b="0" lang="ru-RU" sz="1200" spc="-1" strike="noStrike">
              <a:latin typeface="Arial"/>
            </a:endParaRPr>
          </a:p>
        </p:txBody>
      </p:sp>
      <p:sp>
        <p:nvSpPr>
          <p:cNvPr id="268" name="TextShape 3"/>
          <p:cNvSpPr txBox="1"/>
          <p:nvPr/>
        </p:nvSpPr>
        <p:spPr>
          <a:xfrm>
            <a:off x="3829680" y="9443520"/>
            <a:ext cx="2929320" cy="496800"/>
          </a:xfrm>
          <a:prstGeom prst="rect">
            <a:avLst/>
          </a:prstGeom>
          <a:noFill/>
          <a:ln>
            <a:noFill/>
          </a:ln>
        </p:spPr>
        <p:txBody>
          <a:bodyPr anchor="b">
            <a:noAutofit/>
          </a:bodyPr>
          <a:p>
            <a:pPr algn="r">
              <a:lnSpc>
                <a:spcPct val="100000"/>
              </a:lnSpc>
            </a:pPr>
            <a:fld id="{6D00639C-45E0-4B70-B70A-50918C3215E5}" type="slidenum">
              <a:rPr b="0" lang="ru-RU" sz="1200" spc="-1" strike="noStrike">
                <a:solidFill>
                  <a:srgbClr val="000000"/>
                </a:solidFill>
                <a:latin typeface="Arial"/>
                <a:ea typeface="+mn-ea"/>
              </a:rPr>
              <a:t>&lt;номер&gt;</a:t>
            </a:fld>
            <a:endParaRPr b="0" lang="ru-RU"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896760" y="746280"/>
            <a:ext cx="4966920" cy="3727080"/>
          </a:xfrm>
          <a:prstGeom prst="rect">
            <a:avLst/>
          </a:prstGeom>
        </p:spPr>
      </p:sp>
      <p:sp>
        <p:nvSpPr>
          <p:cNvPr id="270" name="PlaceHolder 2"/>
          <p:cNvSpPr>
            <a:spLocks noGrp="1"/>
          </p:cNvSpPr>
          <p:nvPr>
            <p:ph type="body"/>
          </p:nvPr>
        </p:nvSpPr>
        <p:spPr>
          <a:xfrm>
            <a:off x="676080" y="4722840"/>
            <a:ext cx="5408640" cy="4473720"/>
          </a:xfrm>
          <a:prstGeom prst="rect">
            <a:avLst/>
          </a:prstGeom>
        </p:spPr>
        <p:txBody>
          <a:bodyPr>
            <a:normAutofit fontScale="56000"/>
          </a:bodyPr>
          <a:p>
            <a:pPr>
              <a:lnSpc>
                <a:spcPct val="100000"/>
              </a:lnSpc>
              <a:spcBef>
                <a:spcPts val="360"/>
              </a:spcBef>
            </a:pPr>
            <a:r>
              <a:rPr b="0" lang="ru-RU" sz="2000" spc="-1" strike="noStrike">
                <a:latin typeface="Arial"/>
              </a:rPr>
              <a:t>Nowadays unmanned technologies based on the use of coordinated groups of autonomous [</a:t>
            </a:r>
            <a:r>
              <a:rPr b="0" lang="ru-RU" sz="1200" spc="-1" strike="noStrike">
                <a:solidFill>
                  <a:srgbClr val="000000"/>
                </a:solidFill>
                <a:latin typeface="+mn-lt"/>
                <a:ea typeface="+mn-ea"/>
              </a:rPr>
              <a:t>ɔˈtɑnəməs</a:t>
            </a:r>
            <a:r>
              <a:rPr b="0" lang="ru-RU" sz="2000" spc="-1" strike="noStrike">
                <a:solidFill>
                  <a:srgbClr val="000000"/>
                </a:solidFill>
                <a:latin typeface="+mn-lt"/>
                <a:ea typeface="+mn-ea"/>
              </a:rPr>
              <a:t>] underwater vehicles (AUV) are becoming the main tool for performing a wide range of long-term underwater operations. To perform these operations in an efficient manner, an advanced, often multi-level, control system is required. We exploit a three-level control system presented on the slide. The main task of the lower level is to execute control algorithms corresponding to the current mode of operation. The mode of operation is selected by a discrete-event system based on events related to changes in the state of the environment and vehicles. The high-level planner at the top level performs decomposition of the mission into a sequence of tasks to be performed by each vehicle. </a:t>
            </a:r>
            <a:r>
              <a:rPr b="0" lang="ru-RU" sz="1200" spc="-1" strike="noStrike">
                <a:solidFill>
                  <a:srgbClr val="000000"/>
                </a:solidFill>
                <a:latin typeface="+mn-lt"/>
                <a:ea typeface="+mn-ea"/>
              </a:rPr>
              <a:t>Next, I’ll briefly outline some of the control design problems arising at each of the presented levels.</a:t>
            </a:r>
            <a:endParaRPr b="0" lang="ru-RU" sz="1200" spc="-1" strike="noStrike">
              <a:latin typeface="Arial"/>
            </a:endParaRPr>
          </a:p>
        </p:txBody>
      </p:sp>
      <p:sp>
        <p:nvSpPr>
          <p:cNvPr id="271" name="TextShape 3"/>
          <p:cNvSpPr txBox="1"/>
          <p:nvPr/>
        </p:nvSpPr>
        <p:spPr>
          <a:xfrm>
            <a:off x="3829680" y="9443520"/>
            <a:ext cx="2929320" cy="496800"/>
          </a:xfrm>
          <a:prstGeom prst="rect">
            <a:avLst/>
          </a:prstGeom>
          <a:noFill/>
          <a:ln>
            <a:noFill/>
          </a:ln>
        </p:spPr>
        <p:txBody>
          <a:bodyPr anchor="b">
            <a:noAutofit/>
          </a:bodyPr>
          <a:p>
            <a:pPr algn="r">
              <a:lnSpc>
                <a:spcPct val="100000"/>
              </a:lnSpc>
            </a:pPr>
            <a:fld id="{A90FEAA7-290E-4E6B-A30A-7E6DA273714A}" type="slidenum">
              <a:rPr b="0" lang="ru-RU" sz="1200" spc="-1" strike="noStrike">
                <a:solidFill>
                  <a:srgbClr val="000000"/>
                </a:solidFill>
                <a:latin typeface="Arial"/>
                <a:ea typeface="+mn-ea"/>
              </a:rPr>
              <a:t>&lt;номер&gt;</a:t>
            </a:fld>
            <a:endParaRPr b="0" lang="ru-RU"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896760" y="746280"/>
            <a:ext cx="4966920" cy="3727080"/>
          </a:xfrm>
          <a:prstGeom prst="rect">
            <a:avLst/>
          </a:prstGeom>
        </p:spPr>
      </p:sp>
      <p:sp>
        <p:nvSpPr>
          <p:cNvPr id="273" name="PlaceHolder 2"/>
          <p:cNvSpPr>
            <a:spLocks noGrp="1"/>
          </p:cNvSpPr>
          <p:nvPr>
            <p:ph type="body"/>
          </p:nvPr>
        </p:nvSpPr>
        <p:spPr>
          <a:xfrm>
            <a:off x="676080" y="4722840"/>
            <a:ext cx="5408640" cy="4473720"/>
          </a:xfrm>
          <a:prstGeom prst="rect">
            <a:avLst/>
          </a:prstGeom>
        </p:spPr>
        <p:txBody>
          <a:bodyPr>
            <a:noAutofit/>
          </a:bodyPr>
          <a:p>
            <a:pPr marL="216000" indent="-216000">
              <a:lnSpc>
                <a:spcPct val="100000"/>
              </a:lnSpc>
            </a:pPr>
            <a:r>
              <a:rPr b="0" lang="ru-RU" sz="1200" spc="-1" strike="noStrike">
                <a:latin typeface="+mn-lt"/>
              </a:rPr>
              <a:t>In many underwater applications, vehicles have to maintain a desired formation while following a predefined path. This problem related to the lower level is called the formation or cooperative [</a:t>
            </a:r>
            <a:r>
              <a:rPr b="0" lang="ru-RU" sz="1200" spc="-1" strike="noStrike">
                <a:solidFill>
                  <a:srgbClr val="000000"/>
                </a:solidFill>
                <a:latin typeface="+mn-lt"/>
                <a:ea typeface="+mn-ea"/>
              </a:rPr>
              <a:t>koʊˈɑpəˌreɪtɪv ] path-following. It is being actively [ˈæktɪvli] studied in the literature subject [</a:t>
            </a:r>
            <a:r>
              <a:rPr b="0" lang="ru-RU" sz="1200" spc="-1" strike="noStrike" u="sng">
                <a:solidFill>
                  <a:srgbClr val="000000"/>
                </a:solidFill>
                <a:uFillTx/>
                <a:latin typeface="+mn-lt"/>
                <a:ea typeface="+mn-ea"/>
                <a:hlinkClick r:id="rId1"/>
              </a:rPr>
              <a:t>ˈ</a:t>
            </a:r>
            <a:r>
              <a:rPr b="0" lang="ru-RU" sz="1200" spc="-1" strike="noStrike" u="sng">
                <a:solidFill>
                  <a:srgbClr val="000000"/>
                </a:solidFill>
                <a:uFillTx/>
                <a:latin typeface="+mn-lt"/>
                <a:ea typeface="+mn-ea"/>
                <a:hlinkClick r:id="rId2"/>
              </a:rPr>
              <a:t>sʌbʤɪkt</a:t>
            </a:r>
            <a:r>
              <a:rPr b="0" lang="ru-RU" sz="1200" spc="-1" strike="noStrike">
                <a:solidFill>
                  <a:srgbClr val="000000"/>
                </a:solidFill>
                <a:latin typeface="+mn-lt"/>
                <a:ea typeface="+mn-ea"/>
              </a:rPr>
              <a:t>] to three main aspects [ˈæˌspɛkts]: 1) uncertainty of the underwater environment, 2) communication delays, 3) control constraints [kənˈtroʊl kənˈstreɪnts]. We propose a decentralized [dɪˈsɛntrəˌlaɪzd] control [kənˈtroʊl] scheme that fully or partially [</a:t>
            </a:r>
            <a:r>
              <a:rPr b="0" lang="ru-RU" sz="1200" spc="-1" strike="noStrike">
                <a:solidFill>
                  <a:srgbClr val="000000"/>
                </a:solidFill>
                <a:latin typeface="+mn-lt"/>
                <a:ea typeface="+mn-ea"/>
                <a:hlinkClick r:id="rId3"/>
              </a:rPr>
              <a:t>ˈ</a:t>
            </a:r>
            <a:r>
              <a:rPr b="0" lang="ru-RU" sz="1200" spc="-1" strike="noStrike">
                <a:solidFill>
                  <a:srgbClr val="000000"/>
                </a:solidFill>
                <a:latin typeface="+mn-lt"/>
                <a:ea typeface="+mn-ea"/>
                <a:hlinkClick r:id="rId4"/>
              </a:rPr>
              <a:t>pɑrʃəli</a:t>
            </a:r>
            <a:r>
              <a:rPr b="0" lang="ru-RU" sz="1200" spc="-1" strike="noStrike">
                <a:solidFill>
                  <a:srgbClr val="000000"/>
                </a:solidFill>
                <a:latin typeface="+mn-lt"/>
                <a:ea typeface="+mn-ea"/>
              </a:rPr>
              <a:t>] takes into account all of these aspects. It is based on the leader-follower approach [ˈlidər-ˈfɑloʊər əˈproʊʧ</a:t>
            </a:r>
            <a:r>
              <a:rPr b="1" lang="ru-RU" sz="1200" spc="-1" strike="noStrike">
                <a:solidFill>
                  <a:srgbClr val="000000"/>
                </a:solidFill>
                <a:latin typeface="+mn-lt"/>
                <a:ea typeface="+mn-ea"/>
              </a:rPr>
              <a:t> </a:t>
            </a:r>
            <a:r>
              <a:rPr b="0" lang="ru-RU" sz="1200" spc="-1" strike="noStrike">
                <a:solidFill>
                  <a:srgbClr val="000000"/>
                </a:solidFill>
                <a:latin typeface="+mn-lt"/>
                <a:ea typeface="+mn-ea"/>
              </a:rPr>
              <a:t>]. We assume [əˈsum] that the leader of the fleet tracks the movement of the virtual target moving along the path, and every other vehicle as a follower has to keep its relative position with respect to its leader. </a:t>
            </a:r>
            <a:endParaRPr b="0" lang="ru-RU" sz="1200" spc="-1" strike="noStrike">
              <a:latin typeface="Arial"/>
            </a:endParaRPr>
          </a:p>
        </p:txBody>
      </p:sp>
      <p:sp>
        <p:nvSpPr>
          <p:cNvPr id="274" name="TextShape 3"/>
          <p:cNvSpPr txBox="1"/>
          <p:nvPr/>
        </p:nvSpPr>
        <p:spPr>
          <a:xfrm>
            <a:off x="3829680" y="9443520"/>
            <a:ext cx="2929320" cy="496800"/>
          </a:xfrm>
          <a:prstGeom prst="rect">
            <a:avLst/>
          </a:prstGeom>
          <a:noFill/>
          <a:ln>
            <a:noFill/>
          </a:ln>
        </p:spPr>
        <p:txBody>
          <a:bodyPr anchor="b">
            <a:noAutofit/>
          </a:bodyPr>
          <a:p>
            <a:pPr algn="r">
              <a:lnSpc>
                <a:spcPct val="100000"/>
              </a:lnSpc>
            </a:pPr>
            <a:fld id="{35380E3B-D582-411D-975D-5C2B60D9BB5A}" type="slidenum">
              <a:rPr b="0" lang="ru-RU" sz="1200" spc="-1" strike="noStrike">
                <a:solidFill>
                  <a:srgbClr val="000000"/>
                </a:solidFill>
                <a:latin typeface="Arial"/>
                <a:ea typeface="+mn-ea"/>
              </a:rPr>
              <a:t>&lt;номер&gt;</a:t>
            </a:fld>
            <a:endParaRPr b="0" lang="ru-RU"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896760" y="746280"/>
            <a:ext cx="4966920" cy="3727080"/>
          </a:xfrm>
          <a:prstGeom prst="rect">
            <a:avLst/>
          </a:prstGeom>
        </p:spPr>
      </p:sp>
      <p:sp>
        <p:nvSpPr>
          <p:cNvPr id="276" name="PlaceHolder 2"/>
          <p:cNvSpPr>
            <a:spLocks noGrp="1"/>
          </p:cNvSpPr>
          <p:nvPr>
            <p:ph type="body"/>
          </p:nvPr>
        </p:nvSpPr>
        <p:spPr>
          <a:xfrm>
            <a:off x="676080" y="4722840"/>
            <a:ext cx="5408640" cy="4473720"/>
          </a:xfrm>
          <a:prstGeom prst="rect">
            <a:avLst/>
          </a:prstGeom>
        </p:spPr>
        <p:txBody>
          <a:bodyPr>
            <a:noAutofit/>
          </a:bodyPr>
          <a:p>
            <a:pPr marL="216000" indent="-216000">
              <a:lnSpc>
                <a:spcPct val="100000"/>
              </a:lnSpc>
            </a:pPr>
            <a:r>
              <a:rPr b="0" lang="ru-RU" sz="1200" spc="-1" strike="noStrike">
                <a:latin typeface="+mn-lt"/>
              </a:rPr>
              <a:t>Feedback controllers for vehicles are designed as gain-scheduled ones [</a:t>
            </a:r>
            <a:r>
              <a:rPr b="0" lang="ru-RU" sz="1200" spc="-1" strike="noStrike">
                <a:solidFill>
                  <a:srgbClr val="000000"/>
                </a:solidFill>
                <a:latin typeface="+mn-lt"/>
                <a:ea typeface="+mn-ea"/>
              </a:rPr>
              <a:t>geɪn-</a:t>
            </a:r>
            <a:r>
              <a:rPr b="0" lang="ru-RU" sz="1200" spc="-1" strike="noStrike">
                <a:solidFill>
                  <a:srgbClr val="000000"/>
                </a:solidFill>
                <a:latin typeface="+mn-lt"/>
                <a:ea typeface="+mn-ea"/>
                <a:hlinkClick r:id="rId1"/>
              </a:rPr>
              <a:t>ˈ</a:t>
            </a:r>
            <a:r>
              <a:rPr b="0" lang="ru-RU" sz="1200" spc="-1" strike="noStrike">
                <a:solidFill>
                  <a:srgbClr val="000000"/>
                </a:solidFill>
                <a:latin typeface="+mn-lt"/>
                <a:ea typeface="+mn-ea"/>
                <a:hlinkClick r:id="rId2"/>
              </a:rPr>
              <a:t>skɛʤʊld</a:t>
            </a:r>
            <a:r>
              <a:rPr b="0" lang="ru-RU" sz="1200" spc="-1" strike="noStrike">
                <a:solidFill>
                  <a:srgbClr val="000000"/>
                </a:solidFill>
                <a:latin typeface="+mn-lt"/>
                <a:ea typeface="+mn-ea"/>
              </a:rPr>
              <a:t> wʌnz], that is, the gains of controllers are automatically [</a:t>
            </a:r>
            <a:r>
              <a:rPr b="0" lang="ru-RU" sz="1200" spc="-1" strike="noStrike" u="sng">
                <a:solidFill>
                  <a:srgbClr val="000000"/>
                </a:solidFill>
                <a:uFillTx/>
                <a:latin typeface="+mn-lt"/>
                <a:ea typeface="+mn-ea"/>
                <a:hlinkClick r:id="rId3"/>
              </a:rPr>
              <a:t>ˌ</a:t>
            </a:r>
            <a:r>
              <a:rPr b="0" lang="ru-RU" sz="1200" spc="-1" strike="noStrike" u="sng">
                <a:solidFill>
                  <a:srgbClr val="000000"/>
                </a:solidFill>
                <a:uFillTx/>
                <a:latin typeface="+mn-lt"/>
                <a:ea typeface="+mn-ea"/>
                <a:hlinkClick r:id="rId4"/>
              </a:rPr>
              <a:t>ɔtəˈmætɪkli</a:t>
            </a:r>
            <a:r>
              <a:rPr b="0" lang="ru-RU" sz="1200" spc="-1" strike="noStrike">
                <a:solidFill>
                  <a:srgbClr val="000000"/>
                </a:solidFill>
                <a:latin typeface="+mn-lt"/>
                <a:ea typeface="+mn-ea"/>
              </a:rPr>
              <a:t>] adjusted as a function of scheduling variables. We use the path curvature [ˈkɜrvəʧər] as the </a:t>
            </a:r>
            <a:r>
              <a:rPr b="0" lang="ru-RU" sz="1200" spc="-1" strike="noStrike">
                <a:solidFill>
                  <a:srgbClr val="000000"/>
                </a:solidFill>
                <a:latin typeface="+mn-lt"/>
                <a:ea typeface="Cambria"/>
              </a:rPr>
              <a:t>scheduling variable [</a:t>
            </a:r>
            <a:r>
              <a:rPr b="0" lang="ru-RU" sz="1200" spc="-1" strike="noStrike">
                <a:solidFill>
                  <a:srgbClr val="000000"/>
                </a:solidFill>
                <a:latin typeface="+mn-lt"/>
                <a:ea typeface="+mn-ea"/>
              </a:rPr>
              <a:t>ˈvɛriəbəl]</a:t>
            </a:r>
            <a:r>
              <a:rPr b="0" lang="ru-RU" sz="1200" spc="-1" strike="noStrike">
                <a:solidFill>
                  <a:srgbClr val="000000"/>
                </a:solidFill>
                <a:latin typeface="+mn-lt"/>
                <a:ea typeface="Cambria"/>
              </a:rPr>
              <a:t>. To design feedback gains for each scheduling region using sublinear vector Lyapunov functions, the closed loop system is represented as a sampled-data model [</a:t>
            </a:r>
            <a:r>
              <a:rPr b="0" lang="ru-RU" sz="1200" spc="-1" strike="noStrike">
                <a:solidFill>
                  <a:srgbClr val="000000"/>
                </a:solidFill>
                <a:latin typeface="+mn-lt"/>
                <a:ea typeface="+mn-ea"/>
              </a:rPr>
              <a:t>ˈsæmpəld-</a:t>
            </a:r>
            <a:r>
              <a:rPr b="0" lang="ru-RU" sz="1200" spc="-1" strike="noStrike">
                <a:solidFill>
                  <a:srgbClr val="000000"/>
                </a:solidFill>
                <a:latin typeface="+mn-lt"/>
                <a:ea typeface="+mn-ea"/>
                <a:hlinkClick r:id="rId5"/>
              </a:rPr>
              <a:t>ˈ</a:t>
            </a:r>
            <a:r>
              <a:rPr b="0" lang="ru-RU" sz="1200" spc="-1" strike="noStrike">
                <a:solidFill>
                  <a:srgbClr val="000000"/>
                </a:solidFill>
                <a:latin typeface="+mn-lt"/>
                <a:ea typeface="+mn-ea"/>
                <a:hlinkClick r:id="rId6"/>
              </a:rPr>
              <a:t>deɪtə</a:t>
            </a:r>
            <a:r>
              <a:rPr b="0" lang="ru-RU" sz="1200" spc="-1" strike="noStrike">
                <a:solidFill>
                  <a:srgbClr val="000000"/>
                </a:solidFill>
                <a:latin typeface="+mn-lt"/>
                <a:ea typeface="+mn-ea"/>
              </a:rPr>
              <a:t> ˈmɑdəl] with uncertainties, constant delay, and control saturations [sæʧəˈreɪʃənz]. Numerical [</a:t>
            </a:r>
            <a:r>
              <a:rPr b="0" lang="ru-RU" sz="1200" spc="-1" strike="noStrike">
                <a:solidFill>
                  <a:srgbClr val="000000"/>
                </a:solidFill>
                <a:latin typeface="+mn-lt"/>
                <a:ea typeface="+mn-ea"/>
                <a:hlinkClick r:id="rId7"/>
              </a:rPr>
              <a:t>nuˈmɛrəkəl</a:t>
            </a:r>
            <a:r>
              <a:rPr b="0" lang="ru-RU" sz="1200" spc="-1" strike="noStrike">
                <a:solidFill>
                  <a:srgbClr val="000000"/>
                </a:solidFill>
                <a:latin typeface="+mn-lt"/>
                <a:ea typeface="+mn-ea"/>
              </a:rPr>
              <a:t>] computations were conducted for a fleet of large-sized AUVs that have to follow a sinusoid-like [ˈsaɪnəˌsɔɪd] path keeping a circular type formation. Some simulation results that confirm the high quality of the designed system are presented on the slide.</a:t>
            </a:r>
            <a:endParaRPr b="0" lang="ru-RU" sz="1200" spc="-1" strike="noStrike">
              <a:latin typeface="Arial"/>
            </a:endParaRPr>
          </a:p>
          <a:p>
            <a:pPr marL="216000" indent="-216000">
              <a:lnSpc>
                <a:spcPct val="100000"/>
              </a:lnSpc>
            </a:pPr>
            <a:endParaRPr b="0" lang="ru-RU" sz="1200" spc="-1" strike="noStrike">
              <a:latin typeface="Arial"/>
            </a:endParaRPr>
          </a:p>
          <a:p>
            <a:pPr marL="216000" indent="-216000">
              <a:lnSpc>
                <a:spcPct val="100000"/>
              </a:lnSpc>
            </a:pPr>
            <a:endParaRPr b="0" lang="ru-RU" sz="1200" spc="-1" strike="noStrike">
              <a:latin typeface="Arial"/>
            </a:endParaRPr>
          </a:p>
        </p:txBody>
      </p:sp>
      <p:sp>
        <p:nvSpPr>
          <p:cNvPr id="277" name="TextShape 3"/>
          <p:cNvSpPr txBox="1"/>
          <p:nvPr/>
        </p:nvSpPr>
        <p:spPr>
          <a:xfrm>
            <a:off x="3829680" y="9443520"/>
            <a:ext cx="2929320" cy="496800"/>
          </a:xfrm>
          <a:prstGeom prst="rect">
            <a:avLst/>
          </a:prstGeom>
          <a:noFill/>
          <a:ln>
            <a:noFill/>
          </a:ln>
        </p:spPr>
        <p:txBody>
          <a:bodyPr anchor="b">
            <a:noAutofit/>
          </a:bodyPr>
          <a:p>
            <a:pPr algn="r">
              <a:lnSpc>
                <a:spcPct val="100000"/>
              </a:lnSpc>
            </a:pPr>
            <a:fld id="{75E1545B-310A-4A30-8058-4CE24D6C653A}" type="slidenum">
              <a:rPr b="0" lang="ru-RU" sz="1200" spc="-1" strike="noStrike">
                <a:solidFill>
                  <a:srgbClr val="000000"/>
                </a:solidFill>
                <a:latin typeface="Arial"/>
                <a:ea typeface="+mn-ea"/>
              </a:rPr>
              <a:t>&lt;номер&gt;</a:t>
            </a:fld>
            <a:endParaRPr b="0" lang="ru-RU"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896760" y="746280"/>
            <a:ext cx="4966920" cy="3727080"/>
          </a:xfrm>
          <a:prstGeom prst="rect">
            <a:avLst/>
          </a:prstGeom>
        </p:spPr>
      </p:sp>
      <p:sp>
        <p:nvSpPr>
          <p:cNvPr id="279" name="PlaceHolder 2"/>
          <p:cNvSpPr>
            <a:spLocks noGrp="1"/>
          </p:cNvSpPr>
          <p:nvPr>
            <p:ph type="body"/>
          </p:nvPr>
        </p:nvSpPr>
        <p:spPr>
          <a:xfrm>
            <a:off x="676080" y="4722840"/>
            <a:ext cx="5408640" cy="4473720"/>
          </a:xfrm>
          <a:prstGeom prst="rect">
            <a:avLst/>
          </a:prstGeom>
        </p:spPr>
        <p:txBody>
          <a:bodyPr>
            <a:normAutofit/>
          </a:bodyPr>
          <a:p>
            <a:pPr>
              <a:lnSpc>
                <a:spcPct val="100000"/>
              </a:lnSpc>
              <a:spcBef>
                <a:spcPts val="420"/>
              </a:spcBef>
            </a:pPr>
            <a:r>
              <a:rPr b="0" lang="ru-RU" sz="1200" spc="-1" strike="noStrike">
                <a:solidFill>
                  <a:srgbClr val="000000"/>
                </a:solidFill>
                <a:latin typeface="+mn-lt"/>
                <a:ea typeface="+mn-ea"/>
              </a:rPr>
              <a:t>The behavior of the control [kənˈtroʊl] system at the middle level, which is responsible for switching modes of operation, is convenient to describe using logical discrete-event systems (or DES) [ˈlɑʤɪkəl dɪˈskrit-ɪˈvɛnt ˈsɪstəmz]. Nowadays a state machine is the most popular [ˈpɑpjələr] way to represent logical DESs. It can be considered as a generator of some formal language whose words are admissible sequences of events [ ədˈmɪsəbəl </a:t>
            </a:r>
            <a:r>
              <a:rPr b="0" lang="ru-RU" sz="1200" spc="-1" strike="noStrike">
                <a:solidFill>
                  <a:srgbClr val="000000"/>
                </a:solidFill>
                <a:latin typeface="+mn-lt"/>
                <a:ea typeface="+mn-ea"/>
                <a:hlinkClick r:id="rId1"/>
              </a:rPr>
              <a:t>ˈ</a:t>
            </a:r>
            <a:r>
              <a:rPr b="0" lang="ru-RU" sz="1200" spc="-1" strike="noStrike">
                <a:solidFill>
                  <a:srgbClr val="000000"/>
                </a:solidFill>
                <a:latin typeface="+mn-lt"/>
                <a:ea typeface="+mn-ea"/>
                <a:hlinkClick r:id="rId2"/>
              </a:rPr>
              <a:t>sikwənsəz</a:t>
            </a:r>
            <a:r>
              <a:rPr b="0" lang="ru-RU" sz="1200" spc="-1" strike="noStrike">
                <a:solidFill>
                  <a:srgbClr val="000000"/>
                </a:solidFill>
                <a:latin typeface="+mn-lt"/>
                <a:ea typeface="+mn-ea"/>
              </a:rPr>
              <a:t> ʌv ɪˈvɛnts]. To provide a discrete-event system with the desired behavior, the supervisory control theory [supərˈvaɪzəri kənˈtroʊl </a:t>
            </a:r>
            <a:r>
              <a:rPr b="0" lang="ru-RU" sz="1200" spc="-1" strike="noStrike">
                <a:solidFill>
                  <a:srgbClr val="000000"/>
                </a:solidFill>
                <a:latin typeface="+mn-lt"/>
                <a:ea typeface="+mn-ea"/>
                <a:hlinkClick r:id="rId3"/>
              </a:rPr>
              <a:t>ˈ</a:t>
            </a:r>
            <a:r>
              <a:rPr b="0" lang="ru-RU" sz="1200" spc="-1" strike="noStrike">
                <a:solidFill>
                  <a:srgbClr val="000000"/>
                </a:solidFill>
                <a:latin typeface="+mn-lt"/>
                <a:ea typeface="+mn-ea"/>
                <a:hlinkClick r:id="rId4"/>
              </a:rPr>
              <a:t>θ</a:t>
            </a:r>
            <a:r>
              <a:rPr b="0" lang="ru-RU" sz="1200" spc="-1" strike="noStrike">
                <a:solidFill>
                  <a:srgbClr val="000000"/>
                </a:solidFill>
                <a:latin typeface="+mn-lt"/>
                <a:ea typeface="+mn-ea"/>
                <a:hlinkClick r:id="rId5"/>
              </a:rPr>
              <a:t>ɪri</a:t>
            </a:r>
            <a:r>
              <a:rPr b="0" lang="ru-RU" sz="1200" spc="-1" strike="noStrike">
                <a:solidFill>
                  <a:srgbClr val="000000"/>
                </a:solidFill>
                <a:latin typeface="+mn-lt"/>
                <a:ea typeface="+mn-ea"/>
              </a:rPr>
              <a:t> ] is widespread. It assumes that some events of the system may be prevented from occurring, and the supervisor is a device that realizes [ˈriəˌlaɪzɪz] these preventions. </a:t>
            </a:r>
            <a:r>
              <a:rPr b="0" lang="ru-RU" sz="1400" spc="-1" strike="noStrike">
                <a:solidFill>
                  <a:srgbClr val="000000"/>
                </a:solidFill>
                <a:latin typeface="+mn-lt"/>
                <a:ea typeface="+mn-ea"/>
              </a:rPr>
              <a:t>The main goal of </a:t>
            </a:r>
            <a:r>
              <a:rPr b="0" lang="ru-RU" sz="1200" spc="-1" strike="noStrike">
                <a:solidFill>
                  <a:srgbClr val="000000"/>
                </a:solidFill>
                <a:latin typeface="Cambria"/>
                <a:ea typeface="+mn-ea"/>
              </a:rPr>
              <a:t>supervisory control is to construct such a supervisor that the </a:t>
            </a:r>
            <a:r>
              <a:rPr b="0" lang="ru-RU" sz="1200" spc="-1" strike="noStrike">
                <a:solidFill>
                  <a:srgbClr val="000000"/>
                </a:solidFill>
                <a:latin typeface="+mn-lt"/>
                <a:ea typeface="+mn-ea"/>
              </a:rPr>
              <a:t>language generated by the supervised system is the same as a specification language that describes the desired behavior of the system. </a:t>
            </a:r>
            <a:endParaRPr b="0" lang="ru-RU" sz="1200" spc="-1" strike="noStrike">
              <a:latin typeface="Arial"/>
            </a:endParaRPr>
          </a:p>
        </p:txBody>
      </p:sp>
      <p:sp>
        <p:nvSpPr>
          <p:cNvPr id="280" name="TextShape 3"/>
          <p:cNvSpPr txBox="1"/>
          <p:nvPr/>
        </p:nvSpPr>
        <p:spPr>
          <a:xfrm>
            <a:off x="3829680" y="9443520"/>
            <a:ext cx="2929320" cy="496800"/>
          </a:xfrm>
          <a:prstGeom prst="rect">
            <a:avLst/>
          </a:prstGeom>
          <a:noFill/>
          <a:ln>
            <a:noFill/>
          </a:ln>
        </p:spPr>
        <p:txBody>
          <a:bodyPr anchor="b">
            <a:noAutofit/>
          </a:bodyPr>
          <a:p>
            <a:pPr algn="r">
              <a:lnSpc>
                <a:spcPct val="100000"/>
              </a:lnSpc>
            </a:pPr>
            <a:fld id="{6BBCB6DE-16D6-4081-8A79-0B0D2E67AFB9}" type="slidenum">
              <a:rPr b="0" lang="ru-RU" sz="1200" spc="-1" strike="noStrike">
                <a:solidFill>
                  <a:srgbClr val="000000"/>
                </a:solidFill>
                <a:latin typeface="Arial"/>
                <a:ea typeface="+mn-ea"/>
              </a:rPr>
              <a:t>&lt;номер&gt;</a:t>
            </a:fld>
            <a:endParaRPr b="0" lang="ru-RU"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896760" y="746280"/>
            <a:ext cx="4966920" cy="3727080"/>
          </a:xfrm>
          <a:prstGeom prst="rect">
            <a:avLst/>
          </a:prstGeom>
        </p:spPr>
      </p:sp>
      <p:sp>
        <p:nvSpPr>
          <p:cNvPr id="282" name="PlaceHolder 2"/>
          <p:cNvSpPr>
            <a:spLocks noGrp="1"/>
          </p:cNvSpPr>
          <p:nvPr>
            <p:ph type="body"/>
          </p:nvPr>
        </p:nvSpPr>
        <p:spPr>
          <a:xfrm>
            <a:off x="676080" y="4722840"/>
            <a:ext cx="5408640" cy="4473720"/>
          </a:xfrm>
          <a:prstGeom prst="rect">
            <a:avLst/>
          </a:prstGeom>
        </p:spPr>
        <p:txBody>
          <a:bodyPr>
            <a:normAutofit/>
          </a:bodyPr>
          <a:p>
            <a:pPr>
              <a:lnSpc>
                <a:spcPct val="100000"/>
              </a:lnSpc>
              <a:spcBef>
                <a:spcPts val="360"/>
              </a:spcBef>
            </a:pPr>
            <a:r>
              <a:rPr b="0" lang="ru-RU" sz="1200" spc="-1" strike="noStrike">
                <a:solidFill>
                  <a:srgbClr val="000000"/>
                </a:solidFill>
                <a:latin typeface="+mn-lt"/>
                <a:ea typeface="+mn-ea"/>
              </a:rPr>
              <a:t>In multi-agent systems, where individual agents can observe only a part of occurring events, it is important to be able to construct a decentralized supervisor as well as to check the conditions of its existence. We developed a first order logic [ˈlɑʤɪk ] based approach to formalization of discrete event-systems [dɪˈskrit ɪˈvɛnt-ˈsɪstəmz] and checking their properties, particularly [</a:t>
            </a:r>
            <a:r>
              <a:rPr b="0" lang="ru-RU" sz="1200" spc="-1" strike="noStrike" u="sng">
                <a:solidFill>
                  <a:srgbClr val="000000"/>
                </a:solidFill>
                <a:uFillTx/>
                <a:latin typeface="+mn-lt"/>
                <a:ea typeface="+mn-ea"/>
                <a:hlinkClick r:id="rId1"/>
              </a:rPr>
              <a:t>pərˈtɪkjələrli</a:t>
            </a:r>
            <a:r>
              <a:rPr b="0" lang="ru-RU" sz="1200" spc="-1" strike="noStrike">
                <a:solidFill>
                  <a:srgbClr val="000000"/>
                </a:solidFill>
                <a:latin typeface="+mn-lt"/>
                <a:ea typeface="+mn-ea"/>
              </a:rPr>
              <a:t> ] the co-observability property, which ensures the existence of the decentralized [dɪˈsɛntrəˌlaɪzd] supervisor. In the approach, a system and its specification are written in the language of positively-constructed formulas [ˈpɑzətɪvli-</a:t>
            </a:r>
            <a:r>
              <a:rPr b="0" lang="ru-RU" sz="1200" spc="-1" strike="noStrike">
                <a:solidFill>
                  <a:srgbClr val="000000"/>
                </a:solidFill>
                <a:latin typeface="+mn-lt"/>
                <a:ea typeface="+mn-ea"/>
                <a:hlinkClick r:id="rId2"/>
              </a:rPr>
              <a:t>kənˈstrʌktəd</a:t>
            </a:r>
            <a:r>
              <a:rPr b="0" lang="ru-RU" sz="1200" spc="-1" strike="noStrike">
                <a:solidFill>
                  <a:srgbClr val="000000"/>
                </a:solidFill>
                <a:latin typeface="+mn-lt"/>
                <a:ea typeface="+mn-ea"/>
              </a:rPr>
              <a:t> ˈfɔrmjələz] and then the property checking is performed using logic inference [ˈɪnfərəns] machine. The approach was validated on an example of discrete event model that describes the behavior of the leader-follower formations in a survey mission. More details about the example [ɪgˈzæmpəl] can be found in the paper.</a:t>
            </a:r>
            <a:endParaRPr b="0" lang="ru-RU" sz="1200" spc="-1" strike="noStrike">
              <a:latin typeface="Arial"/>
            </a:endParaRPr>
          </a:p>
          <a:p>
            <a:pPr>
              <a:lnSpc>
                <a:spcPct val="100000"/>
              </a:lnSpc>
              <a:spcBef>
                <a:spcPts val="360"/>
              </a:spcBef>
            </a:pPr>
            <a:endParaRPr b="0" lang="ru-RU" sz="1200" spc="-1" strike="noStrike">
              <a:latin typeface="Arial"/>
            </a:endParaRPr>
          </a:p>
        </p:txBody>
      </p:sp>
      <p:sp>
        <p:nvSpPr>
          <p:cNvPr id="283" name="TextShape 3"/>
          <p:cNvSpPr txBox="1"/>
          <p:nvPr/>
        </p:nvSpPr>
        <p:spPr>
          <a:xfrm>
            <a:off x="3829680" y="9443520"/>
            <a:ext cx="2929320" cy="496800"/>
          </a:xfrm>
          <a:prstGeom prst="rect">
            <a:avLst/>
          </a:prstGeom>
          <a:noFill/>
          <a:ln>
            <a:noFill/>
          </a:ln>
        </p:spPr>
        <p:txBody>
          <a:bodyPr anchor="b">
            <a:noAutofit/>
          </a:bodyPr>
          <a:p>
            <a:pPr algn="r">
              <a:lnSpc>
                <a:spcPct val="100000"/>
              </a:lnSpc>
            </a:pPr>
            <a:fld id="{F8E595F0-B36D-4C99-AAFD-5E7C723C87C4}" type="slidenum">
              <a:rPr b="0" lang="ru-RU" sz="1200" spc="-1" strike="noStrike">
                <a:solidFill>
                  <a:srgbClr val="000000"/>
                </a:solidFill>
                <a:latin typeface="Arial"/>
                <a:ea typeface="+mn-ea"/>
              </a:rPr>
              <a:t>&lt;номер&gt;</a:t>
            </a:fld>
            <a:endParaRPr b="0" lang="ru-RU"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896760" y="746280"/>
            <a:ext cx="4966920" cy="3727080"/>
          </a:xfrm>
          <a:prstGeom prst="rect">
            <a:avLst/>
          </a:prstGeom>
        </p:spPr>
      </p:sp>
      <p:sp>
        <p:nvSpPr>
          <p:cNvPr id="285" name="PlaceHolder 2"/>
          <p:cNvSpPr>
            <a:spLocks noGrp="1"/>
          </p:cNvSpPr>
          <p:nvPr>
            <p:ph type="body"/>
          </p:nvPr>
        </p:nvSpPr>
        <p:spPr>
          <a:xfrm>
            <a:off x="676080" y="4722840"/>
            <a:ext cx="5408640" cy="4473720"/>
          </a:xfrm>
          <a:prstGeom prst="rect">
            <a:avLst/>
          </a:prstGeom>
        </p:spPr>
        <p:txBody>
          <a:bodyPr>
            <a:normAutofit/>
          </a:bodyPr>
          <a:p>
            <a:pPr marL="216000" indent="-216000">
              <a:lnSpc>
                <a:spcPct val="100000"/>
              </a:lnSpc>
            </a:pPr>
            <a:r>
              <a:rPr b="0" lang="ru-RU" sz="1200" spc="-1" strike="noStrike">
                <a:solidFill>
                  <a:srgbClr val="000000"/>
                </a:solidFill>
                <a:latin typeface="+mn-lt"/>
                <a:ea typeface="+mn-ea"/>
              </a:rPr>
              <a:t>In large-scale missions, underwater vehicles should be capable of maintaining their battery life to complete all mission tasks. This requirement forces [ˈfɔrsɪz] vehicles to leave the group periodically to recharge their batteries by docking to a specialized underwater station. Since the group works continuously for a long time, vehicles should alternate [</a:t>
            </a:r>
            <a:r>
              <a:rPr b="0" lang="ru-RU" sz="1200" spc="-1" strike="noStrike">
                <a:solidFill>
                  <a:srgbClr val="000000"/>
                </a:solidFill>
                <a:latin typeface="+mn-lt"/>
                <a:ea typeface="+mn-ea"/>
                <a:hlinkClick r:id="rId1"/>
              </a:rPr>
              <a:t>ˈ</a:t>
            </a:r>
            <a:r>
              <a:rPr b="0" lang="ru-RU" sz="1200" spc="-1" strike="noStrike">
                <a:solidFill>
                  <a:srgbClr val="000000"/>
                </a:solidFill>
                <a:latin typeface="+mn-lt"/>
                <a:ea typeface="+mn-ea"/>
                <a:hlinkClick r:id="rId2"/>
              </a:rPr>
              <a:t>ɔltɜrnət</a:t>
            </a:r>
            <a:r>
              <a:rPr b="0" lang="ru-RU" sz="1200" spc="-1" strike="noStrike">
                <a:solidFill>
                  <a:srgbClr val="000000"/>
                </a:solidFill>
                <a:latin typeface="+mn-lt"/>
                <a:ea typeface="+mn-ea"/>
              </a:rPr>
              <a:t>] their charging cycles to reduce the loss of productivity. Thus [ðʌs], it is important to develop an efficient long-term strategy by scheduling [</a:t>
            </a:r>
            <a:r>
              <a:rPr b="0" lang="ru-RU" sz="1200" spc="-1" strike="noStrike">
                <a:solidFill>
                  <a:srgbClr val="000000"/>
                </a:solidFill>
                <a:latin typeface="+mn-lt"/>
                <a:ea typeface="+mn-ea"/>
                <a:hlinkClick r:id="rId3"/>
              </a:rPr>
              <a:t>ˈ</a:t>
            </a:r>
            <a:r>
              <a:rPr b="0" lang="ru-RU" sz="1200" spc="-1" strike="noStrike">
                <a:solidFill>
                  <a:srgbClr val="000000"/>
                </a:solidFill>
                <a:latin typeface="+mn-lt"/>
                <a:ea typeface="+mn-ea"/>
                <a:hlinkClick r:id="rId4"/>
              </a:rPr>
              <a:t>skɛʤʊlɪŋ</a:t>
            </a:r>
            <a:r>
              <a:rPr b="0" lang="ru-RU" sz="1200" spc="-1" strike="noStrike">
                <a:solidFill>
                  <a:srgbClr val="000000"/>
                </a:solidFill>
                <a:latin typeface="+mn-lt"/>
                <a:ea typeface="+mn-ea"/>
              </a:rPr>
              <a:t>] recharging cycles of vehicles . The desirable schedule should ensure timely recharging of all vehicles. In addition, it is important to exclude the simultaneous [ˌsaɪməlˈteɪniəs] charging of a large number of vehicles and minimize the frequency of rendezvous [ˈrɑndɪˌvu], which are used to update the group actual status but distracts them from accomplishment of mission tasks. We use the search space discretization to speed up both encoding and finding solutions. </a:t>
            </a:r>
            <a:endParaRPr b="0" lang="ru-RU" sz="1200" spc="-1" strike="noStrike">
              <a:latin typeface="Arial"/>
            </a:endParaRPr>
          </a:p>
          <a:p>
            <a:pPr marL="216000" indent="-216000">
              <a:lnSpc>
                <a:spcPct val="100000"/>
              </a:lnSpc>
            </a:pPr>
            <a:endParaRPr b="0" lang="ru-RU" sz="1200" spc="-1" strike="noStrike">
              <a:latin typeface="Arial"/>
            </a:endParaRPr>
          </a:p>
          <a:p>
            <a:pPr marL="216000" indent="-216000">
              <a:lnSpc>
                <a:spcPct val="100000"/>
              </a:lnSpc>
            </a:pPr>
            <a:r>
              <a:rPr b="0" lang="ru-RU" sz="1200" spc="-1" strike="noStrike">
                <a:solidFill>
                  <a:srgbClr val="000000"/>
                </a:solidFill>
                <a:latin typeface="+mn-lt"/>
                <a:ea typeface="+mn-ea"/>
              </a:rPr>
              <a:t>(In this case, the group schedule can be represented as the matrix shown on the slide where colored time segments correspond to AUV’s charging periods.)</a:t>
            </a:r>
            <a:endParaRPr b="0" lang="ru-RU" sz="1200" spc="-1" strike="noStrike">
              <a:latin typeface="Arial"/>
            </a:endParaRPr>
          </a:p>
        </p:txBody>
      </p:sp>
      <p:sp>
        <p:nvSpPr>
          <p:cNvPr id="286" name="TextShape 3"/>
          <p:cNvSpPr txBox="1"/>
          <p:nvPr/>
        </p:nvSpPr>
        <p:spPr>
          <a:xfrm>
            <a:off x="3829680" y="9443520"/>
            <a:ext cx="2929320" cy="496800"/>
          </a:xfrm>
          <a:prstGeom prst="rect">
            <a:avLst/>
          </a:prstGeom>
          <a:noFill/>
          <a:ln>
            <a:noFill/>
          </a:ln>
        </p:spPr>
        <p:txBody>
          <a:bodyPr anchor="b">
            <a:noAutofit/>
          </a:bodyPr>
          <a:p>
            <a:pPr algn="r">
              <a:lnSpc>
                <a:spcPct val="100000"/>
              </a:lnSpc>
            </a:pPr>
            <a:fld id="{D1D4CA6A-4CE7-4D11-8852-7350C005AA6E}" type="slidenum">
              <a:rPr b="0" lang="ru-RU" sz="1200" spc="-1" strike="noStrike">
                <a:solidFill>
                  <a:srgbClr val="000000"/>
                </a:solidFill>
                <a:latin typeface="Arial"/>
                <a:ea typeface="+mn-ea"/>
              </a:rPr>
              <a:t>&lt;номер&gt;</a:t>
            </a:fld>
            <a:endParaRPr b="0" lang="ru-RU"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896760" y="746280"/>
            <a:ext cx="4966920" cy="3727080"/>
          </a:xfrm>
          <a:prstGeom prst="rect">
            <a:avLst/>
          </a:prstGeom>
        </p:spPr>
      </p:sp>
      <p:sp>
        <p:nvSpPr>
          <p:cNvPr id="288" name="PlaceHolder 2"/>
          <p:cNvSpPr>
            <a:spLocks noGrp="1"/>
          </p:cNvSpPr>
          <p:nvPr>
            <p:ph type="body"/>
          </p:nvPr>
        </p:nvSpPr>
        <p:spPr>
          <a:xfrm>
            <a:off x="676080" y="4722840"/>
            <a:ext cx="5408640" cy="4473720"/>
          </a:xfrm>
          <a:prstGeom prst="rect">
            <a:avLst/>
          </a:prstGeom>
        </p:spPr>
        <p:txBody>
          <a:bodyPr>
            <a:normAutofit/>
          </a:bodyPr>
          <a:p>
            <a:pPr>
              <a:lnSpc>
                <a:spcPct val="100000"/>
              </a:lnSpc>
              <a:spcBef>
                <a:spcPts val="360"/>
              </a:spcBef>
            </a:pPr>
            <a:r>
              <a:rPr b="0" lang="ru-RU" sz="1200" spc="-1" strike="noStrike">
                <a:solidFill>
                  <a:srgbClr val="000000"/>
                </a:solidFill>
                <a:latin typeface="+mn-lt"/>
                <a:ea typeface="+mn-ea"/>
              </a:rPr>
              <a:t>To solve the scheduling problem, we propose a dynamic group recharging scheme, which is based on the use of a modification of the genetic [ʤəˈnɛtɪk] algorithm. The proposed scheme is simple, reliable and fast. In addition, it provides quick re-planning whenever an unexpected event occurs. The compressed [ kəmˈprɛst] schedule [</a:t>
            </a:r>
            <a:r>
              <a:rPr b="0" lang="ru-RU" sz="1200" spc="-1" strike="noStrike" u="sng">
                <a:solidFill>
                  <a:srgbClr val="000000"/>
                </a:solidFill>
                <a:uFillTx/>
                <a:latin typeface="+mn-lt"/>
                <a:ea typeface="+mn-ea"/>
                <a:hlinkClick r:id="rId1"/>
              </a:rPr>
              <a:t>ˈ</a:t>
            </a:r>
            <a:r>
              <a:rPr b="0" lang="ru-RU" sz="1200" spc="-1" strike="noStrike" u="sng">
                <a:solidFill>
                  <a:srgbClr val="000000"/>
                </a:solidFill>
                <a:uFillTx/>
                <a:latin typeface="+mn-lt"/>
                <a:ea typeface="+mn-ea"/>
                <a:hlinkClick r:id="rId2"/>
              </a:rPr>
              <a:t>skɛʤʊl</a:t>
            </a:r>
            <a:r>
              <a:rPr b="0" lang="ru-RU" sz="1200" spc="-1" strike="noStrike">
                <a:solidFill>
                  <a:srgbClr val="000000"/>
                </a:solidFill>
                <a:latin typeface="+mn-lt"/>
                <a:ea typeface="+mn-ea"/>
              </a:rPr>
              <a:t>] representation is proposed to reduce the complexity of the problem. An example of charging schedule for four underwater vehicles, obtained using the developed planner, is presented on the slide. The second plot here illustrates the battery level of all vehicles (with black sections depicting the travelling periods necessary to reach the charging station).</a:t>
            </a:r>
            <a:endParaRPr b="0" lang="ru-RU" sz="1200" spc="-1" strike="noStrike">
              <a:latin typeface="Arial"/>
            </a:endParaRPr>
          </a:p>
        </p:txBody>
      </p:sp>
      <p:sp>
        <p:nvSpPr>
          <p:cNvPr id="289" name="TextShape 3"/>
          <p:cNvSpPr txBox="1"/>
          <p:nvPr/>
        </p:nvSpPr>
        <p:spPr>
          <a:xfrm>
            <a:off x="3829680" y="9443520"/>
            <a:ext cx="2929320" cy="496800"/>
          </a:xfrm>
          <a:prstGeom prst="rect">
            <a:avLst/>
          </a:prstGeom>
          <a:noFill/>
          <a:ln>
            <a:noFill/>
          </a:ln>
        </p:spPr>
        <p:txBody>
          <a:bodyPr anchor="b">
            <a:noAutofit/>
          </a:bodyPr>
          <a:p>
            <a:pPr algn="r">
              <a:lnSpc>
                <a:spcPct val="100000"/>
              </a:lnSpc>
            </a:pPr>
            <a:fld id="{5569E925-820B-4AB9-A88F-5BFEB2A02906}" type="slidenum">
              <a:rPr b="0" lang="ru-RU" sz="1200" spc="-1" strike="noStrike">
                <a:solidFill>
                  <a:srgbClr val="000000"/>
                </a:solidFill>
                <a:latin typeface="Arial"/>
                <a:ea typeface="+mn-ea"/>
              </a:rPr>
              <a:t>&lt;номер&gt;</a:t>
            </a:fld>
            <a:endParaRPr b="0" lang="ru-RU"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90"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92" name="PlaceHolder 2"/>
          <p:cNvSpPr>
            <a:spLocks noGrp="1"/>
          </p:cNvSpPr>
          <p:nvPr>
            <p:ph type="body"/>
          </p:nvPr>
        </p:nvSpPr>
        <p:spPr>
          <a:xfrm>
            <a:off x="457200" y="1600200"/>
            <a:ext cx="8229240" cy="4525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94" name="PlaceHolder 2"/>
          <p:cNvSpPr>
            <a:spLocks noGrp="1"/>
          </p:cNvSpPr>
          <p:nvPr>
            <p:ph type="body"/>
          </p:nvPr>
        </p:nvSpPr>
        <p:spPr>
          <a:xfrm>
            <a:off x="45720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95" name="PlaceHolder 3"/>
          <p:cNvSpPr>
            <a:spLocks noGrp="1"/>
          </p:cNvSpPr>
          <p:nvPr>
            <p:ph type="body"/>
          </p:nvPr>
        </p:nvSpPr>
        <p:spPr>
          <a:xfrm>
            <a:off x="467424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99"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00" name="PlaceHolder 3"/>
          <p:cNvSpPr>
            <a:spLocks noGrp="1"/>
          </p:cNvSpPr>
          <p:nvPr>
            <p:ph type="body"/>
          </p:nvPr>
        </p:nvSpPr>
        <p:spPr>
          <a:xfrm>
            <a:off x="467424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01" name="PlaceHolder 4"/>
          <p:cNvSpPr>
            <a:spLocks noGrp="1"/>
          </p:cNvSpPr>
          <p:nvPr>
            <p:ph type="body"/>
          </p:nvPr>
        </p:nvSpPr>
        <p:spPr>
          <a:xfrm>
            <a:off x="45720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103" name="PlaceHolder 2"/>
          <p:cNvSpPr>
            <a:spLocks noGrp="1"/>
          </p:cNvSpPr>
          <p:nvPr>
            <p:ph type="body"/>
          </p:nvPr>
        </p:nvSpPr>
        <p:spPr>
          <a:xfrm>
            <a:off x="45720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04"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05" name="PlaceHolder 4"/>
          <p:cNvSpPr>
            <a:spLocks noGrp="1"/>
          </p:cNvSpPr>
          <p:nvPr>
            <p:ph type="body"/>
          </p:nvPr>
        </p:nvSpPr>
        <p:spPr>
          <a:xfrm>
            <a:off x="467424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08"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09" name="PlaceHolder 4"/>
          <p:cNvSpPr>
            <a:spLocks noGrp="1"/>
          </p:cNvSpPr>
          <p:nvPr>
            <p:ph type="body"/>
          </p:nvPr>
        </p:nvSpPr>
        <p:spPr>
          <a:xfrm>
            <a:off x="457200" y="396432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111" name="PlaceHolder 2"/>
          <p:cNvSpPr>
            <a:spLocks noGrp="1"/>
          </p:cNvSpPr>
          <p:nvPr>
            <p:ph type="body"/>
          </p:nvPr>
        </p:nvSpPr>
        <p:spPr>
          <a:xfrm>
            <a:off x="457200" y="160020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12" name="PlaceHolder 3"/>
          <p:cNvSpPr>
            <a:spLocks noGrp="1"/>
          </p:cNvSpPr>
          <p:nvPr>
            <p:ph type="body"/>
          </p:nvPr>
        </p:nvSpPr>
        <p:spPr>
          <a:xfrm>
            <a:off x="457200" y="396432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114"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15"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16" name="PlaceHolder 4"/>
          <p:cNvSpPr>
            <a:spLocks noGrp="1"/>
          </p:cNvSpPr>
          <p:nvPr>
            <p:ph type="body"/>
          </p:nvPr>
        </p:nvSpPr>
        <p:spPr>
          <a:xfrm>
            <a:off x="45720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17" name="PlaceHolder 5"/>
          <p:cNvSpPr>
            <a:spLocks noGrp="1"/>
          </p:cNvSpPr>
          <p:nvPr>
            <p:ph type="body"/>
          </p:nvPr>
        </p:nvSpPr>
        <p:spPr>
          <a:xfrm>
            <a:off x="467424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119" name="PlaceHolder 2"/>
          <p:cNvSpPr>
            <a:spLocks noGrp="1"/>
          </p:cNvSpPr>
          <p:nvPr>
            <p:ph type="body"/>
          </p:nvPr>
        </p:nvSpPr>
        <p:spPr>
          <a:xfrm>
            <a:off x="45720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20" name="PlaceHolder 3"/>
          <p:cNvSpPr>
            <a:spLocks noGrp="1"/>
          </p:cNvSpPr>
          <p:nvPr>
            <p:ph type="body"/>
          </p:nvPr>
        </p:nvSpPr>
        <p:spPr>
          <a:xfrm>
            <a:off x="323964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21" name="PlaceHolder 4"/>
          <p:cNvSpPr>
            <a:spLocks noGrp="1"/>
          </p:cNvSpPr>
          <p:nvPr>
            <p:ph type="body"/>
          </p:nvPr>
        </p:nvSpPr>
        <p:spPr>
          <a:xfrm>
            <a:off x="6022080" y="160020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22" name="PlaceHolder 5"/>
          <p:cNvSpPr>
            <a:spLocks noGrp="1"/>
          </p:cNvSpPr>
          <p:nvPr>
            <p:ph type="body"/>
          </p:nvPr>
        </p:nvSpPr>
        <p:spPr>
          <a:xfrm>
            <a:off x="45720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23" name="PlaceHolder 6"/>
          <p:cNvSpPr>
            <a:spLocks noGrp="1"/>
          </p:cNvSpPr>
          <p:nvPr>
            <p:ph type="body"/>
          </p:nvPr>
        </p:nvSpPr>
        <p:spPr>
          <a:xfrm>
            <a:off x="323964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24" name="PlaceHolder 7"/>
          <p:cNvSpPr>
            <a:spLocks noGrp="1"/>
          </p:cNvSpPr>
          <p:nvPr>
            <p:ph type="body"/>
          </p:nvPr>
        </p:nvSpPr>
        <p:spPr>
          <a:xfrm>
            <a:off x="6022080" y="3964320"/>
            <a:ext cx="26496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ru-RU"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21040"/>
            <a:ext cx="8229240" cy="1250280"/>
          </a:xfrm>
          <a:prstGeom prst="rect">
            <a:avLst/>
          </a:prstGeom>
        </p:spPr>
        <p:txBody>
          <a:bodyPr lIns="0" rIns="0" tIns="0" bIns="0" anchor="ctr">
            <a:noAutofit/>
          </a:bodyPr>
          <a:p>
            <a:endParaRPr b="0" lang="ru-RU" sz="4400" spc="-1" strike="noStrike">
              <a:solidFill>
                <a:srgbClr val="000000"/>
              </a:solidFill>
              <a:latin typeface="Arial"/>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ru-RU"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ru-RU" sz="4400" spc="-1" strike="noStrike">
                <a:solidFill>
                  <a:srgbClr val="000000"/>
                </a:solidFill>
                <a:latin typeface="Calibri"/>
              </a:rPr>
              <a:t>Образе</a:t>
            </a:r>
            <a:r>
              <a:rPr b="0" lang="ru-RU" sz="4400" spc="-1" strike="noStrike">
                <a:solidFill>
                  <a:srgbClr val="000000"/>
                </a:solidFill>
                <a:latin typeface="Calibri"/>
              </a:rPr>
              <a:t>ц </a:t>
            </a:r>
            <a:r>
              <a:rPr b="0" lang="ru-RU" sz="4400" spc="-1" strike="noStrike">
                <a:solidFill>
                  <a:srgbClr val="000000"/>
                </a:solidFill>
                <a:latin typeface="Calibri"/>
              </a:rPr>
              <a:t>заголов</a:t>
            </a:r>
            <a:r>
              <a:rPr b="0" lang="ru-RU" sz="4400" spc="-1" strike="noStrike">
                <a:solidFill>
                  <a:srgbClr val="000000"/>
                </a:solidFill>
                <a:latin typeface="Calibri"/>
              </a:rPr>
              <a:t>ка</a:t>
            </a:r>
            <a:endParaRPr b="0" lang="ru-RU" sz="4400" spc="-1" strike="noStrike">
              <a:solidFill>
                <a:srgbClr val="000000"/>
              </a:solidFill>
              <a:latin typeface="Arial"/>
            </a:endParaRPr>
          </a:p>
        </p:txBody>
      </p:sp>
      <p:sp>
        <p:nvSpPr>
          <p:cNvPr id="1"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ru-RU" sz="3200" spc="-1" strike="noStrike">
                <a:solidFill>
                  <a:srgbClr val="000000"/>
                </a:solidFill>
                <a:latin typeface="Calibri"/>
              </a:rPr>
              <a:t>Образец текста</a:t>
            </a:r>
            <a:endParaRPr b="0" lang="ru-RU"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ru-RU" sz="2800" spc="-1" strike="noStrike">
                <a:solidFill>
                  <a:srgbClr val="000000"/>
                </a:solidFill>
                <a:latin typeface="Calibri"/>
              </a:rPr>
              <a:t>Второй уровень</a:t>
            </a:r>
            <a:endParaRPr b="0" lang="ru-RU"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ru-RU" sz="2400" spc="-1" strike="noStrike">
                <a:solidFill>
                  <a:srgbClr val="000000"/>
                </a:solidFill>
                <a:latin typeface="Calibri"/>
              </a:rPr>
              <a:t>Третий уровень</a:t>
            </a:r>
            <a:endParaRPr b="0" lang="ru-RU"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ru-RU" sz="2000" spc="-1" strike="noStrike">
                <a:solidFill>
                  <a:srgbClr val="000000"/>
                </a:solidFill>
                <a:latin typeface="Calibri"/>
              </a:rPr>
              <a:t>Четвертый уровень</a:t>
            </a:r>
            <a:endParaRPr b="0" lang="ru-RU"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ru-RU" sz="2000" spc="-1" strike="noStrike">
                <a:solidFill>
                  <a:srgbClr val="000000"/>
                </a:solidFill>
                <a:latin typeface="Calibri"/>
              </a:rPr>
              <a:t>Пятый уровень</a:t>
            </a:r>
            <a:endParaRPr b="0" lang="ru-RU" sz="20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47EF87B0-CDD2-4A41-A2D5-CBE77B161087}" type="datetime1">
              <a:rPr b="0" lang="ru-RU" sz="1200" spc="-1" strike="noStrike">
                <a:solidFill>
                  <a:srgbClr val="8b8b8b"/>
                </a:solidFill>
                <a:latin typeface="Arial"/>
              </a:rPr>
              <a:t>06.12.2019</a:t>
            </a:fld>
            <a:endParaRPr b="0" lang="ru-RU"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noAutofit/>
          </a:bodyPr>
          <a:p>
            <a:pPr algn="ctr">
              <a:lnSpc>
                <a:spcPct val="100000"/>
              </a:lnSpc>
            </a:pPr>
            <a:r>
              <a:rPr b="0" lang="ru-RU" sz="1200" spc="-1" strike="noStrike">
                <a:solidFill>
                  <a:srgbClr val="8b8b8b"/>
                </a:solidFill>
                <a:latin typeface="Arial"/>
              </a:rPr>
              <a:t>MIPRO 2018, CIS</a:t>
            </a:r>
            <a:endParaRPr b="0" lang="ru-RU" sz="12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E9B9AEFD-1715-4493-BABB-F439D7BC1F38}" type="slidenum">
              <a:rPr b="0" lang="ru-RU" sz="1200" spc="-1" strike="noStrike">
                <a:solidFill>
                  <a:srgbClr val="8b8b8b"/>
                </a:solidFill>
                <a:latin typeface="Arial"/>
              </a:rPr>
              <a:t>1</a:t>
            </a:fld>
            <a:endParaRPr b="0" lang="ru-RU"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6356520"/>
            <a:ext cx="2133360" cy="364680"/>
          </a:xfrm>
          <a:prstGeom prst="rect">
            <a:avLst/>
          </a:prstGeom>
        </p:spPr>
        <p:txBody>
          <a:bodyPr anchor="ctr">
            <a:noAutofit/>
          </a:bodyPr>
          <a:p>
            <a:pPr>
              <a:lnSpc>
                <a:spcPct val="100000"/>
              </a:lnSpc>
            </a:pPr>
            <a:fld id="{FA4BA0B4-1AF7-469B-8D3E-3AB811ED9811}" type="datetime1">
              <a:rPr b="0" lang="ru-RU" sz="1200" spc="-1" strike="noStrike">
                <a:solidFill>
                  <a:srgbClr val="8b8b8b"/>
                </a:solidFill>
                <a:latin typeface="Arial"/>
              </a:rPr>
              <a:t>06.12.2019</a:t>
            </a:fld>
            <a:endParaRPr b="0" lang="ru-RU" sz="1200" spc="-1" strike="noStrike">
              <a:latin typeface="Times New Roman"/>
            </a:endParaRPr>
          </a:p>
        </p:txBody>
      </p:sp>
      <p:sp>
        <p:nvSpPr>
          <p:cNvPr id="42" name="PlaceHolder 2"/>
          <p:cNvSpPr>
            <a:spLocks noGrp="1"/>
          </p:cNvSpPr>
          <p:nvPr>
            <p:ph type="ftr"/>
          </p:nvPr>
        </p:nvSpPr>
        <p:spPr>
          <a:xfrm>
            <a:off x="3124080" y="6356520"/>
            <a:ext cx="2895120" cy="364680"/>
          </a:xfrm>
          <a:prstGeom prst="rect">
            <a:avLst/>
          </a:prstGeom>
        </p:spPr>
        <p:txBody>
          <a:bodyPr anchor="ctr">
            <a:noAutofit/>
          </a:bodyPr>
          <a:p>
            <a:pPr algn="ctr">
              <a:lnSpc>
                <a:spcPct val="100000"/>
              </a:lnSpc>
            </a:pPr>
            <a:r>
              <a:rPr b="0" lang="ru-RU" sz="1200" spc="-1" strike="noStrike">
                <a:solidFill>
                  <a:srgbClr val="8b8b8b"/>
                </a:solidFill>
                <a:latin typeface="Arial"/>
              </a:rPr>
              <a:t>MIPRO 2018, CIS</a:t>
            </a:r>
            <a:endParaRPr b="0" lang="ru-RU" sz="1200" spc="-1" strike="noStrike">
              <a:latin typeface="Times New Roman"/>
            </a:endParaRPr>
          </a:p>
        </p:txBody>
      </p:sp>
      <p:sp>
        <p:nvSpPr>
          <p:cNvPr id="43"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CCEE6557-4F77-4691-9A0D-FE361D3C037B}" type="slidenum">
              <a:rPr b="0" lang="ru-RU" sz="1200" spc="-1" strike="noStrike">
                <a:solidFill>
                  <a:srgbClr val="8b8b8b"/>
                </a:solidFill>
                <a:latin typeface="Arial"/>
              </a:rPr>
              <a:t>&lt;номер&gt;</a:t>
            </a:fld>
            <a:endParaRPr b="0" lang="ru-RU" sz="12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ru-RU" sz="4400" spc="-1" strike="noStrike">
                <a:solidFill>
                  <a:srgbClr val="000000"/>
                </a:solidFill>
                <a:latin typeface="Arial"/>
              </a:rPr>
              <a:t>Для правки текста заглавия щёлкните мышью</a:t>
            </a:r>
            <a:endParaRPr b="0" lang="ru-RU" sz="4400" spc="-1" strike="noStrike">
              <a:solidFill>
                <a:srgbClr val="000000"/>
              </a:solidFill>
              <a:latin typeface="Arial"/>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Calibri"/>
              </a:rPr>
              <a:t>Для правки структуры щёлкните мышью</a:t>
            </a:r>
            <a:endParaRPr b="0" lang="ru-RU"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ru-RU" sz="2400" spc="-1" strike="noStrike">
                <a:solidFill>
                  <a:srgbClr val="000000"/>
                </a:solidFill>
                <a:latin typeface="Calibri"/>
              </a:rPr>
              <a:t>Второй уровень структуры</a:t>
            </a:r>
            <a:endParaRPr b="0" lang="ru-RU"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ru-RU" sz="2000" spc="-1" strike="noStrike">
                <a:solidFill>
                  <a:srgbClr val="000000"/>
                </a:solidFill>
                <a:latin typeface="Calibri"/>
              </a:rPr>
              <a:t>Третий уровень структуры</a:t>
            </a:r>
            <a:endParaRPr b="0" lang="ru-RU"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Calibri"/>
              </a:rPr>
              <a:t>Четвёртый уровень структуры</a:t>
            </a:r>
            <a:endParaRPr b="0" lang="ru-RU"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Calibri"/>
              </a:rPr>
              <a:t>Пятый уровень структуры</a:t>
            </a:r>
            <a:endParaRPr b="0" lang="ru-RU"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Calibri"/>
              </a:rPr>
              <a:t>Шестой уровень структуры</a:t>
            </a:r>
            <a:endParaRPr b="0" lang="ru-RU"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Calibri"/>
              </a:rPr>
              <a:t>Седьмой уровень структуры</a:t>
            </a:r>
            <a:endParaRPr b="0" lang="ru-RU"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ru-RU" sz="4400" spc="-1" strike="noStrike">
                <a:solidFill>
                  <a:srgbClr val="000000"/>
                </a:solidFill>
                <a:latin typeface="Calibri"/>
              </a:rPr>
              <a:t>Образец заголовка</a:t>
            </a:r>
            <a:endParaRPr b="0" lang="ru-RU" sz="4400" spc="-1" strike="noStrike">
              <a:solidFill>
                <a:srgbClr val="000000"/>
              </a:solidFill>
              <a:latin typeface="Arial"/>
            </a:endParaRPr>
          </a:p>
        </p:txBody>
      </p:sp>
      <p:sp>
        <p:nvSpPr>
          <p:cNvPr id="83" name="PlaceHolder 2"/>
          <p:cNvSpPr>
            <a:spLocks noGrp="1"/>
          </p:cNvSpPr>
          <p:nvPr>
            <p:ph type="body"/>
          </p:nvPr>
        </p:nvSpPr>
        <p:spPr>
          <a:xfrm>
            <a:off x="457200" y="1600200"/>
            <a:ext cx="4038120" cy="4525560"/>
          </a:xfrm>
          <a:prstGeom prst="rect">
            <a:avLst/>
          </a:prstGeom>
        </p:spPr>
        <p:txBody>
          <a:bodyPr>
            <a:noAutofit/>
          </a:bodyPr>
          <a:p>
            <a:pPr marL="343080" indent="-342720">
              <a:lnSpc>
                <a:spcPct val="100000"/>
              </a:lnSpc>
              <a:spcBef>
                <a:spcPts val="641"/>
              </a:spcBef>
              <a:buClr>
                <a:srgbClr val="000000"/>
              </a:buClr>
              <a:buFont typeface="Arial"/>
              <a:buChar char="•"/>
            </a:pPr>
            <a:r>
              <a:rPr b="0" lang="ru-RU" sz="3200" spc="-1" strike="noStrike">
                <a:solidFill>
                  <a:srgbClr val="000000"/>
                </a:solidFill>
                <a:latin typeface="Calibri"/>
              </a:rPr>
              <a:t>Образец текста</a:t>
            </a:r>
            <a:endParaRPr b="0" lang="ru-RU"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ru-RU" sz="2800" spc="-1" strike="noStrike">
                <a:solidFill>
                  <a:srgbClr val="000000"/>
                </a:solidFill>
                <a:latin typeface="Calibri"/>
              </a:rPr>
              <a:t>Второй уровень</a:t>
            </a:r>
            <a:endParaRPr b="0" lang="ru-RU"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ru-RU" sz="2400" spc="-1" strike="noStrike">
                <a:solidFill>
                  <a:srgbClr val="000000"/>
                </a:solidFill>
                <a:latin typeface="Calibri"/>
              </a:rPr>
              <a:t>Третий уровень</a:t>
            </a:r>
            <a:endParaRPr b="0" lang="ru-RU"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ru-RU" sz="2000" spc="-1" strike="noStrike">
                <a:solidFill>
                  <a:srgbClr val="000000"/>
                </a:solidFill>
                <a:latin typeface="Calibri"/>
              </a:rPr>
              <a:t>Четвертый уровень</a:t>
            </a:r>
            <a:endParaRPr b="0" lang="ru-RU"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ru-RU" sz="2000" spc="-1" strike="noStrike">
                <a:solidFill>
                  <a:srgbClr val="000000"/>
                </a:solidFill>
                <a:latin typeface="Calibri"/>
              </a:rPr>
              <a:t>Пятый уровень</a:t>
            </a:r>
            <a:endParaRPr b="0" lang="ru-RU" sz="2000" spc="-1" strike="noStrike">
              <a:solidFill>
                <a:srgbClr val="000000"/>
              </a:solidFill>
              <a:latin typeface="Calibri"/>
            </a:endParaRPr>
          </a:p>
        </p:txBody>
      </p:sp>
      <p:sp>
        <p:nvSpPr>
          <p:cNvPr id="84" name="PlaceHolder 3"/>
          <p:cNvSpPr>
            <a:spLocks noGrp="1"/>
          </p:cNvSpPr>
          <p:nvPr>
            <p:ph type="body"/>
          </p:nvPr>
        </p:nvSpPr>
        <p:spPr>
          <a:xfrm>
            <a:off x="4648320" y="1600200"/>
            <a:ext cx="4038120" cy="2185560"/>
          </a:xfrm>
          <a:prstGeom prst="rect">
            <a:avLst/>
          </a:prstGeom>
        </p:spPr>
        <p:txBody>
          <a:bodyPr>
            <a:noAutofit/>
          </a:bodyPr>
          <a:p>
            <a:pPr marL="343080" indent="-342720">
              <a:lnSpc>
                <a:spcPct val="100000"/>
              </a:lnSpc>
              <a:spcBef>
                <a:spcPts val="641"/>
              </a:spcBef>
              <a:buClr>
                <a:srgbClr val="000000"/>
              </a:buClr>
              <a:buFont typeface="Arial"/>
              <a:buChar char="•"/>
            </a:pPr>
            <a:r>
              <a:rPr b="0" lang="ru-RU" sz="3200" spc="-1" strike="noStrike">
                <a:solidFill>
                  <a:srgbClr val="000000"/>
                </a:solidFill>
                <a:latin typeface="Calibri"/>
              </a:rPr>
              <a:t>Образец текста</a:t>
            </a:r>
            <a:endParaRPr b="0" lang="ru-RU"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ru-RU" sz="2800" spc="-1" strike="noStrike">
                <a:solidFill>
                  <a:srgbClr val="000000"/>
                </a:solidFill>
                <a:latin typeface="Calibri"/>
              </a:rPr>
              <a:t>Второй уровень</a:t>
            </a:r>
            <a:endParaRPr b="0" lang="ru-RU"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ru-RU" sz="2400" spc="-1" strike="noStrike">
                <a:solidFill>
                  <a:srgbClr val="000000"/>
                </a:solidFill>
                <a:latin typeface="Calibri"/>
              </a:rPr>
              <a:t>Третий уровень</a:t>
            </a:r>
            <a:endParaRPr b="0" lang="ru-RU"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ru-RU" sz="2000" spc="-1" strike="noStrike">
                <a:solidFill>
                  <a:srgbClr val="000000"/>
                </a:solidFill>
                <a:latin typeface="Calibri"/>
              </a:rPr>
              <a:t>Четвертый уровень</a:t>
            </a:r>
            <a:endParaRPr b="0" lang="ru-RU"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ru-RU" sz="2000" spc="-1" strike="noStrike">
                <a:solidFill>
                  <a:srgbClr val="000000"/>
                </a:solidFill>
                <a:latin typeface="Calibri"/>
              </a:rPr>
              <a:t>Пятый уровень</a:t>
            </a:r>
            <a:endParaRPr b="0" lang="ru-RU" sz="2000" spc="-1" strike="noStrike">
              <a:solidFill>
                <a:srgbClr val="000000"/>
              </a:solidFill>
              <a:latin typeface="Calibri"/>
            </a:endParaRPr>
          </a:p>
        </p:txBody>
      </p:sp>
      <p:sp>
        <p:nvSpPr>
          <p:cNvPr id="85" name="PlaceHolder 4"/>
          <p:cNvSpPr>
            <a:spLocks noGrp="1"/>
          </p:cNvSpPr>
          <p:nvPr>
            <p:ph type="body"/>
          </p:nvPr>
        </p:nvSpPr>
        <p:spPr>
          <a:xfrm>
            <a:off x="4648320" y="3938760"/>
            <a:ext cx="4038120" cy="2187360"/>
          </a:xfrm>
          <a:prstGeom prst="rect">
            <a:avLst/>
          </a:prstGeom>
        </p:spPr>
        <p:txBody>
          <a:bodyPr>
            <a:noAutofit/>
          </a:bodyPr>
          <a:p>
            <a:pPr marL="343080" indent="-342720">
              <a:lnSpc>
                <a:spcPct val="100000"/>
              </a:lnSpc>
              <a:spcBef>
                <a:spcPts val="641"/>
              </a:spcBef>
              <a:buClr>
                <a:srgbClr val="000000"/>
              </a:buClr>
              <a:buFont typeface="Arial"/>
              <a:buChar char="•"/>
            </a:pPr>
            <a:r>
              <a:rPr b="0" lang="ru-RU" sz="3200" spc="-1" strike="noStrike">
                <a:solidFill>
                  <a:srgbClr val="000000"/>
                </a:solidFill>
                <a:latin typeface="Calibri"/>
              </a:rPr>
              <a:t>Образец текста</a:t>
            </a:r>
            <a:endParaRPr b="0" lang="ru-RU"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ru-RU" sz="2800" spc="-1" strike="noStrike">
                <a:solidFill>
                  <a:srgbClr val="000000"/>
                </a:solidFill>
                <a:latin typeface="Calibri"/>
              </a:rPr>
              <a:t>Второй уровень</a:t>
            </a:r>
            <a:endParaRPr b="0" lang="ru-RU"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ru-RU" sz="2400" spc="-1" strike="noStrike">
                <a:solidFill>
                  <a:srgbClr val="000000"/>
                </a:solidFill>
                <a:latin typeface="Calibri"/>
              </a:rPr>
              <a:t>Третий уровень</a:t>
            </a:r>
            <a:endParaRPr b="0" lang="ru-RU"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ru-RU" sz="2000" spc="-1" strike="noStrike">
                <a:solidFill>
                  <a:srgbClr val="000000"/>
                </a:solidFill>
                <a:latin typeface="Calibri"/>
              </a:rPr>
              <a:t>Четвертый уровень</a:t>
            </a:r>
            <a:endParaRPr b="0" lang="ru-RU"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ru-RU" sz="2000" spc="-1" strike="noStrike">
                <a:solidFill>
                  <a:srgbClr val="000000"/>
                </a:solidFill>
                <a:latin typeface="Calibri"/>
              </a:rPr>
              <a:t>Пятый уровень</a:t>
            </a:r>
            <a:endParaRPr b="0" lang="ru-RU" sz="2000" spc="-1" strike="noStrike">
              <a:solidFill>
                <a:srgbClr val="000000"/>
              </a:solidFill>
              <a:latin typeface="Calibri"/>
            </a:endParaRPr>
          </a:p>
        </p:txBody>
      </p:sp>
      <p:sp>
        <p:nvSpPr>
          <p:cNvPr id="86" name="PlaceHolder 5"/>
          <p:cNvSpPr>
            <a:spLocks noGrp="1"/>
          </p:cNvSpPr>
          <p:nvPr>
            <p:ph type="dt"/>
          </p:nvPr>
        </p:nvSpPr>
        <p:spPr>
          <a:xfrm>
            <a:off x="457200" y="6356520"/>
            <a:ext cx="2133360" cy="364680"/>
          </a:xfrm>
          <a:prstGeom prst="rect">
            <a:avLst/>
          </a:prstGeom>
        </p:spPr>
        <p:txBody>
          <a:bodyPr anchor="ctr">
            <a:noAutofit/>
          </a:bodyPr>
          <a:p>
            <a:pPr>
              <a:lnSpc>
                <a:spcPct val="100000"/>
              </a:lnSpc>
            </a:pPr>
            <a:fld id="{38F8B14C-D614-4CF7-B652-CBD2456A2EA7}" type="datetime">
              <a:rPr b="0" lang="ru-RU" sz="1200" spc="-1" strike="noStrike">
                <a:solidFill>
                  <a:srgbClr val="8b8b8b"/>
                </a:solidFill>
                <a:latin typeface="Arial"/>
              </a:rPr>
              <a:t>6.12.19</a:t>
            </a:fld>
            <a:endParaRPr b="0" lang="ru-RU" sz="1200" spc="-1" strike="noStrike">
              <a:latin typeface="Times New Roman"/>
            </a:endParaRPr>
          </a:p>
        </p:txBody>
      </p:sp>
      <p:sp>
        <p:nvSpPr>
          <p:cNvPr id="87" name="PlaceHolder 6"/>
          <p:cNvSpPr>
            <a:spLocks noGrp="1"/>
          </p:cNvSpPr>
          <p:nvPr>
            <p:ph type="ftr"/>
          </p:nvPr>
        </p:nvSpPr>
        <p:spPr>
          <a:xfrm>
            <a:off x="3124080" y="6356520"/>
            <a:ext cx="2895120" cy="364680"/>
          </a:xfrm>
          <a:prstGeom prst="rect">
            <a:avLst/>
          </a:prstGeom>
        </p:spPr>
        <p:txBody>
          <a:bodyPr anchor="ctr">
            <a:noAutofit/>
          </a:bodyPr>
          <a:p>
            <a:endParaRPr b="0" lang="ru-RU" sz="2400" spc="-1" strike="noStrike">
              <a:latin typeface="Times New Roman"/>
            </a:endParaRPr>
          </a:p>
        </p:txBody>
      </p:sp>
      <p:sp>
        <p:nvSpPr>
          <p:cNvPr id="88" name="PlaceHolder 7"/>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FC9B684F-7658-49AD-A0A8-ADF2697738E5}" type="slidenum">
              <a:rPr b="0" lang="ru-RU" sz="1200" spc="-1" strike="noStrike">
                <a:solidFill>
                  <a:srgbClr val="8b8b8b"/>
                </a:solidFill>
                <a:latin typeface="Arial"/>
              </a:rPr>
              <a:t>&lt;номер&gt;</a:t>
            </a:fld>
            <a:endParaRPr b="0" lang="ru-RU"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wmf"/><Relationship Id="rId6" Type="http://schemas.openxmlformats.org/officeDocument/2006/relationships/slideLayout" Target="../slideLayouts/slideLayout13.xml"/><Relationship Id="rId7"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 Id="rId3" Type="http://schemas.openxmlformats.org/officeDocument/2006/relationships/image" Target="../media/image16.wmf"/><Relationship Id="rId4" Type="http://schemas.openxmlformats.org/officeDocument/2006/relationships/image" Target="../media/image17.wmf"/><Relationship Id="rId5" Type="http://schemas.openxmlformats.org/officeDocument/2006/relationships/image" Target="../media/image18.wmf"/><Relationship Id="rId6" Type="http://schemas.openxmlformats.org/officeDocument/2006/relationships/image" Target="../media/image19.wmf"/><Relationship Id="rId7" Type="http://schemas.openxmlformats.org/officeDocument/2006/relationships/image" Target="../media/image20.wmf"/><Relationship Id="rId8" Type="http://schemas.openxmlformats.org/officeDocument/2006/relationships/image" Target="../media/image21.wmf"/><Relationship Id="rId9" Type="http://schemas.openxmlformats.org/officeDocument/2006/relationships/image" Target="../media/image22.wmf"/><Relationship Id="rId10" Type="http://schemas.openxmlformats.org/officeDocument/2006/relationships/image" Target="../media/image23.wmf"/><Relationship Id="rId11" Type="http://schemas.openxmlformats.org/officeDocument/2006/relationships/image" Target="../media/image24.wmf"/><Relationship Id="rId12" Type="http://schemas.openxmlformats.org/officeDocument/2006/relationships/image" Target="../media/image25.wmf"/><Relationship Id="rId13" Type="http://schemas.openxmlformats.org/officeDocument/2006/relationships/image" Target="../media/image26.wmf"/><Relationship Id="rId14" Type="http://schemas.openxmlformats.org/officeDocument/2006/relationships/image" Target="../media/image27.wmf"/><Relationship Id="rId15" Type="http://schemas.openxmlformats.org/officeDocument/2006/relationships/image" Target="../media/image28.wmf"/><Relationship Id="rId16" Type="http://schemas.openxmlformats.org/officeDocument/2006/relationships/image" Target="../media/image29.wmf"/><Relationship Id="rId17" Type="http://schemas.openxmlformats.org/officeDocument/2006/relationships/image" Target="../media/image30.wmf"/><Relationship Id="rId18" Type="http://schemas.openxmlformats.org/officeDocument/2006/relationships/image" Target="../media/image31.wmf"/><Relationship Id="rId19" Type="http://schemas.openxmlformats.org/officeDocument/2006/relationships/image" Target="../media/image32.wmf"/><Relationship Id="rId20" Type="http://schemas.openxmlformats.org/officeDocument/2006/relationships/image" Target="../media/image33.wmf"/><Relationship Id="rId21" Type="http://schemas.openxmlformats.org/officeDocument/2006/relationships/image" Target="../media/image34.wmf"/><Relationship Id="rId22" Type="http://schemas.openxmlformats.org/officeDocument/2006/relationships/image" Target="../media/image35.wmf"/><Relationship Id="rId23" Type="http://schemas.openxmlformats.org/officeDocument/2006/relationships/slideLayout" Target="../slideLayouts/slideLayout25.xml"/><Relationship Id="rId2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wmf"/><Relationship Id="rId4" Type="http://schemas.openxmlformats.org/officeDocument/2006/relationships/image" Target="../media/image39.wmf"/><Relationship Id="rId5" Type="http://schemas.openxmlformats.org/officeDocument/2006/relationships/slideLayout" Target="../slideLayouts/slideLayout1.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slideLayout" Target="../slideLayouts/slideLayout1.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wmf"/><Relationship Id="rId5" Type="http://schemas.openxmlformats.org/officeDocument/2006/relationships/image" Target="../media/image50.wmf"/><Relationship Id="rId6" Type="http://schemas.openxmlformats.org/officeDocument/2006/relationships/image" Target="../media/image51.wmf"/><Relationship Id="rId7" Type="http://schemas.openxmlformats.org/officeDocument/2006/relationships/slideLayout" Target="../slideLayouts/slideLayout1.xml"/><Relationship Id="rId8"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2" descr=""/>
          <p:cNvPicPr/>
          <p:nvPr/>
        </p:nvPicPr>
        <p:blipFill>
          <a:blip r:embed="rId1"/>
          <a:stretch/>
        </p:blipFill>
        <p:spPr>
          <a:xfrm>
            <a:off x="6422760" y="642960"/>
            <a:ext cx="2039400" cy="1374480"/>
          </a:xfrm>
          <a:prstGeom prst="rect">
            <a:avLst/>
          </a:prstGeom>
          <a:ln w="9360">
            <a:noFill/>
          </a:ln>
        </p:spPr>
      </p:pic>
      <p:sp>
        <p:nvSpPr>
          <p:cNvPr id="132" name="CustomShape 1"/>
          <p:cNvSpPr/>
          <p:nvPr/>
        </p:nvSpPr>
        <p:spPr>
          <a:xfrm>
            <a:off x="107640" y="2274840"/>
            <a:ext cx="8928720" cy="93780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0" lang="ru-RU" sz="2800" spc="-1" strike="noStrike">
                <a:solidFill>
                  <a:srgbClr val="000000"/>
                </a:solidFill>
                <a:latin typeface="Calibri"/>
              </a:rPr>
              <a:t>HIERARCHICAL CONTROL SYSTEM DESIGN PROBLEMS FOR MULTIPLE AUTONOMOUS UNDERWATER VEHICLES</a:t>
            </a:r>
            <a:endParaRPr b="0" lang="ru-RU" sz="2800" spc="-1" strike="noStrike">
              <a:latin typeface="Arial"/>
            </a:endParaRPr>
          </a:p>
        </p:txBody>
      </p:sp>
      <p:pic>
        <p:nvPicPr>
          <p:cNvPr id="133" name="Picture 7" descr="шаблон5_2"/>
          <p:cNvPicPr/>
          <p:nvPr/>
        </p:nvPicPr>
        <p:blipFill>
          <a:blip r:embed="rId2"/>
          <a:stretch/>
        </p:blipFill>
        <p:spPr>
          <a:xfrm>
            <a:off x="2615760" y="4302720"/>
            <a:ext cx="4066200" cy="1790280"/>
          </a:xfrm>
          <a:prstGeom prst="rect">
            <a:avLst/>
          </a:prstGeom>
          <a:ln w="9360">
            <a:noFill/>
          </a:ln>
        </p:spPr>
      </p:pic>
      <p:sp>
        <p:nvSpPr>
          <p:cNvPr id="134" name="CustomShape 2"/>
          <p:cNvSpPr/>
          <p:nvPr/>
        </p:nvSpPr>
        <p:spPr>
          <a:xfrm>
            <a:off x="2338920" y="6000840"/>
            <a:ext cx="4672800" cy="499680"/>
          </a:xfrm>
          <a:prstGeom prst="rect">
            <a:avLst/>
          </a:prstGeom>
          <a:noFill/>
          <a:ln w="9360">
            <a:noFill/>
          </a:ln>
        </p:spPr>
        <p:style>
          <a:lnRef idx="0"/>
          <a:fillRef idx="0"/>
          <a:effectRef idx="0"/>
          <a:fontRef idx="minor"/>
        </p:style>
        <p:txBody>
          <a:bodyPr lIns="90000" rIns="90000" tIns="45000" bIns="45000" anchor="ctr">
            <a:noAutofit/>
          </a:bodyPr>
          <a:p>
            <a:pPr algn="ctr">
              <a:lnSpc>
                <a:spcPct val="114000"/>
              </a:lnSpc>
            </a:pPr>
            <a:r>
              <a:rPr b="0" lang="ru-RU" sz="1800" spc="-1" strike="noStrike">
                <a:solidFill>
                  <a:srgbClr val="000000"/>
                </a:solidFill>
                <a:latin typeface="Cambria"/>
              </a:rPr>
              <a:t>Tomsk, 2019</a:t>
            </a:r>
            <a:endParaRPr b="0" lang="ru-RU" sz="1800" spc="-1" strike="noStrike">
              <a:latin typeface="Arial"/>
            </a:endParaRPr>
          </a:p>
        </p:txBody>
      </p:sp>
      <p:sp>
        <p:nvSpPr>
          <p:cNvPr id="135" name="CustomShape 3"/>
          <p:cNvSpPr/>
          <p:nvPr/>
        </p:nvSpPr>
        <p:spPr>
          <a:xfrm>
            <a:off x="500040" y="3504960"/>
            <a:ext cx="8175960" cy="499680"/>
          </a:xfrm>
          <a:prstGeom prst="rect">
            <a:avLst/>
          </a:prstGeom>
          <a:noFill/>
          <a:ln w="9360">
            <a:noFill/>
          </a:ln>
        </p:spPr>
        <p:style>
          <a:lnRef idx="0"/>
          <a:fillRef idx="0"/>
          <a:effectRef idx="0"/>
          <a:fontRef idx="minor"/>
        </p:style>
        <p:txBody>
          <a:bodyPr lIns="90000" rIns="90000" tIns="45000" bIns="45000" anchor="ctr">
            <a:noAutofit/>
          </a:bodyPr>
          <a:p>
            <a:pPr algn="ctr">
              <a:lnSpc>
                <a:spcPct val="114000"/>
              </a:lnSpc>
            </a:pPr>
            <a:r>
              <a:rPr b="0" lang="ru-RU" sz="1800" spc="-1" strike="noStrike">
                <a:solidFill>
                  <a:srgbClr val="000000"/>
                </a:solidFill>
                <a:latin typeface="Cambria"/>
              </a:rPr>
              <a:t>Igor Bychkov, Artem Davydov, Maksim Kensin, Nikolay Maksimkin,</a:t>
            </a:r>
            <a:endParaRPr b="0" lang="ru-RU" sz="1800" spc="-1" strike="noStrike">
              <a:latin typeface="Arial"/>
            </a:endParaRPr>
          </a:p>
          <a:p>
            <a:pPr algn="ctr">
              <a:lnSpc>
                <a:spcPct val="114000"/>
              </a:lnSpc>
            </a:pPr>
            <a:r>
              <a:rPr b="0" lang="ru-RU" sz="1800" spc="-1" strike="noStrike">
                <a:solidFill>
                  <a:srgbClr val="000000"/>
                </a:solidFill>
                <a:latin typeface="Cambria"/>
              </a:rPr>
              <a:t>Nadezhda Nagul, </a:t>
            </a:r>
            <a:r>
              <a:rPr b="0" lang="ru-RU" sz="1800" spc="-1" strike="noStrike" u="sng">
                <a:solidFill>
                  <a:srgbClr val="000000"/>
                </a:solidFill>
                <a:uFillTx/>
                <a:latin typeface="Cambria"/>
              </a:rPr>
              <a:t>Ul’yanov Sergey</a:t>
            </a:r>
            <a:endParaRPr b="0" lang="ru-RU" sz="1800" spc="-1" strike="noStrike">
              <a:latin typeface="Arial"/>
            </a:endParaRPr>
          </a:p>
          <a:p>
            <a:pPr algn="ctr">
              <a:lnSpc>
                <a:spcPct val="114000"/>
              </a:lnSpc>
            </a:pPr>
            <a:r>
              <a:rPr b="0" lang="ru-RU" sz="1800" spc="-1" strike="noStrike" u="sng">
                <a:solidFill>
                  <a:srgbClr val="000000"/>
                </a:solidFill>
                <a:uFillTx/>
                <a:latin typeface="Cambria"/>
              </a:rPr>
              <a:t>E-mail: sau@icc.ru</a:t>
            </a:r>
            <a:endParaRPr b="0" lang="ru-RU" sz="1800" spc="-1" strike="noStrike">
              <a:latin typeface="Arial"/>
            </a:endParaRPr>
          </a:p>
        </p:txBody>
      </p:sp>
      <p:sp>
        <p:nvSpPr>
          <p:cNvPr id="136" name="CustomShape 4"/>
          <p:cNvSpPr/>
          <p:nvPr/>
        </p:nvSpPr>
        <p:spPr>
          <a:xfrm>
            <a:off x="1835640" y="548640"/>
            <a:ext cx="4581720" cy="1479240"/>
          </a:xfrm>
          <a:prstGeom prst="rect">
            <a:avLst/>
          </a:prstGeom>
          <a:noFill/>
          <a:ln>
            <a:noFill/>
          </a:ln>
        </p:spPr>
        <p:style>
          <a:lnRef idx="0"/>
          <a:fillRef idx="0"/>
          <a:effectRef idx="0"/>
          <a:fontRef idx="minor"/>
        </p:style>
        <p:txBody>
          <a:bodyPr lIns="90000" rIns="90000" tIns="45000" bIns="45000">
            <a:spAutoFit/>
          </a:bodyPr>
          <a:p>
            <a:pPr algn="r">
              <a:lnSpc>
                <a:spcPct val="114000"/>
              </a:lnSpc>
              <a:spcBef>
                <a:spcPts val="601"/>
              </a:spcBef>
            </a:pPr>
            <a:r>
              <a:rPr b="0" lang="ru-RU" sz="2000" spc="-1" strike="noStrike">
                <a:solidFill>
                  <a:srgbClr val="0070c0"/>
                </a:solidFill>
                <a:latin typeface="Cambria"/>
              </a:rPr>
              <a:t>Matrosov Institute for System Dynamics and Control Theory of Siberian Branch of Russian Academy of Sciences</a:t>
            </a:r>
            <a:br/>
            <a:r>
              <a:rPr b="0" lang="ru-RU" sz="2000" spc="-1" strike="noStrike">
                <a:solidFill>
                  <a:srgbClr val="0070c0"/>
                </a:solidFill>
                <a:latin typeface="Cambria"/>
              </a:rPr>
              <a:t>(ISDCT SB RAS)</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95640" y="152280"/>
            <a:ext cx="8578800" cy="99036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ru-RU" sz="3200" spc="-1" strike="noStrike">
                <a:solidFill>
                  <a:srgbClr val="000000"/>
                </a:solidFill>
                <a:latin typeface="Cambria"/>
              </a:rPr>
              <a:t>Hierarchical Control System</a:t>
            </a:r>
            <a:endParaRPr b="0" lang="ru-RU" sz="3200" spc="-1" strike="noStrike">
              <a:latin typeface="Arial"/>
            </a:endParaRPr>
          </a:p>
          <a:p>
            <a:pPr algn="ctr">
              <a:lnSpc>
                <a:spcPct val="100000"/>
              </a:lnSpc>
            </a:pPr>
            <a:endParaRPr b="0" lang="ru-RU" sz="3200" spc="-1" strike="noStrike">
              <a:latin typeface="Arial"/>
            </a:endParaRPr>
          </a:p>
        </p:txBody>
      </p:sp>
      <p:pic>
        <p:nvPicPr>
          <p:cNvPr id="138" name="Picture 20" descr=""/>
          <p:cNvPicPr/>
          <p:nvPr/>
        </p:nvPicPr>
        <p:blipFill>
          <a:blip r:embed="rId1"/>
          <a:stretch/>
        </p:blipFill>
        <p:spPr>
          <a:xfrm>
            <a:off x="1043640" y="764640"/>
            <a:ext cx="7368120" cy="5526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95640" y="152280"/>
            <a:ext cx="8578800" cy="99036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ru-RU" sz="3200" spc="-1" strike="noStrike">
                <a:solidFill>
                  <a:srgbClr val="000000"/>
                </a:solidFill>
                <a:latin typeface="Cambria"/>
              </a:rPr>
              <a:t>Formation Path-Following Control Problem</a:t>
            </a:r>
            <a:endParaRPr b="0" lang="ru-RU" sz="3200" spc="-1" strike="noStrike">
              <a:latin typeface="Arial"/>
            </a:endParaRPr>
          </a:p>
        </p:txBody>
      </p:sp>
      <p:sp>
        <p:nvSpPr>
          <p:cNvPr id="140" name="CustomShape 2"/>
          <p:cNvSpPr/>
          <p:nvPr/>
        </p:nvSpPr>
        <p:spPr>
          <a:xfrm>
            <a:off x="393840" y="692640"/>
            <a:ext cx="3314880" cy="41940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ru-RU" sz="1800" spc="-1" strike="noStrike">
                <a:solidFill>
                  <a:srgbClr val="0070c0"/>
                </a:solidFill>
                <a:latin typeface="Cambria"/>
                <a:ea typeface="Cambria"/>
              </a:rPr>
              <a:t>Leader-follower dynamics:</a:t>
            </a:r>
            <a:endParaRPr b="0" lang="ru-RU" sz="1800" spc="-1" strike="noStrike">
              <a:latin typeface="Arial"/>
            </a:endParaRPr>
          </a:p>
        </p:txBody>
      </p:sp>
      <p:sp>
        <p:nvSpPr>
          <p:cNvPr id="141" name="CustomShape 3"/>
          <p:cNvSpPr/>
          <p:nvPr/>
        </p:nvSpPr>
        <p:spPr>
          <a:xfrm>
            <a:off x="395640" y="2277000"/>
            <a:ext cx="3241440" cy="41940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ru-RU" sz="1800" spc="-1" strike="noStrike">
                <a:solidFill>
                  <a:srgbClr val="0070c0"/>
                </a:solidFill>
                <a:latin typeface="Cambria"/>
                <a:ea typeface="Cambria"/>
              </a:rPr>
              <a:t>AUV dynamics:</a:t>
            </a:r>
            <a:endParaRPr b="0" lang="ru-RU" sz="1800" spc="-1" strike="noStrike">
              <a:latin typeface="Arial"/>
            </a:endParaRPr>
          </a:p>
        </p:txBody>
      </p:sp>
      <p:sp>
        <p:nvSpPr>
          <p:cNvPr id="142" name="CustomShape 4"/>
          <p:cNvSpPr/>
          <p:nvPr/>
        </p:nvSpPr>
        <p:spPr>
          <a:xfrm>
            <a:off x="393840" y="3429000"/>
            <a:ext cx="8426160" cy="74844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ru-RU" sz="1800" spc="-1" strike="noStrike">
                <a:solidFill>
                  <a:srgbClr val="0070c0"/>
                </a:solidFill>
                <a:latin typeface="Cambria"/>
                <a:ea typeface="Cambria"/>
              </a:rPr>
              <a:t>Formation path-following control problem: </a:t>
            </a:r>
            <a:r>
              <a:rPr b="0" lang="ru-RU" sz="1800" spc="-1" strike="noStrike">
                <a:solidFill>
                  <a:srgbClr val="000000"/>
                </a:solidFill>
                <a:latin typeface="Cambria"/>
                <a:ea typeface="Cambria"/>
              </a:rPr>
              <a:t>derive control laws</a:t>
            </a:r>
            <a:r>
              <a:rPr b="0" lang="ru-RU" sz="1800" spc="-1" strike="noStrike">
                <a:solidFill>
                  <a:srgbClr val="0070c0"/>
                </a:solidFill>
                <a:latin typeface="Cambria"/>
                <a:ea typeface="Cambria"/>
              </a:rPr>
              <a:t> </a:t>
            </a:r>
            <a:r>
              <a:rPr b="0" lang="ru-RU" sz="1800" spc="-1" strike="noStrike">
                <a:solidFill>
                  <a:srgbClr val="000000"/>
                </a:solidFill>
                <a:latin typeface="Cambria"/>
                <a:ea typeface="Cambria"/>
              </a:rPr>
              <a:t>for force </a:t>
            </a:r>
            <a:r>
              <a:rPr b="0" i="1" lang="ru-RU" sz="1800" spc="-1" strike="noStrike">
                <a:solidFill>
                  <a:srgbClr val="000000"/>
                </a:solidFill>
                <a:latin typeface="Times New Roman"/>
                <a:ea typeface="Cambria"/>
              </a:rPr>
              <a:t>F</a:t>
            </a:r>
            <a:r>
              <a:rPr b="0" lang="ru-RU" sz="1800" spc="-1" strike="noStrike">
                <a:solidFill>
                  <a:srgbClr val="000000"/>
                </a:solidFill>
                <a:latin typeface="Cambria"/>
                <a:ea typeface="Cambria"/>
              </a:rPr>
              <a:t> and torque </a:t>
            </a:r>
            <a:r>
              <a:rPr b="0" i="1" lang="ru-RU" sz="1800" spc="-1" strike="noStrike">
                <a:solidFill>
                  <a:srgbClr val="000000"/>
                </a:solidFill>
                <a:latin typeface="Times New Roman"/>
                <a:ea typeface="Cambria"/>
              </a:rPr>
              <a:t>G</a:t>
            </a:r>
            <a:r>
              <a:rPr b="0" lang="ru-RU" sz="1800" spc="-1" strike="noStrike">
                <a:solidFill>
                  <a:srgbClr val="000000"/>
                </a:solidFill>
                <a:latin typeface="Cambria"/>
                <a:ea typeface="Cambria"/>
              </a:rPr>
              <a:t> of each AUV such that </a:t>
            </a:r>
            <a:endParaRPr b="0" lang="ru-RU" sz="1800" spc="-1" strike="noStrike">
              <a:latin typeface="Arial"/>
            </a:endParaRPr>
          </a:p>
        </p:txBody>
      </p:sp>
      <p:sp>
        <p:nvSpPr>
          <p:cNvPr id="143" name="CustomShape 5"/>
          <p:cNvSpPr/>
          <p:nvPr/>
        </p:nvSpPr>
        <p:spPr>
          <a:xfrm>
            <a:off x="393840" y="4563000"/>
            <a:ext cx="84261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imes New Roman"/>
              </a:rPr>
              <a:t>           </a:t>
            </a:r>
            <a:r>
              <a:rPr b="0" lang="ru-RU" sz="1800" spc="-1" strike="noStrike">
                <a:solidFill>
                  <a:srgbClr val="000000"/>
                </a:solidFill>
                <a:latin typeface="Times New Roman"/>
              </a:rPr>
              <a:t>define a desired position of the follower w.r.t. the leader (or virtual target - VT).</a:t>
            </a:r>
            <a:endParaRPr b="0" lang="ru-RU" sz="1800" spc="-1" strike="noStrike">
              <a:latin typeface="Arial"/>
            </a:endParaRPr>
          </a:p>
        </p:txBody>
      </p:sp>
      <p:sp>
        <p:nvSpPr>
          <p:cNvPr id="144" name="CustomShape 6"/>
          <p:cNvSpPr/>
          <p:nvPr/>
        </p:nvSpPr>
        <p:spPr>
          <a:xfrm>
            <a:off x="395640" y="5031360"/>
            <a:ext cx="8424720" cy="14065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ru-RU" sz="1800" spc="-1" strike="noStrike">
                <a:solidFill>
                  <a:srgbClr val="000000"/>
                </a:solidFill>
                <a:latin typeface="Cambria"/>
                <a:ea typeface="Cambria"/>
              </a:rPr>
              <a:t>The </a:t>
            </a:r>
            <a:r>
              <a:rPr b="0" lang="ru-RU" sz="1800" spc="-1" strike="noStrike">
                <a:solidFill>
                  <a:srgbClr val="0070c0"/>
                </a:solidFill>
                <a:latin typeface="Cambria"/>
                <a:ea typeface="Cambria"/>
              </a:rPr>
              <a:t>derived distributed control scheme</a:t>
            </a:r>
            <a:r>
              <a:rPr b="0" lang="ru-RU" sz="1800" spc="-1" strike="noStrike">
                <a:solidFill>
                  <a:srgbClr val="000000"/>
                </a:solidFill>
                <a:latin typeface="Cambria"/>
                <a:ea typeface="Cambria"/>
              </a:rPr>
              <a:t> includes:</a:t>
            </a:r>
            <a:endParaRPr b="0" lang="ru-RU" sz="1800" spc="-1" strike="noStrike">
              <a:latin typeface="Arial"/>
            </a:endParaRPr>
          </a:p>
          <a:p>
            <a:pPr marL="343080" indent="-342720">
              <a:lnSpc>
                <a:spcPct val="120000"/>
              </a:lnSpc>
              <a:buClr>
                <a:srgbClr val="000000"/>
              </a:buClr>
              <a:buFont typeface="Calibri"/>
              <a:buAutoNum type="arabicPeriod"/>
            </a:pPr>
            <a:r>
              <a:rPr b="0" lang="ru-RU" sz="1800" spc="-1" strike="noStrike">
                <a:solidFill>
                  <a:srgbClr val="000000"/>
                </a:solidFill>
                <a:latin typeface="Cambria"/>
                <a:ea typeface="Cambria"/>
              </a:rPr>
              <a:t>Control law for VT that adjusts VT’s travel speed to the irregularities of the path.</a:t>
            </a:r>
            <a:endParaRPr b="0" lang="ru-RU" sz="1800" spc="-1" strike="noStrike">
              <a:latin typeface="Arial"/>
            </a:endParaRPr>
          </a:p>
          <a:p>
            <a:pPr marL="343080" indent="-342720">
              <a:lnSpc>
                <a:spcPct val="120000"/>
              </a:lnSpc>
              <a:buClr>
                <a:srgbClr val="000000"/>
              </a:buClr>
              <a:buFont typeface="Calibri"/>
              <a:buAutoNum type="arabicPeriod"/>
            </a:pPr>
            <a:r>
              <a:rPr b="0" lang="ru-RU" sz="1800" spc="-1" strike="noStrike">
                <a:solidFill>
                  <a:srgbClr val="000000"/>
                </a:solidFill>
                <a:latin typeface="Cambria"/>
                <a:ea typeface="Cambria"/>
              </a:rPr>
              <a:t>Sampled-data control algorithm for each AUV to keep its relative position.</a:t>
            </a:r>
            <a:endParaRPr b="0" lang="ru-RU" sz="1800" spc="-1" strike="noStrike">
              <a:latin typeface="Arial"/>
            </a:endParaRPr>
          </a:p>
          <a:p>
            <a:pPr marL="343080" indent="-342720">
              <a:lnSpc>
                <a:spcPct val="120000"/>
              </a:lnSpc>
              <a:buClr>
                <a:srgbClr val="000000"/>
              </a:buClr>
              <a:buFont typeface="Calibri"/>
              <a:buAutoNum type="arabicPeriod"/>
            </a:pPr>
            <a:r>
              <a:rPr b="0" lang="ru-RU" sz="1800" spc="-1" strike="noStrike">
                <a:solidFill>
                  <a:srgbClr val="000000"/>
                </a:solidFill>
                <a:latin typeface="Cambria"/>
                <a:ea typeface="Cambria"/>
              </a:rPr>
              <a:t>Simple communication scheme for information exchange between AUVs.</a:t>
            </a:r>
            <a:endParaRPr b="0" lang="ru-RU" sz="1800" spc="-1" strike="noStrike">
              <a:latin typeface="Arial"/>
            </a:endParaRPr>
          </a:p>
        </p:txBody>
      </p:sp>
      <p:pic>
        <p:nvPicPr>
          <p:cNvPr id="145" name="Picture 58" descr=""/>
          <p:cNvPicPr/>
          <p:nvPr/>
        </p:nvPicPr>
        <p:blipFill>
          <a:blip r:embed="rId1"/>
          <a:stretch/>
        </p:blipFill>
        <p:spPr>
          <a:xfrm>
            <a:off x="4212000" y="889920"/>
            <a:ext cx="4320000" cy="2543760"/>
          </a:xfrm>
          <a:prstGeom prst="rect">
            <a:avLst/>
          </a:prstGeom>
          <a:ln>
            <a:noFill/>
          </a:ln>
        </p:spPr>
      </p:pic>
      <p:pic>
        <p:nvPicPr>
          <p:cNvPr id="146" name="" descr=""/>
          <p:cNvPicPr/>
          <p:nvPr/>
        </p:nvPicPr>
        <p:blipFill>
          <a:blip r:embed="rId2"/>
          <a:stretch/>
        </p:blipFill>
        <p:spPr>
          <a:xfrm>
            <a:off x="393840" y="1117440"/>
            <a:ext cx="3556080" cy="1117440"/>
          </a:xfrm>
          <a:prstGeom prst="rect">
            <a:avLst/>
          </a:prstGeom>
          <a:ln>
            <a:noFill/>
          </a:ln>
        </p:spPr>
      </p:pic>
      <p:pic>
        <p:nvPicPr>
          <p:cNvPr id="147" name="" descr=""/>
          <p:cNvPicPr/>
          <p:nvPr/>
        </p:nvPicPr>
        <p:blipFill>
          <a:blip r:embed="rId3"/>
          <a:stretch/>
        </p:blipFill>
        <p:spPr>
          <a:xfrm>
            <a:off x="2006640" y="4140360"/>
            <a:ext cx="4851360" cy="406440"/>
          </a:xfrm>
          <a:prstGeom prst="rect">
            <a:avLst/>
          </a:prstGeom>
          <a:ln>
            <a:noFill/>
          </a:ln>
        </p:spPr>
      </p:pic>
      <p:pic>
        <p:nvPicPr>
          <p:cNvPr id="148" name="" descr=""/>
          <p:cNvPicPr/>
          <p:nvPr/>
        </p:nvPicPr>
        <p:blipFill>
          <a:blip r:embed="rId4"/>
          <a:stretch/>
        </p:blipFill>
        <p:spPr>
          <a:xfrm>
            <a:off x="482760" y="4572000"/>
            <a:ext cx="546120" cy="317520"/>
          </a:xfrm>
          <a:prstGeom prst="rect">
            <a:avLst/>
          </a:prstGeom>
          <a:ln>
            <a:noFill/>
          </a:ln>
        </p:spPr>
      </p:pic>
      <p:pic>
        <p:nvPicPr>
          <p:cNvPr id="149" name="" descr=""/>
          <p:cNvPicPr/>
          <p:nvPr/>
        </p:nvPicPr>
        <p:blipFill>
          <a:blip r:embed="rId5"/>
          <a:stretch/>
        </p:blipFill>
        <p:spPr>
          <a:xfrm>
            <a:off x="2273400" y="2374920"/>
            <a:ext cx="1994040" cy="9907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95640" y="152280"/>
            <a:ext cx="8578800" cy="99036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ru-RU" sz="3200" spc="-1" strike="noStrike">
                <a:solidFill>
                  <a:srgbClr val="000000"/>
                </a:solidFill>
                <a:latin typeface="Cambria"/>
              </a:rPr>
              <a:t>Formation Path-Following Control Problem</a:t>
            </a:r>
            <a:endParaRPr b="0" lang="ru-RU" sz="3200" spc="-1" strike="noStrike">
              <a:latin typeface="Arial"/>
            </a:endParaRPr>
          </a:p>
        </p:txBody>
      </p:sp>
      <p:sp>
        <p:nvSpPr>
          <p:cNvPr id="151" name="CustomShape 2"/>
          <p:cNvSpPr/>
          <p:nvPr/>
        </p:nvSpPr>
        <p:spPr>
          <a:xfrm>
            <a:off x="357840" y="692640"/>
            <a:ext cx="8616600" cy="17355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ru-RU" sz="1800" spc="-1" strike="noStrike">
                <a:solidFill>
                  <a:srgbClr val="0070c0"/>
                </a:solidFill>
                <a:latin typeface="Cambria"/>
                <a:ea typeface="Cambria"/>
              </a:rPr>
              <a:t>Implementation</a:t>
            </a:r>
            <a:r>
              <a:rPr b="0" lang="ru-RU" sz="1800" spc="-1" strike="noStrike">
                <a:solidFill>
                  <a:srgbClr val="000000"/>
                </a:solidFill>
                <a:latin typeface="Cambria"/>
                <a:ea typeface="Cambria"/>
              </a:rPr>
              <a:t> of the control scheme:</a:t>
            </a:r>
            <a:endParaRPr b="0" lang="ru-RU" sz="1800" spc="-1" strike="noStrike">
              <a:latin typeface="Arial"/>
            </a:endParaRPr>
          </a:p>
          <a:p>
            <a:pPr marL="343080" indent="-342720">
              <a:lnSpc>
                <a:spcPct val="120000"/>
              </a:lnSpc>
              <a:buClr>
                <a:srgbClr val="000000"/>
              </a:buClr>
              <a:buFont typeface="Calibri"/>
              <a:buAutoNum type="arabicPeriod"/>
            </a:pPr>
            <a:r>
              <a:rPr b="0" lang="ru-RU" sz="1800" spc="-1" strike="noStrike">
                <a:solidFill>
                  <a:srgbClr val="000000"/>
                </a:solidFill>
                <a:latin typeface="Cambria"/>
                <a:ea typeface="Cambria"/>
              </a:rPr>
              <a:t>Gain-scheduled controllers with the path curvature as a scheduling variable.</a:t>
            </a:r>
            <a:endParaRPr b="0" lang="ru-RU" sz="1800" spc="-1" strike="noStrike">
              <a:latin typeface="Arial"/>
            </a:endParaRPr>
          </a:p>
          <a:p>
            <a:pPr marL="343080" indent="-342720">
              <a:lnSpc>
                <a:spcPct val="120000"/>
              </a:lnSpc>
              <a:buClr>
                <a:srgbClr val="000000"/>
              </a:buClr>
              <a:buFont typeface="Calibri"/>
              <a:buAutoNum type="arabicPeriod"/>
            </a:pPr>
            <a:r>
              <a:rPr b="0" lang="ru-RU" sz="1800" spc="-1" strike="noStrike">
                <a:solidFill>
                  <a:srgbClr val="000000"/>
                </a:solidFill>
                <a:latin typeface="Cambria"/>
                <a:ea typeface="Cambria"/>
              </a:rPr>
              <a:t>Synthesis of feedback gains for each scheduling region with the use of sublinear vector Lyapunov functions, taking into account: formation structure, communication delays, measurements errors, and control saturation.</a:t>
            </a:r>
            <a:endParaRPr b="0" lang="ru-RU" sz="1800" spc="-1" strike="noStrike">
              <a:latin typeface="Arial"/>
            </a:endParaRPr>
          </a:p>
        </p:txBody>
      </p:sp>
      <p:pic>
        <p:nvPicPr>
          <p:cNvPr id="152" name="Picture 2" descr=""/>
          <p:cNvPicPr/>
          <p:nvPr/>
        </p:nvPicPr>
        <p:blipFill>
          <a:blip r:embed="rId1"/>
          <a:stretch/>
        </p:blipFill>
        <p:spPr>
          <a:xfrm>
            <a:off x="467640" y="2925000"/>
            <a:ext cx="4441680" cy="3480480"/>
          </a:xfrm>
          <a:prstGeom prst="rect">
            <a:avLst/>
          </a:prstGeom>
          <a:ln>
            <a:noFill/>
          </a:ln>
        </p:spPr>
      </p:pic>
      <p:pic>
        <p:nvPicPr>
          <p:cNvPr id="153" name="Picture 3" descr=""/>
          <p:cNvPicPr/>
          <p:nvPr/>
        </p:nvPicPr>
        <p:blipFill>
          <a:blip r:embed="rId2"/>
          <a:stretch/>
        </p:blipFill>
        <p:spPr>
          <a:xfrm>
            <a:off x="5220000" y="2884320"/>
            <a:ext cx="3312000" cy="1135800"/>
          </a:xfrm>
          <a:prstGeom prst="rect">
            <a:avLst/>
          </a:prstGeom>
          <a:ln>
            <a:noFill/>
          </a:ln>
        </p:spPr>
      </p:pic>
      <p:pic>
        <p:nvPicPr>
          <p:cNvPr id="154" name="Picture 4" descr=""/>
          <p:cNvPicPr/>
          <p:nvPr/>
        </p:nvPicPr>
        <p:blipFill>
          <a:blip r:embed="rId3"/>
          <a:stretch/>
        </p:blipFill>
        <p:spPr>
          <a:xfrm>
            <a:off x="5292000" y="4180680"/>
            <a:ext cx="3240000" cy="1127520"/>
          </a:xfrm>
          <a:prstGeom prst="rect">
            <a:avLst/>
          </a:prstGeom>
          <a:ln>
            <a:noFill/>
          </a:ln>
        </p:spPr>
      </p:pic>
      <p:pic>
        <p:nvPicPr>
          <p:cNvPr id="155" name="Picture 5" descr=""/>
          <p:cNvPicPr/>
          <p:nvPr/>
        </p:nvPicPr>
        <p:blipFill>
          <a:blip r:embed="rId4"/>
          <a:stretch/>
        </p:blipFill>
        <p:spPr>
          <a:xfrm>
            <a:off x="5292000" y="5332680"/>
            <a:ext cx="3240000" cy="1120320"/>
          </a:xfrm>
          <a:prstGeom prst="rect">
            <a:avLst/>
          </a:prstGeom>
          <a:ln>
            <a:noFill/>
          </a:ln>
        </p:spPr>
      </p:pic>
      <p:sp>
        <p:nvSpPr>
          <p:cNvPr id="156" name="CustomShape 3"/>
          <p:cNvSpPr/>
          <p:nvPr/>
        </p:nvSpPr>
        <p:spPr>
          <a:xfrm>
            <a:off x="357840" y="2421000"/>
            <a:ext cx="8174160" cy="41868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ru-RU" sz="1800" spc="-1" strike="noStrike">
                <a:solidFill>
                  <a:srgbClr val="0070c0"/>
                </a:solidFill>
                <a:latin typeface="Cambria"/>
                <a:ea typeface="Cambria"/>
              </a:rPr>
              <a:t>Simulation results </a:t>
            </a:r>
            <a:r>
              <a:rPr b="0" lang="ru-RU" sz="1800" spc="-1" strike="noStrike">
                <a:solidFill>
                  <a:srgbClr val="000000"/>
                </a:solidFill>
                <a:latin typeface="Cambria"/>
                <a:ea typeface="Cambria"/>
              </a:rPr>
              <a:t>for underactuated AUVs with</a:t>
            </a:r>
            <a:endParaRPr b="0" lang="ru-RU" sz="1800" spc="-1" strike="noStrike">
              <a:latin typeface="Arial"/>
            </a:endParaRPr>
          </a:p>
        </p:txBody>
      </p:sp>
      <p:pic>
        <p:nvPicPr>
          <p:cNvPr id="157" name="" descr=""/>
          <p:cNvPicPr/>
          <p:nvPr/>
        </p:nvPicPr>
        <p:blipFill>
          <a:blip r:embed="rId5"/>
          <a:stretch/>
        </p:blipFill>
        <p:spPr>
          <a:xfrm>
            <a:off x="5118120" y="2463840"/>
            <a:ext cx="2908440" cy="330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39640" y="849600"/>
            <a:ext cx="199584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70c0"/>
                </a:solidFill>
                <a:latin typeface="Cambria"/>
                <a:ea typeface="Times New Roman"/>
              </a:rPr>
              <a:t>Logical DES as a generator of formal</a:t>
            </a:r>
            <a:r>
              <a:rPr b="0" lang="ru-RU" sz="1800" spc="-1" strike="noStrike">
                <a:solidFill>
                  <a:srgbClr val="0070c0"/>
                </a:solidFill>
                <a:latin typeface="Arial"/>
                <a:ea typeface="Times New Roman"/>
              </a:rPr>
              <a:t> </a:t>
            </a:r>
            <a:r>
              <a:rPr b="0" lang="ru-RU" sz="1800" spc="-1" strike="noStrike">
                <a:solidFill>
                  <a:srgbClr val="0070c0"/>
                </a:solidFill>
                <a:latin typeface="Cambria"/>
                <a:ea typeface="Times New Roman"/>
              </a:rPr>
              <a:t>language</a:t>
            </a:r>
            <a:endParaRPr b="0" lang="ru-RU" sz="1800" spc="-1" strike="noStrike">
              <a:latin typeface="Arial"/>
            </a:endParaRPr>
          </a:p>
        </p:txBody>
      </p:sp>
      <p:sp>
        <p:nvSpPr>
          <p:cNvPr id="159" name="CustomShape 2"/>
          <p:cNvSpPr/>
          <p:nvPr/>
        </p:nvSpPr>
        <p:spPr>
          <a:xfrm>
            <a:off x="3391560" y="764640"/>
            <a:ext cx="1629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Cambria"/>
              </a:rPr>
              <a:t>is the state set;</a:t>
            </a:r>
            <a:endParaRPr b="0" lang="ru-RU" sz="1800" spc="-1" strike="noStrike">
              <a:latin typeface="Arial"/>
            </a:endParaRPr>
          </a:p>
        </p:txBody>
      </p:sp>
      <p:sp>
        <p:nvSpPr>
          <p:cNvPr id="160" name="CustomShape 3"/>
          <p:cNvSpPr/>
          <p:nvPr/>
        </p:nvSpPr>
        <p:spPr>
          <a:xfrm>
            <a:off x="4345200" y="1175760"/>
            <a:ext cx="20692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Cambria"/>
              </a:rPr>
              <a:t> </a:t>
            </a:r>
            <a:r>
              <a:rPr b="0" lang="ru-RU" sz="1800" spc="-1" strike="noStrike">
                <a:solidFill>
                  <a:srgbClr val="000000"/>
                </a:solidFill>
                <a:latin typeface="Cambria"/>
              </a:rPr>
              <a:t>is the set of events,</a:t>
            </a:r>
            <a:endParaRPr b="0" lang="ru-RU" sz="1800" spc="-1" strike="noStrike">
              <a:latin typeface="Arial"/>
            </a:endParaRPr>
          </a:p>
        </p:txBody>
      </p:sp>
      <p:sp>
        <p:nvSpPr>
          <p:cNvPr id="161" name="CustomShape 4"/>
          <p:cNvSpPr/>
          <p:nvPr/>
        </p:nvSpPr>
        <p:spPr>
          <a:xfrm>
            <a:off x="4413240" y="1547640"/>
            <a:ext cx="26452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Cambria"/>
              </a:rPr>
              <a:t>is the transition function;</a:t>
            </a:r>
            <a:endParaRPr b="0" lang="ru-RU" sz="1800" spc="-1" strike="noStrike">
              <a:latin typeface="Arial"/>
            </a:endParaRPr>
          </a:p>
        </p:txBody>
      </p:sp>
      <p:sp>
        <p:nvSpPr>
          <p:cNvPr id="162" name="CustomShape 5"/>
          <p:cNvSpPr/>
          <p:nvPr/>
        </p:nvSpPr>
        <p:spPr>
          <a:xfrm>
            <a:off x="3309840" y="1917000"/>
            <a:ext cx="1964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Cambria"/>
              </a:rPr>
              <a:t> </a:t>
            </a:r>
            <a:r>
              <a:rPr b="0" lang="ru-RU" sz="1800" spc="-1" strike="noStrike">
                <a:solidFill>
                  <a:srgbClr val="000000"/>
                </a:solidFill>
                <a:latin typeface="Cambria"/>
              </a:rPr>
              <a:t>is the initial state;</a:t>
            </a:r>
            <a:endParaRPr b="0" lang="ru-RU" sz="1800" spc="-1" strike="noStrike">
              <a:latin typeface="Arial"/>
            </a:endParaRPr>
          </a:p>
        </p:txBody>
      </p:sp>
      <p:sp>
        <p:nvSpPr>
          <p:cNvPr id="163" name="CustomShape 6"/>
          <p:cNvSpPr/>
          <p:nvPr/>
        </p:nvSpPr>
        <p:spPr>
          <a:xfrm>
            <a:off x="3871080" y="2277000"/>
            <a:ext cx="28162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Cambria"/>
              </a:rPr>
              <a:t> </a:t>
            </a:r>
            <a:r>
              <a:rPr b="0" lang="ru-RU" sz="1800" spc="-1" strike="noStrike">
                <a:solidFill>
                  <a:srgbClr val="000000"/>
                </a:solidFill>
                <a:latin typeface="Cambria"/>
              </a:rPr>
              <a:t>is the set of marked states;</a:t>
            </a:r>
            <a:endParaRPr b="0" lang="ru-RU" sz="1800" spc="-1" strike="noStrike">
              <a:latin typeface="Arial"/>
            </a:endParaRPr>
          </a:p>
        </p:txBody>
      </p:sp>
      <p:sp>
        <p:nvSpPr>
          <p:cNvPr id="164" name="CustomShape 7"/>
          <p:cNvSpPr/>
          <p:nvPr/>
        </p:nvSpPr>
        <p:spPr>
          <a:xfrm>
            <a:off x="0" y="0"/>
            <a:ext cx="9143640" cy="360"/>
          </a:xfrm>
          <a:prstGeom prst="rect">
            <a:avLst/>
          </a:prstGeom>
          <a:noFill/>
          <a:ln w="9360">
            <a:noFill/>
          </a:ln>
        </p:spPr>
        <p:style>
          <a:lnRef idx="0"/>
          <a:fillRef idx="0"/>
          <a:effectRef idx="0"/>
          <a:fontRef idx="minor"/>
        </p:style>
      </p:sp>
      <p:sp>
        <p:nvSpPr>
          <p:cNvPr id="165" name="CustomShape 8"/>
          <p:cNvSpPr/>
          <p:nvPr/>
        </p:nvSpPr>
        <p:spPr>
          <a:xfrm>
            <a:off x="4463640" y="1095480"/>
            <a:ext cx="216000" cy="152280"/>
          </a:xfrm>
          <a:prstGeom prst="rect">
            <a:avLst/>
          </a:prstGeom>
          <a:noFill/>
          <a:ln w="9360">
            <a:noFill/>
          </a:ln>
        </p:spPr>
        <p:style>
          <a:lnRef idx="0"/>
          <a:fillRef idx="0"/>
          <a:effectRef idx="0"/>
          <a:fontRef idx="minor"/>
        </p:style>
        <p:txBody>
          <a:bodyPr wrap="none" anchor="ctr">
            <a:spAutoFit/>
          </a:bodyPr>
          <a:p>
            <a:pPr>
              <a:lnSpc>
                <a:spcPct val="100000"/>
              </a:lnSpc>
            </a:pPr>
            <a:r>
              <a:rPr b="0" lang="ru-RU" sz="900" spc="-1" strike="noStrike">
                <a:solidFill>
                  <a:srgbClr val="000000"/>
                </a:solidFill>
                <a:latin typeface="Arial"/>
              </a:rPr>
              <a:t> </a:t>
            </a:r>
            <a:endParaRPr b="0" lang="ru-RU" sz="900" spc="-1" strike="noStrike">
              <a:latin typeface="Arial"/>
            </a:endParaRPr>
          </a:p>
        </p:txBody>
      </p:sp>
      <p:sp>
        <p:nvSpPr>
          <p:cNvPr id="166" name="CustomShape 9"/>
          <p:cNvSpPr/>
          <p:nvPr/>
        </p:nvSpPr>
        <p:spPr>
          <a:xfrm>
            <a:off x="496080" y="2655000"/>
            <a:ext cx="2598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Cambria"/>
              </a:rPr>
              <a:t>Language </a:t>
            </a:r>
            <a:r>
              <a:rPr b="0" lang="ru-RU" sz="1800" spc="-1" strike="noStrike">
                <a:solidFill>
                  <a:srgbClr val="0070c0"/>
                </a:solidFill>
                <a:latin typeface="Times New Roman"/>
              </a:rPr>
              <a:t>marked</a:t>
            </a:r>
            <a:r>
              <a:rPr b="0" lang="ru-RU" sz="1800" spc="-1" strike="noStrike">
                <a:solidFill>
                  <a:srgbClr val="000000"/>
                </a:solidFill>
                <a:latin typeface="Cambria"/>
              </a:rPr>
              <a:t> by      :</a:t>
            </a:r>
            <a:endParaRPr b="0" lang="ru-RU" sz="1800" spc="-1" strike="noStrike">
              <a:latin typeface="Arial"/>
            </a:endParaRPr>
          </a:p>
        </p:txBody>
      </p:sp>
      <p:sp>
        <p:nvSpPr>
          <p:cNvPr id="167" name="CustomShape 10"/>
          <p:cNvSpPr/>
          <p:nvPr/>
        </p:nvSpPr>
        <p:spPr>
          <a:xfrm>
            <a:off x="0" y="0"/>
            <a:ext cx="9143640" cy="360"/>
          </a:xfrm>
          <a:prstGeom prst="rect">
            <a:avLst/>
          </a:prstGeom>
          <a:noFill/>
          <a:ln w="9360">
            <a:noFill/>
          </a:ln>
        </p:spPr>
        <p:style>
          <a:lnRef idx="0"/>
          <a:fillRef idx="0"/>
          <a:effectRef idx="0"/>
          <a:fontRef idx="minor"/>
        </p:style>
      </p:sp>
      <p:sp>
        <p:nvSpPr>
          <p:cNvPr id="168" name="CustomShape 11"/>
          <p:cNvSpPr/>
          <p:nvPr/>
        </p:nvSpPr>
        <p:spPr>
          <a:xfrm>
            <a:off x="2771640" y="811440"/>
            <a:ext cx="179640" cy="1834200"/>
          </a:xfrm>
          <a:prstGeom prst="leftBrace">
            <a:avLst>
              <a:gd name="adj1" fmla="val 8333"/>
              <a:gd name="adj2" fmla="val 50603"/>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9" name="CustomShape 12"/>
          <p:cNvSpPr/>
          <p:nvPr/>
        </p:nvSpPr>
        <p:spPr>
          <a:xfrm>
            <a:off x="499680" y="3186360"/>
            <a:ext cx="8283240" cy="2546280"/>
          </a:xfrm>
          <a:prstGeom prst="roundRect">
            <a:avLst>
              <a:gd name="adj" fmla="val 16667"/>
            </a:avLst>
          </a:prstGeom>
          <a:noFill/>
          <a:ln>
            <a:solidFill>
              <a:schemeClr val="accent1"/>
            </a:solidFill>
            <a:prstDash val="dash"/>
            <a:round/>
          </a:ln>
        </p:spPr>
        <p:style>
          <a:lnRef idx="2">
            <a:schemeClr val="accent1">
              <a:shade val="50000"/>
            </a:schemeClr>
          </a:lnRef>
          <a:fillRef idx="1">
            <a:schemeClr val="accent1"/>
          </a:fillRef>
          <a:effectRef idx="0">
            <a:schemeClr val="accent1"/>
          </a:effectRef>
          <a:fontRef idx="minor"/>
        </p:style>
      </p:sp>
      <p:sp>
        <p:nvSpPr>
          <p:cNvPr id="170" name="CustomShape 13"/>
          <p:cNvSpPr/>
          <p:nvPr/>
        </p:nvSpPr>
        <p:spPr>
          <a:xfrm>
            <a:off x="4750920" y="3762720"/>
            <a:ext cx="3139560" cy="91404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gn="ctr">
              <a:lnSpc>
                <a:spcPct val="100000"/>
              </a:lnSpc>
            </a:pPr>
            <a:r>
              <a:rPr b="0" lang="ru-RU" sz="1800" spc="-1" strike="noStrike">
                <a:solidFill>
                  <a:srgbClr val="000000"/>
                </a:solidFill>
                <a:latin typeface="Calibri"/>
              </a:rPr>
              <a:t>Discrete-event system</a:t>
            </a:r>
            <a:endParaRPr b="0" lang="ru-RU" sz="1800" spc="-1" strike="noStrike">
              <a:latin typeface="Arial"/>
            </a:endParaRPr>
          </a:p>
        </p:txBody>
      </p:sp>
      <p:sp>
        <p:nvSpPr>
          <p:cNvPr id="171" name="CustomShape 14"/>
          <p:cNvSpPr/>
          <p:nvPr/>
        </p:nvSpPr>
        <p:spPr>
          <a:xfrm>
            <a:off x="1798560" y="3762720"/>
            <a:ext cx="1872000" cy="91404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gn="ctr">
              <a:lnSpc>
                <a:spcPct val="100000"/>
              </a:lnSpc>
            </a:pPr>
            <a:r>
              <a:rPr b="0" lang="ru-RU" sz="1800" spc="-1" strike="noStrike">
                <a:solidFill>
                  <a:srgbClr val="000000"/>
                </a:solidFill>
                <a:latin typeface="Calibri"/>
              </a:rPr>
              <a:t>Supervisor</a:t>
            </a:r>
            <a:endParaRPr b="0" lang="ru-RU" sz="1800" spc="-1" strike="noStrike">
              <a:latin typeface="Arial"/>
            </a:endParaRPr>
          </a:p>
        </p:txBody>
      </p:sp>
      <p:sp>
        <p:nvSpPr>
          <p:cNvPr id="172" name="CustomShape 15"/>
          <p:cNvSpPr/>
          <p:nvPr/>
        </p:nvSpPr>
        <p:spPr>
          <a:xfrm>
            <a:off x="3670920" y="4005000"/>
            <a:ext cx="1079640" cy="360"/>
          </a:xfrm>
          <a:custGeom>
            <a:avLst/>
            <a:gdLst/>
            <a:ahLst/>
            <a:rect l="l" t="t" r="r" b="b"/>
            <a:pathLst>
              <a:path w="21600" h="21600">
                <a:moveTo>
                  <a:pt x="0" y="0"/>
                </a:moveTo>
                <a:lnTo>
                  <a:pt x="21600" y="21600"/>
                </a:lnTo>
              </a:path>
            </a:pathLst>
          </a:custGeom>
          <a:noFill/>
          <a:ln w="2232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73" name="CustomShape 16"/>
          <p:cNvSpPr/>
          <p:nvPr/>
        </p:nvSpPr>
        <p:spPr>
          <a:xfrm>
            <a:off x="934560" y="4219920"/>
            <a:ext cx="863640" cy="360"/>
          </a:xfrm>
          <a:custGeom>
            <a:avLst/>
            <a:gdLst/>
            <a:ahLst/>
            <a:rect l="l" t="t" r="r" b="b"/>
            <a:pathLst>
              <a:path w="21600" h="21600">
                <a:moveTo>
                  <a:pt x="0" y="0"/>
                </a:moveTo>
                <a:lnTo>
                  <a:pt x="21600" y="21600"/>
                </a:lnTo>
              </a:path>
            </a:pathLst>
          </a:custGeom>
          <a:noFill/>
          <a:ln w="2232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74" name="CustomShape 17"/>
          <p:cNvSpPr/>
          <p:nvPr/>
        </p:nvSpPr>
        <p:spPr>
          <a:xfrm>
            <a:off x="718560" y="3186360"/>
            <a:ext cx="2376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4f81bd"/>
                </a:solidFill>
                <a:latin typeface="Cambria"/>
              </a:rPr>
              <a:t>Supervised DES</a:t>
            </a:r>
            <a:r>
              <a:rPr b="1" lang="ru-RU" sz="1800" spc="-1" strike="noStrike">
                <a:solidFill>
                  <a:srgbClr val="4f81bd"/>
                </a:solidFill>
                <a:latin typeface="Cambria"/>
              </a:rPr>
              <a:t>:</a:t>
            </a:r>
            <a:endParaRPr b="0" lang="ru-RU" sz="1800" spc="-1" strike="noStrike">
              <a:latin typeface="Arial"/>
            </a:endParaRPr>
          </a:p>
        </p:txBody>
      </p:sp>
      <p:sp>
        <p:nvSpPr>
          <p:cNvPr id="175" name="CustomShape 18"/>
          <p:cNvSpPr/>
          <p:nvPr/>
        </p:nvSpPr>
        <p:spPr>
          <a:xfrm>
            <a:off x="7890840" y="4172040"/>
            <a:ext cx="746640" cy="360"/>
          </a:xfrm>
          <a:custGeom>
            <a:avLst/>
            <a:gdLst/>
            <a:ahLst/>
            <a:rect l="l" t="t" r="r" b="b"/>
            <a:pathLst>
              <a:path w="21600" h="21600">
                <a:moveTo>
                  <a:pt x="0" y="0"/>
                </a:moveTo>
                <a:lnTo>
                  <a:pt x="21600" y="21600"/>
                </a:lnTo>
              </a:path>
            </a:pathLst>
          </a:custGeom>
          <a:noFill/>
          <a:ln w="2232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76" name="Line 19"/>
          <p:cNvSpPr/>
          <p:nvPr/>
        </p:nvSpPr>
        <p:spPr>
          <a:xfrm flipV="1">
            <a:off x="1222200" y="4217040"/>
            <a:ext cx="0" cy="723960"/>
          </a:xfrm>
          <a:prstGeom prst="line">
            <a:avLst/>
          </a:prstGeom>
          <a:ln w="22320">
            <a:solidFill>
              <a:schemeClr val="tx1"/>
            </a:solidFill>
            <a:round/>
          </a:ln>
        </p:spPr>
        <p:style>
          <a:lnRef idx="1">
            <a:schemeClr val="accent1"/>
          </a:lnRef>
          <a:fillRef idx="0">
            <a:schemeClr val="accent1"/>
          </a:fillRef>
          <a:effectRef idx="0">
            <a:schemeClr val="accent1"/>
          </a:effectRef>
          <a:fontRef idx="minor"/>
        </p:style>
      </p:sp>
      <p:sp>
        <p:nvSpPr>
          <p:cNvPr id="177" name="Line 20"/>
          <p:cNvSpPr/>
          <p:nvPr/>
        </p:nvSpPr>
        <p:spPr>
          <a:xfrm flipH="1">
            <a:off x="1222200" y="4941000"/>
            <a:ext cx="2988360" cy="0"/>
          </a:xfrm>
          <a:prstGeom prst="line">
            <a:avLst/>
          </a:prstGeom>
          <a:ln w="22320">
            <a:solidFill>
              <a:schemeClr val="tx1"/>
            </a:solidFill>
            <a:round/>
          </a:ln>
        </p:spPr>
        <p:style>
          <a:lnRef idx="1">
            <a:schemeClr val="accent1"/>
          </a:lnRef>
          <a:fillRef idx="0">
            <a:schemeClr val="accent1"/>
          </a:fillRef>
          <a:effectRef idx="0">
            <a:schemeClr val="accent1"/>
          </a:effectRef>
          <a:fontRef idx="minor"/>
        </p:style>
      </p:sp>
      <p:sp>
        <p:nvSpPr>
          <p:cNvPr id="178" name="Line 21"/>
          <p:cNvSpPr/>
          <p:nvPr/>
        </p:nvSpPr>
        <p:spPr>
          <a:xfrm flipV="1">
            <a:off x="4219920" y="4497120"/>
            <a:ext cx="0" cy="446400"/>
          </a:xfrm>
          <a:prstGeom prst="line">
            <a:avLst/>
          </a:prstGeom>
          <a:ln w="22320">
            <a:solidFill>
              <a:schemeClr val="tx1"/>
            </a:solidFill>
            <a:round/>
          </a:ln>
        </p:spPr>
        <p:style>
          <a:lnRef idx="1">
            <a:schemeClr val="accent1"/>
          </a:lnRef>
          <a:fillRef idx="0">
            <a:schemeClr val="accent1"/>
          </a:fillRef>
          <a:effectRef idx="0">
            <a:schemeClr val="accent1"/>
          </a:effectRef>
          <a:fontRef idx="minor"/>
        </p:style>
      </p:sp>
      <p:sp>
        <p:nvSpPr>
          <p:cNvPr id="179" name="CustomShape 22"/>
          <p:cNvSpPr/>
          <p:nvPr/>
        </p:nvSpPr>
        <p:spPr>
          <a:xfrm>
            <a:off x="4208040" y="4498920"/>
            <a:ext cx="542520" cy="360"/>
          </a:xfrm>
          <a:custGeom>
            <a:avLst/>
            <a:gdLst/>
            <a:ahLst/>
            <a:rect l="l" t="t" r="r" b="b"/>
            <a:pathLst>
              <a:path w="21600" h="21600">
                <a:moveTo>
                  <a:pt x="0" y="0"/>
                </a:moveTo>
                <a:lnTo>
                  <a:pt x="21600" y="21600"/>
                </a:lnTo>
              </a:path>
            </a:pathLst>
          </a:custGeom>
          <a:noFill/>
          <a:ln w="2232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80" name="CustomShape 23"/>
          <p:cNvSpPr/>
          <p:nvPr/>
        </p:nvSpPr>
        <p:spPr>
          <a:xfrm>
            <a:off x="395640" y="152280"/>
            <a:ext cx="8578800" cy="99036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ru-RU" sz="3200" spc="-1" strike="noStrike">
                <a:solidFill>
                  <a:srgbClr val="000000"/>
                </a:solidFill>
                <a:latin typeface="Cambria"/>
              </a:rPr>
              <a:t>Analysis of Logical Discrete-Event Systems</a:t>
            </a:r>
            <a:endParaRPr b="0" lang="ru-RU" sz="3200" spc="-1" strike="noStrike">
              <a:latin typeface="Arial"/>
            </a:endParaRPr>
          </a:p>
        </p:txBody>
      </p:sp>
      <p:sp>
        <p:nvSpPr>
          <p:cNvPr id="181" name="CustomShape 24"/>
          <p:cNvSpPr/>
          <p:nvPr/>
        </p:nvSpPr>
        <p:spPr>
          <a:xfrm>
            <a:off x="6576480" y="1178280"/>
            <a:ext cx="2366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Cambria"/>
              </a:rPr>
              <a:t> </a:t>
            </a:r>
            <a:r>
              <a:rPr b="0" lang="ru-RU" sz="1800" spc="-1" strike="noStrike">
                <a:solidFill>
                  <a:srgbClr val="000000"/>
                </a:solidFill>
                <a:latin typeface="Cambria"/>
              </a:rPr>
              <a:t>is controllable events;</a:t>
            </a:r>
            <a:endParaRPr b="0" lang="ru-RU" sz="1800" spc="-1" strike="noStrike">
              <a:latin typeface="Arial"/>
            </a:endParaRPr>
          </a:p>
        </p:txBody>
      </p:sp>
      <p:sp>
        <p:nvSpPr>
          <p:cNvPr id="182" name="CustomShape 25"/>
          <p:cNvSpPr/>
          <p:nvPr/>
        </p:nvSpPr>
        <p:spPr>
          <a:xfrm>
            <a:off x="467640" y="6163560"/>
            <a:ext cx="75603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Cambria"/>
              </a:rPr>
              <a:t>Find      that provide  </a:t>
            </a:r>
            <a:endParaRPr b="0" lang="ru-RU" sz="1800" spc="-1" strike="noStrike">
              <a:latin typeface="Arial"/>
            </a:endParaRPr>
          </a:p>
        </p:txBody>
      </p:sp>
      <p:sp>
        <p:nvSpPr>
          <p:cNvPr id="183" name="CustomShape 26"/>
          <p:cNvSpPr/>
          <p:nvPr/>
        </p:nvSpPr>
        <p:spPr>
          <a:xfrm>
            <a:off x="4173120" y="6174720"/>
            <a:ext cx="4576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Cambria"/>
              </a:rPr>
              <a:t>is a </a:t>
            </a:r>
            <a:r>
              <a:rPr b="0" lang="ru-RU" sz="1800" spc="-1" strike="noStrike">
                <a:solidFill>
                  <a:srgbClr val="0070c0"/>
                </a:solidFill>
                <a:latin typeface="Cambria"/>
              </a:rPr>
              <a:t>specification</a:t>
            </a:r>
            <a:r>
              <a:rPr b="0" lang="ru-RU" sz="1800" spc="-1" strike="noStrike">
                <a:solidFill>
                  <a:srgbClr val="000000"/>
                </a:solidFill>
                <a:latin typeface="Cambria"/>
              </a:rPr>
              <a:t> (language) on DES behavior.</a:t>
            </a:r>
            <a:endParaRPr b="0" lang="ru-RU" sz="1800" spc="-1" strike="noStrike">
              <a:latin typeface="Arial"/>
            </a:endParaRPr>
          </a:p>
        </p:txBody>
      </p:sp>
      <p:sp>
        <p:nvSpPr>
          <p:cNvPr id="184" name="CustomShape 27"/>
          <p:cNvSpPr/>
          <p:nvPr/>
        </p:nvSpPr>
        <p:spPr>
          <a:xfrm>
            <a:off x="483120" y="5805360"/>
            <a:ext cx="3056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70c0"/>
                </a:solidFill>
                <a:latin typeface="Cambria"/>
              </a:rPr>
              <a:t>Supervisory control problem</a:t>
            </a:r>
            <a:r>
              <a:rPr b="0" lang="ru-RU" sz="1800" spc="-1" strike="noStrike">
                <a:solidFill>
                  <a:srgbClr val="000000"/>
                </a:solidFill>
                <a:latin typeface="Cambria"/>
              </a:rPr>
              <a:t>:</a:t>
            </a:r>
            <a:endParaRPr b="0" lang="ru-RU" sz="1800" spc="-1" strike="noStrike">
              <a:latin typeface="Arial"/>
            </a:endParaRPr>
          </a:p>
        </p:txBody>
      </p:sp>
      <p:pic>
        <p:nvPicPr>
          <p:cNvPr id="185" name="" descr=""/>
          <p:cNvPicPr/>
          <p:nvPr/>
        </p:nvPicPr>
        <p:blipFill>
          <a:blip r:embed="rId1"/>
          <a:stretch/>
        </p:blipFill>
        <p:spPr>
          <a:xfrm>
            <a:off x="533520" y="1905120"/>
            <a:ext cx="2095560" cy="419040"/>
          </a:xfrm>
          <a:prstGeom prst="rect">
            <a:avLst/>
          </a:prstGeom>
          <a:ln>
            <a:noFill/>
          </a:ln>
        </p:spPr>
      </p:pic>
      <p:pic>
        <p:nvPicPr>
          <p:cNvPr id="186" name="" descr=""/>
          <p:cNvPicPr/>
          <p:nvPr/>
        </p:nvPicPr>
        <p:blipFill>
          <a:blip r:embed="rId2"/>
          <a:stretch/>
        </p:blipFill>
        <p:spPr>
          <a:xfrm>
            <a:off x="3162240" y="825480"/>
            <a:ext cx="203040" cy="254160"/>
          </a:xfrm>
          <a:prstGeom prst="rect">
            <a:avLst/>
          </a:prstGeom>
          <a:ln>
            <a:noFill/>
          </a:ln>
        </p:spPr>
      </p:pic>
      <p:pic>
        <p:nvPicPr>
          <p:cNvPr id="187" name="" descr=""/>
          <p:cNvPicPr/>
          <p:nvPr/>
        </p:nvPicPr>
        <p:blipFill>
          <a:blip r:embed="rId3"/>
          <a:stretch/>
        </p:blipFill>
        <p:spPr>
          <a:xfrm>
            <a:off x="3124080" y="1968480"/>
            <a:ext cx="216000" cy="279360"/>
          </a:xfrm>
          <a:prstGeom prst="rect">
            <a:avLst/>
          </a:prstGeom>
          <a:ln>
            <a:noFill/>
          </a:ln>
        </p:spPr>
      </p:pic>
      <p:pic>
        <p:nvPicPr>
          <p:cNvPr id="188" name="" descr=""/>
          <p:cNvPicPr/>
          <p:nvPr/>
        </p:nvPicPr>
        <p:blipFill>
          <a:blip r:embed="rId4"/>
          <a:stretch/>
        </p:blipFill>
        <p:spPr>
          <a:xfrm>
            <a:off x="3124080" y="1206360"/>
            <a:ext cx="1206360" cy="291960"/>
          </a:xfrm>
          <a:prstGeom prst="rect">
            <a:avLst/>
          </a:prstGeom>
          <a:ln>
            <a:noFill/>
          </a:ln>
        </p:spPr>
      </p:pic>
      <p:pic>
        <p:nvPicPr>
          <p:cNvPr id="189" name="" descr=""/>
          <p:cNvPicPr/>
          <p:nvPr/>
        </p:nvPicPr>
        <p:blipFill>
          <a:blip r:embed="rId5"/>
          <a:stretch/>
        </p:blipFill>
        <p:spPr>
          <a:xfrm>
            <a:off x="3149640" y="1612800"/>
            <a:ext cx="1295280" cy="266760"/>
          </a:xfrm>
          <a:prstGeom prst="rect">
            <a:avLst/>
          </a:prstGeom>
          <a:ln>
            <a:noFill/>
          </a:ln>
        </p:spPr>
      </p:pic>
      <p:pic>
        <p:nvPicPr>
          <p:cNvPr id="190" name="" descr=""/>
          <p:cNvPicPr/>
          <p:nvPr/>
        </p:nvPicPr>
        <p:blipFill>
          <a:blip r:embed="rId6"/>
          <a:stretch/>
        </p:blipFill>
        <p:spPr>
          <a:xfrm>
            <a:off x="3137040" y="2336760"/>
            <a:ext cx="736560" cy="291960"/>
          </a:xfrm>
          <a:prstGeom prst="rect">
            <a:avLst/>
          </a:prstGeom>
          <a:ln>
            <a:noFill/>
          </a:ln>
        </p:spPr>
      </p:pic>
      <p:pic>
        <p:nvPicPr>
          <p:cNvPr id="191" name="" descr=""/>
          <p:cNvPicPr/>
          <p:nvPr/>
        </p:nvPicPr>
        <p:blipFill>
          <a:blip r:embed="rId7"/>
          <a:stretch/>
        </p:blipFill>
        <p:spPr>
          <a:xfrm>
            <a:off x="4991040" y="2387520"/>
            <a:ext cx="914400" cy="254160"/>
          </a:xfrm>
          <a:prstGeom prst="rect">
            <a:avLst/>
          </a:prstGeom>
          <a:ln>
            <a:noFill/>
          </a:ln>
        </p:spPr>
      </p:pic>
      <p:pic>
        <p:nvPicPr>
          <p:cNvPr id="192" name="" descr=""/>
          <p:cNvPicPr/>
          <p:nvPr/>
        </p:nvPicPr>
        <p:blipFill>
          <a:blip r:embed="rId8"/>
          <a:stretch/>
        </p:blipFill>
        <p:spPr>
          <a:xfrm>
            <a:off x="3073320" y="2679840"/>
            <a:ext cx="4648320" cy="355680"/>
          </a:xfrm>
          <a:prstGeom prst="rect">
            <a:avLst/>
          </a:prstGeom>
          <a:ln>
            <a:noFill/>
          </a:ln>
        </p:spPr>
      </p:pic>
      <p:pic>
        <p:nvPicPr>
          <p:cNvPr id="193" name="" descr=""/>
          <p:cNvPicPr/>
          <p:nvPr/>
        </p:nvPicPr>
        <p:blipFill>
          <a:blip r:embed="rId9"/>
          <a:stretch/>
        </p:blipFill>
        <p:spPr>
          <a:xfrm>
            <a:off x="2616120" y="2717640"/>
            <a:ext cx="216000" cy="228600"/>
          </a:xfrm>
          <a:prstGeom prst="rect">
            <a:avLst/>
          </a:prstGeom>
          <a:ln>
            <a:noFill/>
          </a:ln>
        </p:spPr>
      </p:pic>
      <p:pic>
        <p:nvPicPr>
          <p:cNvPr id="194" name="" descr=""/>
          <p:cNvPicPr/>
          <p:nvPr/>
        </p:nvPicPr>
        <p:blipFill>
          <a:blip r:embed="rId10"/>
          <a:stretch/>
        </p:blipFill>
        <p:spPr>
          <a:xfrm>
            <a:off x="4800600" y="4863960"/>
            <a:ext cx="3035160" cy="698400"/>
          </a:xfrm>
          <a:prstGeom prst="rect">
            <a:avLst/>
          </a:prstGeom>
          <a:ln>
            <a:noFill/>
          </a:ln>
        </p:spPr>
      </p:pic>
      <p:pic>
        <p:nvPicPr>
          <p:cNvPr id="195" name="" descr=""/>
          <p:cNvPicPr/>
          <p:nvPr/>
        </p:nvPicPr>
        <p:blipFill>
          <a:blip r:embed="rId11"/>
          <a:stretch/>
        </p:blipFill>
        <p:spPr>
          <a:xfrm>
            <a:off x="2666880" y="3251160"/>
            <a:ext cx="3733920" cy="291960"/>
          </a:xfrm>
          <a:prstGeom prst="rect">
            <a:avLst/>
          </a:prstGeom>
          <a:ln>
            <a:noFill/>
          </a:ln>
        </p:spPr>
      </p:pic>
      <p:pic>
        <p:nvPicPr>
          <p:cNvPr id="196" name="" descr=""/>
          <p:cNvPicPr/>
          <p:nvPr/>
        </p:nvPicPr>
        <p:blipFill>
          <a:blip r:embed="rId12"/>
          <a:stretch/>
        </p:blipFill>
        <p:spPr>
          <a:xfrm>
            <a:off x="2298600" y="4140360"/>
            <a:ext cx="927000" cy="343080"/>
          </a:xfrm>
          <a:prstGeom prst="rect">
            <a:avLst/>
          </a:prstGeom>
          <a:ln>
            <a:noFill/>
          </a:ln>
        </p:spPr>
      </p:pic>
      <p:pic>
        <p:nvPicPr>
          <p:cNvPr id="197" name="" descr=""/>
          <p:cNvPicPr/>
          <p:nvPr/>
        </p:nvPicPr>
        <p:blipFill>
          <a:blip r:embed="rId13"/>
          <a:stretch/>
        </p:blipFill>
        <p:spPr>
          <a:xfrm>
            <a:off x="5092560" y="4076640"/>
            <a:ext cx="2590920" cy="419040"/>
          </a:xfrm>
          <a:prstGeom prst="rect">
            <a:avLst/>
          </a:prstGeom>
          <a:ln>
            <a:noFill/>
          </a:ln>
        </p:spPr>
      </p:pic>
      <p:pic>
        <p:nvPicPr>
          <p:cNvPr id="198" name="" descr=""/>
          <p:cNvPicPr/>
          <p:nvPr/>
        </p:nvPicPr>
        <p:blipFill>
          <a:blip r:embed="rId14"/>
          <a:stretch/>
        </p:blipFill>
        <p:spPr>
          <a:xfrm>
            <a:off x="1015920" y="3911760"/>
            <a:ext cx="558720" cy="228600"/>
          </a:xfrm>
          <a:prstGeom prst="rect">
            <a:avLst/>
          </a:prstGeom>
          <a:ln>
            <a:noFill/>
          </a:ln>
        </p:spPr>
      </p:pic>
      <p:pic>
        <p:nvPicPr>
          <p:cNvPr id="199" name="" descr=""/>
          <p:cNvPicPr/>
          <p:nvPr/>
        </p:nvPicPr>
        <p:blipFill>
          <a:blip r:embed="rId15"/>
          <a:stretch/>
        </p:blipFill>
        <p:spPr>
          <a:xfrm>
            <a:off x="3898800" y="3645000"/>
            <a:ext cx="635040" cy="317520"/>
          </a:xfrm>
          <a:prstGeom prst="rect">
            <a:avLst/>
          </a:prstGeom>
          <a:ln>
            <a:noFill/>
          </a:ln>
        </p:spPr>
      </p:pic>
      <p:pic>
        <p:nvPicPr>
          <p:cNvPr id="200" name="" descr=""/>
          <p:cNvPicPr/>
          <p:nvPr/>
        </p:nvPicPr>
        <p:blipFill>
          <a:blip r:embed="rId16"/>
          <a:stretch/>
        </p:blipFill>
        <p:spPr>
          <a:xfrm>
            <a:off x="7924680" y="3873600"/>
            <a:ext cx="558720" cy="266760"/>
          </a:xfrm>
          <a:prstGeom prst="rect">
            <a:avLst/>
          </a:prstGeom>
          <a:ln>
            <a:noFill/>
          </a:ln>
        </p:spPr>
      </p:pic>
      <p:pic>
        <p:nvPicPr>
          <p:cNvPr id="201" name="" descr=""/>
          <p:cNvPicPr/>
          <p:nvPr/>
        </p:nvPicPr>
        <p:blipFill>
          <a:blip r:embed="rId17"/>
          <a:stretch/>
        </p:blipFill>
        <p:spPr>
          <a:xfrm>
            <a:off x="6362640" y="1181160"/>
            <a:ext cx="291960" cy="355680"/>
          </a:xfrm>
          <a:prstGeom prst="rect">
            <a:avLst/>
          </a:prstGeom>
          <a:ln>
            <a:noFill/>
          </a:ln>
        </p:spPr>
      </p:pic>
      <p:pic>
        <p:nvPicPr>
          <p:cNvPr id="202" name="" descr=""/>
          <p:cNvPicPr/>
          <p:nvPr/>
        </p:nvPicPr>
        <p:blipFill>
          <a:blip r:embed="rId18"/>
          <a:stretch/>
        </p:blipFill>
        <p:spPr>
          <a:xfrm>
            <a:off x="1854360" y="4991040"/>
            <a:ext cx="1841400" cy="343080"/>
          </a:xfrm>
          <a:prstGeom prst="rect">
            <a:avLst/>
          </a:prstGeom>
          <a:ln>
            <a:noFill/>
          </a:ln>
        </p:spPr>
      </p:pic>
      <p:pic>
        <p:nvPicPr>
          <p:cNvPr id="203" name="" descr=""/>
          <p:cNvPicPr/>
          <p:nvPr/>
        </p:nvPicPr>
        <p:blipFill>
          <a:blip r:embed="rId19"/>
          <a:stretch/>
        </p:blipFill>
        <p:spPr>
          <a:xfrm>
            <a:off x="1981080" y="5334120"/>
            <a:ext cx="1460520" cy="304920"/>
          </a:xfrm>
          <a:prstGeom prst="rect">
            <a:avLst/>
          </a:prstGeom>
          <a:ln>
            <a:noFill/>
          </a:ln>
        </p:spPr>
      </p:pic>
      <p:pic>
        <p:nvPicPr>
          <p:cNvPr id="204" name="" descr=""/>
          <p:cNvPicPr/>
          <p:nvPr/>
        </p:nvPicPr>
        <p:blipFill>
          <a:blip r:embed="rId20"/>
          <a:stretch/>
        </p:blipFill>
        <p:spPr>
          <a:xfrm>
            <a:off x="2565360" y="6197760"/>
            <a:ext cx="1409760" cy="343080"/>
          </a:xfrm>
          <a:prstGeom prst="rect">
            <a:avLst/>
          </a:prstGeom>
          <a:ln>
            <a:noFill/>
          </a:ln>
        </p:spPr>
      </p:pic>
      <p:pic>
        <p:nvPicPr>
          <p:cNvPr id="205" name="" descr=""/>
          <p:cNvPicPr/>
          <p:nvPr/>
        </p:nvPicPr>
        <p:blipFill>
          <a:blip r:embed="rId21"/>
          <a:stretch/>
        </p:blipFill>
        <p:spPr>
          <a:xfrm>
            <a:off x="1041480" y="6222960"/>
            <a:ext cx="190440" cy="228600"/>
          </a:xfrm>
          <a:prstGeom prst="rect">
            <a:avLst/>
          </a:prstGeom>
          <a:ln>
            <a:noFill/>
          </a:ln>
        </p:spPr>
      </p:pic>
      <p:pic>
        <p:nvPicPr>
          <p:cNvPr id="206" name="" descr=""/>
          <p:cNvPicPr/>
          <p:nvPr/>
        </p:nvPicPr>
        <p:blipFill>
          <a:blip r:embed="rId22"/>
          <a:stretch/>
        </p:blipFill>
        <p:spPr>
          <a:xfrm>
            <a:off x="4025880" y="6235560"/>
            <a:ext cx="228600" cy="216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Picture 56" descr=""/>
          <p:cNvPicPr/>
          <p:nvPr/>
        </p:nvPicPr>
        <p:blipFill>
          <a:blip r:embed="rId1"/>
          <a:stretch/>
        </p:blipFill>
        <p:spPr>
          <a:xfrm>
            <a:off x="2555640" y="1429200"/>
            <a:ext cx="3352320" cy="1904760"/>
          </a:xfrm>
          <a:prstGeom prst="rect">
            <a:avLst/>
          </a:prstGeom>
          <a:ln>
            <a:noFill/>
          </a:ln>
        </p:spPr>
      </p:pic>
      <p:pic>
        <p:nvPicPr>
          <p:cNvPr id="208" name="Picture 55" descr=""/>
          <p:cNvPicPr/>
          <p:nvPr/>
        </p:nvPicPr>
        <p:blipFill>
          <a:blip r:embed="rId2"/>
          <a:stretch/>
        </p:blipFill>
        <p:spPr>
          <a:xfrm>
            <a:off x="411480" y="1484640"/>
            <a:ext cx="1999800" cy="1742760"/>
          </a:xfrm>
          <a:prstGeom prst="rect">
            <a:avLst/>
          </a:prstGeom>
          <a:ln>
            <a:noFill/>
          </a:ln>
        </p:spPr>
      </p:pic>
      <p:sp>
        <p:nvSpPr>
          <p:cNvPr id="209" name="CustomShape 1"/>
          <p:cNvSpPr/>
          <p:nvPr/>
        </p:nvSpPr>
        <p:spPr>
          <a:xfrm>
            <a:off x="395640" y="836640"/>
            <a:ext cx="5544360" cy="26064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10" name="CustomShape 2"/>
          <p:cNvSpPr/>
          <p:nvPr/>
        </p:nvSpPr>
        <p:spPr>
          <a:xfrm>
            <a:off x="395640" y="836640"/>
            <a:ext cx="539064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Cambria"/>
                <a:ea typeface="Cambria"/>
              </a:rPr>
              <a:t>DES model that describes AUVs modes switching during a survey mission</a:t>
            </a:r>
            <a:endParaRPr b="0" lang="ru-RU" sz="1800" spc="-1" strike="noStrike">
              <a:latin typeface="Arial"/>
            </a:endParaRPr>
          </a:p>
        </p:txBody>
      </p:sp>
      <p:sp>
        <p:nvSpPr>
          <p:cNvPr id="211" name="CustomShape 3"/>
          <p:cNvSpPr/>
          <p:nvPr/>
        </p:nvSpPr>
        <p:spPr>
          <a:xfrm>
            <a:off x="969120" y="3165840"/>
            <a:ext cx="83808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ru-RU" sz="1200" spc="-1" strike="noStrike">
                <a:solidFill>
                  <a:srgbClr val="000000"/>
                </a:solidFill>
                <a:latin typeface="Cambria"/>
                <a:ea typeface="Cambria"/>
              </a:rPr>
              <a:t>Generator</a:t>
            </a:r>
            <a:endParaRPr b="0" lang="ru-RU" sz="1200" spc="-1" strike="noStrike">
              <a:latin typeface="Arial"/>
            </a:endParaRPr>
          </a:p>
        </p:txBody>
      </p:sp>
      <p:sp>
        <p:nvSpPr>
          <p:cNvPr id="212" name="CustomShape 4"/>
          <p:cNvSpPr/>
          <p:nvPr/>
        </p:nvSpPr>
        <p:spPr>
          <a:xfrm>
            <a:off x="3799440" y="3174480"/>
            <a:ext cx="10177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200" spc="-1" strike="noStrike">
                <a:solidFill>
                  <a:srgbClr val="000000"/>
                </a:solidFill>
                <a:latin typeface="Cambria"/>
                <a:ea typeface="Cambria"/>
              </a:rPr>
              <a:t>Specification</a:t>
            </a:r>
            <a:endParaRPr b="0" lang="ru-RU" sz="1200" spc="-1" strike="noStrike">
              <a:latin typeface="Arial"/>
            </a:endParaRPr>
          </a:p>
        </p:txBody>
      </p:sp>
      <p:sp>
        <p:nvSpPr>
          <p:cNvPr id="213" name="CustomShape 5"/>
          <p:cNvSpPr/>
          <p:nvPr/>
        </p:nvSpPr>
        <p:spPr>
          <a:xfrm>
            <a:off x="395640" y="3881160"/>
            <a:ext cx="8280720" cy="2499840"/>
          </a:xfrm>
          <a:prstGeom prst="rect">
            <a:avLst/>
          </a:prstGeom>
          <a:noFill/>
          <a:ln>
            <a:round/>
          </a:ln>
        </p:spPr>
        <p:style>
          <a:lnRef idx="2">
            <a:schemeClr val="accent1">
              <a:shade val="50000"/>
            </a:schemeClr>
          </a:lnRef>
          <a:fillRef idx="1">
            <a:schemeClr val="accent1"/>
          </a:fillRef>
          <a:effectRef idx="0">
            <a:schemeClr val="accent1"/>
          </a:effectRef>
          <a:fontRef idx="minor"/>
        </p:style>
      </p:sp>
      <p:grpSp>
        <p:nvGrpSpPr>
          <p:cNvPr id="214" name="Group 6"/>
          <p:cNvGrpSpPr/>
          <p:nvPr/>
        </p:nvGrpSpPr>
        <p:grpSpPr>
          <a:xfrm>
            <a:off x="467640" y="4365000"/>
            <a:ext cx="8214840" cy="1798200"/>
            <a:chOff x="467640" y="4365000"/>
            <a:chExt cx="8214840" cy="1798200"/>
          </a:xfrm>
        </p:grpSpPr>
      </p:grpSp>
      <p:sp>
        <p:nvSpPr>
          <p:cNvPr id="215" name="CustomShape 7"/>
          <p:cNvSpPr/>
          <p:nvPr/>
        </p:nvSpPr>
        <p:spPr>
          <a:xfrm>
            <a:off x="2786400" y="3443400"/>
            <a:ext cx="380880" cy="4284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16" name="CustomShape 8"/>
          <p:cNvSpPr/>
          <p:nvPr/>
        </p:nvSpPr>
        <p:spPr>
          <a:xfrm>
            <a:off x="214200" y="3952440"/>
            <a:ext cx="87152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Cambria"/>
                <a:ea typeface="Cambria"/>
              </a:rPr>
              <a:t>Formalization of DES in the original first-order language of PCFs</a:t>
            </a:r>
            <a:endParaRPr b="0" lang="ru-RU" sz="1800" spc="-1" strike="noStrike">
              <a:latin typeface="Arial"/>
            </a:endParaRPr>
          </a:p>
        </p:txBody>
      </p:sp>
      <p:grpSp>
        <p:nvGrpSpPr>
          <p:cNvPr id="217" name="Group 9"/>
          <p:cNvGrpSpPr/>
          <p:nvPr/>
        </p:nvGrpSpPr>
        <p:grpSpPr>
          <a:xfrm>
            <a:off x="6112800" y="836640"/>
            <a:ext cx="2563560" cy="2605680"/>
            <a:chOff x="6112800" y="836640"/>
            <a:chExt cx="2563560" cy="2605680"/>
          </a:xfrm>
        </p:grpSpPr>
        <p:sp>
          <p:nvSpPr>
            <p:cNvPr id="218" name="CustomShape 10"/>
            <p:cNvSpPr/>
            <p:nvPr/>
          </p:nvSpPr>
          <p:spPr>
            <a:xfrm>
              <a:off x="6112800" y="836640"/>
              <a:ext cx="2563560" cy="26056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19" name="CustomShape 11"/>
            <p:cNvSpPr/>
            <p:nvPr/>
          </p:nvSpPr>
          <p:spPr>
            <a:xfrm>
              <a:off x="6138360" y="990000"/>
              <a:ext cx="2510640" cy="2284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Cambria"/>
                  <a:ea typeface="Cambria"/>
                </a:rPr>
                <a:t>PCF (positively-constructed formulas) inference search using the special developed strategy that gives the answer about the presence of the required property</a:t>
              </a:r>
              <a:endParaRPr b="0" lang="ru-RU" sz="1800" spc="-1" strike="noStrike">
                <a:latin typeface="Arial"/>
              </a:endParaRPr>
            </a:p>
          </p:txBody>
        </p:sp>
      </p:grpSp>
      <p:sp>
        <p:nvSpPr>
          <p:cNvPr id="220" name="CustomShape 12"/>
          <p:cNvSpPr/>
          <p:nvPr/>
        </p:nvSpPr>
        <p:spPr>
          <a:xfrm rot="10800000">
            <a:off x="7236720" y="3454560"/>
            <a:ext cx="444960" cy="4284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1" name="CustomShape 13"/>
          <p:cNvSpPr/>
          <p:nvPr/>
        </p:nvSpPr>
        <p:spPr>
          <a:xfrm>
            <a:off x="395640" y="152280"/>
            <a:ext cx="8578800" cy="99036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ru-RU" sz="3200" spc="-1" strike="noStrike">
                <a:solidFill>
                  <a:srgbClr val="000000"/>
                </a:solidFill>
                <a:latin typeface="Cambria"/>
              </a:rPr>
              <a:t>Analysis of Logical Discrete-Event Systems</a:t>
            </a:r>
            <a:endParaRPr b="0" lang="ru-RU" sz="3200" spc="-1" strike="noStrike">
              <a:latin typeface="Arial"/>
            </a:endParaRPr>
          </a:p>
        </p:txBody>
      </p:sp>
      <p:pic>
        <p:nvPicPr>
          <p:cNvPr id="222" name="" descr=""/>
          <p:cNvPicPr/>
          <p:nvPr/>
        </p:nvPicPr>
        <p:blipFill>
          <a:blip r:embed="rId3"/>
          <a:stretch/>
        </p:blipFill>
        <p:spPr>
          <a:xfrm>
            <a:off x="457200" y="4356000"/>
            <a:ext cx="8204040" cy="330120"/>
          </a:xfrm>
          <a:prstGeom prst="rect">
            <a:avLst/>
          </a:prstGeom>
          <a:ln>
            <a:noFill/>
          </a:ln>
        </p:spPr>
      </p:pic>
      <p:pic>
        <p:nvPicPr>
          <p:cNvPr id="223" name="" descr=""/>
          <p:cNvPicPr/>
          <p:nvPr/>
        </p:nvPicPr>
        <p:blipFill>
          <a:blip r:embed="rId4"/>
          <a:stretch/>
        </p:blipFill>
        <p:spPr>
          <a:xfrm>
            <a:off x="457200" y="4749840"/>
            <a:ext cx="6896160" cy="1397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395640" y="152280"/>
            <a:ext cx="8578800" cy="990360"/>
          </a:xfrm>
          <a:prstGeom prst="rect">
            <a:avLst/>
          </a:prstGeom>
          <a:noFill/>
          <a:ln>
            <a:noFill/>
          </a:ln>
        </p:spPr>
        <p:txBody>
          <a:bodyPr anchor="ctr">
            <a:normAutofit/>
          </a:bodyPr>
          <a:p>
            <a:pPr algn="ctr">
              <a:lnSpc>
                <a:spcPct val="100000"/>
              </a:lnSpc>
            </a:pPr>
            <a:r>
              <a:rPr b="0" lang="ru-RU" sz="3200" spc="-1" strike="noStrike">
                <a:solidFill>
                  <a:srgbClr val="000000"/>
                </a:solidFill>
                <a:latin typeface="Cambria"/>
              </a:rPr>
              <a:t>Coordinated AUVs Group Recharging Scheme</a:t>
            </a:r>
            <a:endParaRPr b="0" lang="ru-RU" sz="3200" spc="-1" strike="noStrike">
              <a:solidFill>
                <a:srgbClr val="000000"/>
              </a:solidFill>
              <a:latin typeface="Arial"/>
            </a:endParaRPr>
          </a:p>
        </p:txBody>
      </p:sp>
      <p:pic>
        <p:nvPicPr>
          <p:cNvPr id="225" name="Рисунок 6" descr=""/>
          <p:cNvPicPr/>
          <p:nvPr/>
        </p:nvPicPr>
        <p:blipFill>
          <a:blip r:embed="rId1"/>
          <a:stretch/>
        </p:blipFill>
        <p:spPr>
          <a:xfrm>
            <a:off x="1594440" y="3558240"/>
            <a:ext cx="6881400" cy="1049400"/>
          </a:xfrm>
          <a:prstGeom prst="rect">
            <a:avLst/>
          </a:prstGeom>
          <a:ln>
            <a:noFill/>
          </a:ln>
        </p:spPr>
      </p:pic>
      <p:sp>
        <p:nvSpPr>
          <p:cNvPr id="226" name="CustomShape 2"/>
          <p:cNvSpPr/>
          <p:nvPr/>
        </p:nvSpPr>
        <p:spPr>
          <a:xfrm>
            <a:off x="412920" y="3476160"/>
            <a:ext cx="935640" cy="402840"/>
          </a:xfrm>
          <a:prstGeom prst="rect">
            <a:avLst/>
          </a:prstGeom>
          <a:noFill/>
          <a:ln w="9360">
            <a:noFill/>
          </a:ln>
        </p:spPr>
        <p:style>
          <a:lnRef idx="0"/>
          <a:fillRef idx="0"/>
          <a:effectRef idx="0"/>
          <a:fontRef idx="minor"/>
        </p:style>
        <p:txBody>
          <a:bodyPr lIns="90000" rIns="90000" tIns="45000" bIns="45000">
            <a:spAutoFit/>
          </a:bodyPr>
          <a:p>
            <a:pPr marL="181080" indent="-180720">
              <a:lnSpc>
                <a:spcPct val="114000"/>
              </a:lnSpc>
            </a:pPr>
            <a:r>
              <a:rPr b="0" lang="ru-RU" sz="1800" spc="-1" strike="noStrike">
                <a:solidFill>
                  <a:srgbClr val="000000"/>
                </a:solidFill>
                <a:latin typeface="Cambria"/>
              </a:rPr>
              <a:t>AUV #</a:t>
            </a:r>
            <a:r>
              <a:rPr b="0" lang="ru-RU" sz="1800" spc="-1" strike="noStrike">
                <a:solidFill>
                  <a:srgbClr val="ff0000"/>
                </a:solidFill>
                <a:latin typeface="Cambria"/>
              </a:rPr>
              <a:t>1</a:t>
            </a:r>
            <a:endParaRPr b="0" lang="ru-RU" sz="1800" spc="-1" strike="noStrike">
              <a:latin typeface="Arial"/>
            </a:endParaRPr>
          </a:p>
        </p:txBody>
      </p:sp>
      <p:sp>
        <p:nvSpPr>
          <p:cNvPr id="227" name="CustomShape 3"/>
          <p:cNvSpPr/>
          <p:nvPr/>
        </p:nvSpPr>
        <p:spPr>
          <a:xfrm>
            <a:off x="412920" y="3747240"/>
            <a:ext cx="935640" cy="402840"/>
          </a:xfrm>
          <a:prstGeom prst="rect">
            <a:avLst/>
          </a:prstGeom>
          <a:noFill/>
          <a:ln w="9360">
            <a:noFill/>
          </a:ln>
        </p:spPr>
        <p:style>
          <a:lnRef idx="0"/>
          <a:fillRef idx="0"/>
          <a:effectRef idx="0"/>
          <a:fontRef idx="minor"/>
        </p:style>
        <p:txBody>
          <a:bodyPr lIns="90000" rIns="90000" tIns="45000" bIns="45000">
            <a:spAutoFit/>
          </a:bodyPr>
          <a:p>
            <a:pPr marL="181080" indent="-180720">
              <a:lnSpc>
                <a:spcPct val="114000"/>
              </a:lnSpc>
            </a:pPr>
            <a:r>
              <a:rPr b="0" lang="ru-RU" sz="1800" spc="-1" strike="noStrike">
                <a:solidFill>
                  <a:srgbClr val="000000"/>
                </a:solidFill>
                <a:latin typeface="Cambria"/>
              </a:rPr>
              <a:t>AUV #</a:t>
            </a:r>
            <a:r>
              <a:rPr b="0" lang="ru-RU" sz="1800" spc="-1" strike="noStrike">
                <a:solidFill>
                  <a:srgbClr val="0070c0"/>
                </a:solidFill>
                <a:latin typeface="Cambria"/>
              </a:rPr>
              <a:t>2</a:t>
            </a:r>
            <a:endParaRPr b="0" lang="ru-RU" sz="1800" spc="-1" strike="noStrike">
              <a:latin typeface="Arial"/>
            </a:endParaRPr>
          </a:p>
        </p:txBody>
      </p:sp>
      <p:sp>
        <p:nvSpPr>
          <p:cNvPr id="228" name="CustomShape 4"/>
          <p:cNvSpPr/>
          <p:nvPr/>
        </p:nvSpPr>
        <p:spPr>
          <a:xfrm>
            <a:off x="412920" y="4026600"/>
            <a:ext cx="935640" cy="402840"/>
          </a:xfrm>
          <a:prstGeom prst="rect">
            <a:avLst/>
          </a:prstGeom>
          <a:noFill/>
          <a:ln w="9360">
            <a:noFill/>
          </a:ln>
        </p:spPr>
        <p:style>
          <a:lnRef idx="0"/>
          <a:fillRef idx="0"/>
          <a:effectRef idx="0"/>
          <a:fontRef idx="minor"/>
        </p:style>
        <p:txBody>
          <a:bodyPr lIns="90000" rIns="90000" tIns="45000" bIns="45000">
            <a:spAutoFit/>
          </a:bodyPr>
          <a:p>
            <a:pPr marL="181080" indent="-180720">
              <a:lnSpc>
                <a:spcPct val="114000"/>
              </a:lnSpc>
            </a:pPr>
            <a:r>
              <a:rPr b="0" lang="ru-RU" sz="1800" spc="-1" strike="noStrike">
                <a:solidFill>
                  <a:srgbClr val="000000"/>
                </a:solidFill>
                <a:latin typeface="Cambria"/>
              </a:rPr>
              <a:t>AUV #</a:t>
            </a:r>
            <a:r>
              <a:rPr b="0" lang="ru-RU" sz="1800" spc="-1" strike="noStrike">
                <a:solidFill>
                  <a:srgbClr val="00b050"/>
                </a:solidFill>
                <a:latin typeface="Cambria"/>
              </a:rPr>
              <a:t>3</a:t>
            </a:r>
            <a:endParaRPr b="0" lang="ru-RU" sz="1800" spc="-1" strike="noStrike">
              <a:latin typeface="Arial"/>
            </a:endParaRPr>
          </a:p>
        </p:txBody>
      </p:sp>
      <p:sp>
        <p:nvSpPr>
          <p:cNvPr id="229" name="CustomShape 5"/>
          <p:cNvSpPr/>
          <p:nvPr/>
        </p:nvSpPr>
        <p:spPr>
          <a:xfrm>
            <a:off x="412920" y="4290840"/>
            <a:ext cx="1181160" cy="402840"/>
          </a:xfrm>
          <a:prstGeom prst="rect">
            <a:avLst/>
          </a:prstGeom>
          <a:noFill/>
          <a:ln w="9360">
            <a:noFill/>
          </a:ln>
        </p:spPr>
        <p:style>
          <a:lnRef idx="0"/>
          <a:fillRef idx="0"/>
          <a:effectRef idx="0"/>
          <a:fontRef idx="minor"/>
        </p:style>
        <p:txBody>
          <a:bodyPr lIns="90000" rIns="90000" tIns="45000" bIns="45000">
            <a:spAutoFit/>
          </a:bodyPr>
          <a:p>
            <a:pPr marL="181080" indent="-180720">
              <a:lnSpc>
                <a:spcPct val="114000"/>
              </a:lnSpc>
            </a:pPr>
            <a:r>
              <a:rPr b="0" lang="ru-RU" sz="1800" spc="-1" strike="noStrike">
                <a:solidFill>
                  <a:srgbClr val="000000"/>
                </a:solidFill>
                <a:latin typeface="Cambria"/>
              </a:rPr>
              <a:t>AUV #</a:t>
            </a:r>
            <a:r>
              <a:rPr b="0" lang="ru-RU" sz="1800" spc="-1" strike="noStrike">
                <a:solidFill>
                  <a:srgbClr val="ff9900"/>
                </a:solidFill>
                <a:latin typeface="Cambria"/>
              </a:rPr>
              <a:t>N</a:t>
            </a:r>
            <a:endParaRPr b="0" lang="ru-RU" sz="1800" spc="-1" strike="noStrike">
              <a:latin typeface="Arial"/>
            </a:endParaRPr>
          </a:p>
        </p:txBody>
      </p:sp>
      <p:sp>
        <p:nvSpPr>
          <p:cNvPr id="230" name="CustomShape 6"/>
          <p:cNvSpPr/>
          <p:nvPr/>
        </p:nvSpPr>
        <p:spPr>
          <a:xfrm rot="16200000">
            <a:off x="2806920" y="3214080"/>
            <a:ext cx="137880" cy="533160"/>
          </a:xfrm>
          <a:prstGeom prst="rightBrace">
            <a:avLst>
              <a:gd name="adj1" fmla="val 8333"/>
              <a:gd name="adj2" fmla="val 50000"/>
            </a:avLst>
          </a:prstGeom>
          <a:noFill/>
          <a:ln w="19080">
            <a:solidFill>
              <a:srgbClr val="4a7ebb"/>
            </a:solidFill>
            <a:round/>
          </a:ln>
        </p:spPr>
        <p:style>
          <a:lnRef idx="1">
            <a:schemeClr val="accent1"/>
          </a:lnRef>
          <a:fillRef idx="0">
            <a:schemeClr val="accent1"/>
          </a:fillRef>
          <a:effectRef idx="0">
            <a:schemeClr val="accent1"/>
          </a:effectRef>
          <a:fontRef idx="minor"/>
        </p:style>
      </p:sp>
      <p:sp>
        <p:nvSpPr>
          <p:cNvPr id="231" name="CustomShape 7"/>
          <p:cNvSpPr/>
          <p:nvPr/>
        </p:nvSpPr>
        <p:spPr>
          <a:xfrm>
            <a:off x="689400" y="3133080"/>
            <a:ext cx="8130960" cy="367560"/>
          </a:xfrm>
          <a:prstGeom prst="rect">
            <a:avLst/>
          </a:prstGeom>
          <a:noFill/>
          <a:ln w="9360">
            <a:noFill/>
          </a:ln>
        </p:spPr>
        <p:style>
          <a:lnRef idx="0"/>
          <a:fillRef idx="0"/>
          <a:effectRef idx="0"/>
          <a:fontRef idx="minor"/>
        </p:style>
        <p:txBody>
          <a:bodyPr lIns="90000" rIns="90000" tIns="45000" bIns="45000">
            <a:spAutoFit/>
          </a:bodyPr>
          <a:p>
            <a:pPr marL="181080" indent="-180720">
              <a:lnSpc>
                <a:spcPct val="114000"/>
              </a:lnSpc>
            </a:pPr>
            <a:r>
              <a:rPr b="0" lang="ru-RU" sz="1600" spc="-1" strike="noStrike">
                <a:solidFill>
                  <a:srgbClr val="000000"/>
                </a:solidFill>
                <a:latin typeface="Cambria"/>
              </a:rPr>
              <a:t>Includes traveling time &amp; charging time (</a:t>
            </a:r>
            <a:r>
              <a:rPr b="0" i="1" lang="ru-RU" sz="1600" spc="-1" strike="noStrike">
                <a:solidFill>
                  <a:srgbClr val="000000"/>
                </a:solidFill>
                <a:latin typeface="Cambria"/>
              </a:rPr>
              <a:t>considering both AUV’s speed and charging speed</a:t>
            </a:r>
            <a:r>
              <a:rPr b="0" lang="ru-RU" sz="1600" spc="-1" strike="noStrike">
                <a:solidFill>
                  <a:srgbClr val="000000"/>
                </a:solidFill>
                <a:latin typeface="Cambria"/>
              </a:rPr>
              <a:t>)</a:t>
            </a:r>
            <a:endParaRPr b="0" lang="ru-RU" sz="1600" spc="-1" strike="noStrike">
              <a:latin typeface="Arial"/>
            </a:endParaRPr>
          </a:p>
        </p:txBody>
      </p:sp>
      <p:sp>
        <p:nvSpPr>
          <p:cNvPr id="232" name="CustomShape 8"/>
          <p:cNvSpPr/>
          <p:nvPr/>
        </p:nvSpPr>
        <p:spPr>
          <a:xfrm rot="16200000">
            <a:off x="4327560" y="3213000"/>
            <a:ext cx="137880" cy="533160"/>
          </a:xfrm>
          <a:prstGeom prst="rightBrace">
            <a:avLst>
              <a:gd name="adj1" fmla="val 8333"/>
              <a:gd name="adj2" fmla="val 50000"/>
            </a:avLst>
          </a:prstGeom>
          <a:noFill/>
          <a:ln w="19080">
            <a:solidFill>
              <a:srgbClr val="4a7ebb"/>
            </a:solidFill>
            <a:round/>
          </a:ln>
        </p:spPr>
        <p:style>
          <a:lnRef idx="1">
            <a:schemeClr val="accent1"/>
          </a:lnRef>
          <a:fillRef idx="0">
            <a:schemeClr val="accent1"/>
          </a:fillRef>
          <a:effectRef idx="0">
            <a:schemeClr val="accent1"/>
          </a:effectRef>
          <a:fontRef idx="minor"/>
        </p:style>
      </p:sp>
      <p:sp>
        <p:nvSpPr>
          <p:cNvPr id="233" name="CustomShape 9"/>
          <p:cNvSpPr/>
          <p:nvPr/>
        </p:nvSpPr>
        <p:spPr>
          <a:xfrm rot="16200000">
            <a:off x="5848200" y="3212640"/>
            <a:ext cx="137880" cy="533160"/>
          </a:xfrm>
          <a:prstGeom prst="rightBrace">
            <a:avLst>
              <a:gd name="adj1" fmla="val 8333"/>
              <a:gd name="adj2" fmla="val 50000"/>
            </a:avLst>
          </a:prstGeom>
          <a:noFill/>
          <a:ln w="19080">
            <a:solidFill>
              <a:srgbClr val="4a7ebb"/>
            </a:solidFill>
            <a:round/>
          </a:ln>
        </p:spPr>
        <p:style>
          <a:lnRef idx="1">
            <a:schemeClr val="accent1"/>
          </a:lnRef>
          <a:fillRef idx="0">
            <a:schemeClr val="accent1"/>
          </a:fillRef>
          <a:effectRef idx="0">
            <a:schemeClr val="accent1"/>
          </a:effectRef>
          <a:fontRef idx="minor"/>
        </p:style>
      </p:sp>
      <p:sp>
        <p:nvSpPr>
          <p:cNvPr id="234" name="CustomShape 10"/>
          <p:cNvSpPr/>
          <p:nvPr/>
        </p:nvSpPr>
        <p:spPr>
          <a:xfrm rot="16200000">
            <a:off x="7368840" y="3210120"/>
            <a:ext cx="137880" cy="533160"/>
          </a:xfrm>
          <a:prstGeom prst="rightBrace">
            <a:avLst>
              <a:gd name="adj1" fmla="val 8333"/>
              <a:gd name="adj2" fmla="val 50000"/>
            </a:avLst>
          </a:prstGeom>
          <a:noFill/>
          <a:ln w="19080">
            <a:solidFill>
              <a:srgbClr val="4a7ebb"/>
            </a:solidFill>
            <a:round/>
          </a:ln>
        </p:spPr>
        <p:style>
          <a:lnRef idx="1">
            <a:schemeClr val="accent1"/>
          </a:lnRef>
          <a:fillRef idx="0">
            <a:schemeClr val="accent1"/>
          </a:fillRef>
          <a:effectRef idx="0">
            <a:schemeClr val="accent1"/>
          </a:effectRef>
          <a:fontRef idx="minor"/>
        </p:style>
      </p:sp>
      <p:sp>
        <p:nvSpPr>
          <p:cNvPr id="235" name="CustomShape 11"/>
          <p:cNvSpPr/>
          <p:nvPr/>
        </p:nvSpPr>
        <p:spPr>
          <a:xfrm>
            <a:off x="395640" y="4929480"/>
            <a:ext cx="80474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70c0"/>
                </a:solidFill>
                <a:latin typeface="Cambria"/>
              </a:rPr>
              <a:t>The effectiveness of the group schedule</a:t>
            </a:r>
            <a:r>
              <a:rPr b="0" lang="ru-RU" sz="1800" spc="-1" strike="noStrike">
                <a:solidFill>
                  <a:srgbClr val="000000"/>
                </a:solidFill>
                <a:latin typeface="Cambria"/>
              </a:rPr>
              <a:t> is ensured by</a:t>
            </a:r>
            <a:r>
              <a:rPr b="0" lang="ru-RU" sz="1800" spc="-1" strike="noStrike">
                <a:solidFill>
                  <a:srgbClr val="0070c0"/>
                </a:solidFill>
                <a:latin typeface="Cambria"/>
              </a:rPr>
              <a:t>:</a:t>
            </a:r>
            <a:endParaRPr b="0" lang="ru-RU" sz="1800" spc="-1" strike="noStrike">
              <a:latin typeface="Arial"/>
            </a:endParaRPr>
          </a:p>
          <a:p>
            <a:pPr marL="714240" indent="-342720">
              <a:lnSpc>
                <a:spcPct val="100000"/>
              </a:lnSpc>
              <a:buClr>
                <a:srgbClr val="0070c0"/>
              </a:buClr>
              <a:buFont typeface="Calibri"/>
              <a:buAutoNum type="alphaLcPeriod"/>
            </a:pPr>
            <a:r>
              <a:rPr b="0" lang="ru-RU" sz="1800" spc="-1" strike="noStrike">
                <a:solidFill>
                  <a:srgbClr val="000000"/>
                </a:solidFill>
                <a:latin typeface="Cambria"/>
              </a:rPr>
              <a:t>Keeping all vehicles in good working order (well-timed recharging);</a:t>
            </a:r>
            <a:endParaRPr b="0" lang="ru-RU" sz="1800" spc="-1" strike="noStrike">
              <a:latin typeface="Arial"/>
            </a:endParaRPr>
          </a:p>
          <a:p>
            <a:pPr marL="714240" indent="-342720">
              <a:lnSpc>
                <a:spcPct val="100000"/>
              </a:lnSpc>
              <a:buClr>
                <a:srgbClr val="0070c0"/>
              </a:buClr>
              <a:buFont typeface="Calibri"/>
              <a:buAutoNum type="alphaLcPeriod"/>
            </a:pPr>
            <a:r>
              <a:rPr b="0" lang="ru-RU" sz="1800" spc="-1" strike="noStrike">
                <a:solidFill>
                  <a:srgbClr val="000000"/>
                </a:solidFill>
                <a:latin typeface="Cambria"/>
              </a:rPr>
              <a:t>Excluding simultaneous charging of big number of vehicles (at least, excluding simultaneous charging of the fastest vehicles in the group);</a:t>
            </a:r>
            <a:endParaRPr b="0" lang="ru-RU" sz="1800" spc="-1" strike="noStrike">
              <a:latin typeface="Arial"/>
            </a:endParaRPr>
          </a:p>
          <a:p>
            <a:pPr marL="714240" indent="-342720">
              <a:lnSpc>
                <a:spcPct val="100000"/>
              </a:lnSpc>
              <a:buClr>
                <a:srgbClr val="0070c0"/>
              </a:buClr>
              <a:buFont typeface="Calibri"/>
              <a:buAutoNum type="alphaLcPeriod"/>
            </a:pPr>
            <a:r>
              <a:rPr b="0" lang="ru-RU" sz="1800" spc="-1" strike="noStrike">
                <a:solidFill>
                  <a:srgbClr val="000000"/>
                </a:solidFill>
                <a:latin typeface="Cambria"/>
              </a:rPr>
              <a:t>Minimizing group rendezvous’ frequency where possible.</a:t>
            </a:r>
            <a:endParaRPr b="0" lang="ru-RU" sz="1800" spc="-1" strike="noStrike">
              <a:latin typeface="Arial"/>
            </a:endParaRPr>
          </a:p>
        </p:txBody>
      </p:sp>
      <p:pic>
        <p:nvPicPr>
          <p:cNvPr id="236" name="Рисунок 20" descr=""/>
          <p:cNvPicPr/>
          <p:nvPr/>
        </p:nvPicPr>
        <p:blipFill>
          <a:blip r:embed="rId2"/>
          <a:stretch/>
        </p:blipFill>
        <p:spPr>
          <a:xfrm>
            <a:off x="6144120" y="1162080"/>
            <a:ext cx="2604240" cy="1834920"/>
          </a:xfrm>
          <a:prstGeom prst="rect">
            <a:avLst/>
          </a:prstGeom>
          <a:ln>
            <a:noFill/>
          </a:ln>
        </p:spPr>
      </p:pic>
      <p:grpSp>
        <p:nvGrpSpPr>
          <p:cNvPr id="237" name="Group 12"/>
          <p:cNvGrpSpPr/>
          <p:nvPr/>
        </p:nvGrpSpPr>
        <p:grpSpPr>
          <a:xfrm>
            <a:off x="512280" y="4614840"/>
            <a:ext cx="7346520" cy="367560"/>
            <a:chOff x="512280" y="4614840"/>
            <a:chExt cx="7346520" cy="367560"/>
          </a:xfrm>
        </p:grpSpPr>
        <p:sp>
          <p:nvSpPr>
            <p:cNvPr id="238" name="CustomShape 13"/>
            <p:cNvSpPr/>
            <p:nvPr/>
          </p:nvSpPr>
          <p:spPr>
            <a:xfrm>
              <a:off x="565920" y="4614840"/>
              <a:ext cx="7292880" cy="367560"/>
            </a:xfrm>
            <a:prstGeom prst="rect">
              <a:avLst/>
            </a:prstGeom>
            <a:noFill/>
            <a:ln w="9360">
              <a:noFill/>
            </a:ln>
          </p:spPr>
          <p:style>
            <a:lnRef idx="0"/>
            <a:fillRef idx="0"/>
            <a:effectRef idx="0"/>
            <a:fontRef idx="minor"/>
          </p:style>
          <p:txBody>
            <a:bodyPr lIns="90000" rIns="90000" tIns="45000" bIns="45000">
              <a:spAutoFit/>
            </a:bodyPr>
            <a:p>
              <a:pPr marL="181080" indent="-180720">
                <a:lnSpc>
                  <a:spcPct val="114000"/>
                </a:lnSpc>
              </a:pPr>
              <a:r>
                <a:rPr b="0" lang="ru-RU" sz="1600" spc="-1" strike="noStrike">
                  <a:solidFill>
                    <a:srgbClr val="000000"/>
                  </a:solidFill>
                  <a:latin typeface="Cambria"/>
                </a:rPr>
                <a:t>– </a:t>
              </a:r>
              <a:r>
                <a:rPr b="0" lang="ru-RU" sz="1600" spc="-1" strike="noStrike">
                  <a:solidFill>
                    <a:srgbClr val="000000"/>
                  </a:solidFill>
                  <a:latin typeface="Cambria"/>
                </a:rPr>
                <a:t>time segment (△T):    – vehicle is working;    – vehicle is charging (or traveling).</a:t>
              </a:r>
              <a:endParaRPr b="0" lang="ru-RU" sz="1600" spc="-1" strike="noStrike">
                <a:latin typeface="Arial"/>
              </a:endParaRPr>
            </a:p>
          </p:txBody>
        </p:sp>
        <p:pic>
          <p:nvPicPr>
            <p:cNvPr id="239" name="Рисунок 24" descr=""/>
            <p:cNvPicPr/>
            <p:nvPr/>
          </p:nvPicPr>
          <p:blipFill>
            <a:blip r:embed="rId3"/>
            <a:stretch/>
          </p:blipFill>
          <p:spPr>
            <a:xfrm>
              <a:off x="512280" y="4699800"/>
              <a:ext cx="93600" cy="228240"/>
            </a:xfrm>
            <a:prstGeom prst="rect">
              <a:avLst/>
            </a:prstGeom>
            <a:ln>
              <a:noFill/>
            </a:ln>
          </p:spPr>
        </p:pic>
        <p:pic>
          <p:nvPicPr>
            <p:cNvPr id="240" name="Рисунок 25" descr=""/>
            <p:cNvPicPr/>
            <p:nvPr/>
          </p:nvPicPr>
          <p:blipFill>
            <a:blip r:embed="rId4"/>
            <a:stretch/>
          </p:blipFill>
          <p:spPr>
            <a:xfrm>
              <a:off x="2566440" y="4699800"/>
              <a:ext cx="93600" cy="228240"/>
            </a:xfrm>
            <a:prstGeom prst="rect">
              <a:avLst/>
            </a:prstGeom>
            <a:ln>
              <a:noFill/>
            </a:ln>
          </p:spPr>
        </p:pic>
        <p:pic>
          <p:nvPicPr>
            <p:cNvPr id="241" name="Рисунок 26" descr=""/>
            <p:cNvPicPr/>
            <p:nvPr/>
          </p:nvPicPr>
          <p:blipFill>
            <a:blip r:embed="rId5"/>
            <a:stretch/>
          </p:blipFill>
          <p:spPr>
            <a:xfrm>
              <a:off x="4505760" y="4699800"/>
              <a:ext cx="93600" cy="228240"/>
            </a:xfrm>
            <a:prstGeom prst="rect">
              <a:avLst/>
            </a:prstGeom>
            <a:ln>
              <a:noFill/>
            </a:ln>
          </p:spPr>
        </p:pic>
      </p:grpSp>
      <p:sp>
        <p:nvSpPr>
          <p:cNvPr id="242" name="CustomShape 14"/>
          <p:cNvSpPr/>
          <p:nvPr/>
        </p:nvSpPr>
        <p:spPr>
          <a:xfrm>
            <a:off x="378360" y="2523240"/>
            <a:ext cx="7326360" cy="63900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Cambria"/>
              </a:rPr>
              <a:t>Discrete representation of the group rotation schedule:</a:t>
            </a:r>
            <a:endParaRPr b="0" lang="ru-RU" sz="1800" spc="-1" strike="noStrike">
              <a:latin typeface="Arial"/>
            </a:endParaRPr>
          </a:p>
          <a:p>
            <a:pPr>
              <a:lnSpc>
                <a:spcPct val="100000"/>
              </a:lnSpc>
            </a:pPr>
            <a:r>
              <a:rPr b="0" lang="ru-RU" sz="1800" spc="-1" strike="noStrike">
                <a:solidFill>
                  <a:srgbClr val="000000"/>
                </a:solidFill>
                <a:latin typeface="Cambria"/>
              </a:rPr>
              <a:t>Binary matrix  of  size, where </a:t>
            </a:r>
            <a:endParaRPr b="0" lang="ru-RU" sz="1800" spc="-1" strike="noStrike">
              <a:latin typeface="Arial"/>
            </a:endParaRPr>
          </a:p>
        </p:txBody>
      </p:sp>
      <p:sp>
        <p:nvSpPr>
          <p:cNvPr id="243" name="CustomShape 15"/>
          <p:cNvSpPr/>
          <p:nvPr/>
        </p:nvSpPr>
        <p:spPr>
          <a:xfrm>
            <a:off x="378360" y="2523240"/>
            <a:ext cx="7326360" cy="668160"/>
          </a:xfrm>
          <a:prstGeom prst="rect">
            <a:avLst/>
          </a:prstGeom>
          <a:blipFill rotWithShape="0">
            <a:blip r:embed="rId6"/>
            <a:stretch>
              <a:fillRect l="-663" t="-6325" r="0" b="-9069"/>
            </a:stretch>
          </a:blipFill>
          <a:ln w="9360">
            <a:noFill/>
          </a:ln>
        </p:spPr>
        <p:style>
          <a:lnRef idx="0"/>
          <a:fillRef idx="0"/>
          <a:effectRef idx="0"/>
          <a:fontRef idx="minor"/>
        </p:style>
        <p:txBody>
          <a:bodyPr lIns="90000" rIns="90000" tIns="45000" bIns="45000">
            <a:noAutofit/>
          </a:bodyPr>
          <a:p>
            <a:pPr>
              <a:lnSpc>
                <a:spcPct val="100000"/>
              </a:lnSpc>
            </a:pPr>
            <a:r>
              <a:rPr b="0" lang="ru-RU" sz="1800" spc="-1" strike="noStrike">
                <a:latin typeface="Arial"/>
              </a:rPr>
              <a:t> </a:t>
            </a:r>
            <a:endParaRPr b="0" lang="ru-RU" sz="1800" spc="-1" strike="noStrike">
              <a:latin typeface="Arial"/>
            </a:endParaRPr>
          </a:p>
        </p:txBody>
      </p:sp>
      <p:sp>
        <p:nvSpPr>
          <p:cNvPr id="244" name="CustomShape 16"/>
          <p:cNvSpPr/>
          <p:nvPr/>
        </p:nvSpPr>
        <p:spPr>
          <a:xfrm>
            <a:off x="395640" y="1090800"/>
            <a:ext cx="57884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70c0"/>
                </a:solidFill>
                <a:latin typeface="Cambria"/>
              </a:rPr>
              <a:t>Large-scale monitoring missions of long duration</a:t>
            </a:r>
            <a:r>
              <a:rPr b="0" lang="ru-RU" sz="1800" spc="-1" strike="noStrike">
                <a:solidFill>
                  <a:srgbClr val="000000"/>
                </a:solidFill>
                <a:latin typeface="Cambria"/>
              </a:rPr>
              <a:t>:</a:t>
            </a:r>
            <a:endParaRPr b="0" lang="ru-RU" sz="1800" spc="-1" strike="noStrike">
              <a:latin typeface="Arial"/>
            </a:endParaRPr>
          </a:p>
          <a:p>
            <a:pPr marL="266760" indent="-266400">
              <a:lnSpc>
                <a:spcPct val="100000"/>
              </a:lnSpc>
              <a:buClr>
                <a:srgbClr val="0070c0"/>
              </a:buClr>
              <a:buFont typeface="Cambria"/>
              <a:buChar char="▸"/>
            </a:pPr>
            <a:r>
              <a:rPr b="0" lang="ru-RU" sz="1800" spc="-1" strike="noStrike">
                <a:solidFill>
                  <a:srgbClr val="000000"/>
                </a:solidFill>
                <a:latin typeface="Cambria"/>
              </a:rPr>
              <a:t>Vehicles have to </a:t>
            </a:r>
            <a:r>
              <a:rPr b="0" i="1" lang="ru-RU" sz="1800" spc="-1" strike="noStrike">
                <a:solidFill>
                  <a:srgbClr val="000000"/>
                </a:solidFill>
                <a:latin typeface="Cambria"/>
              </a:rPr>
              <a:t>recharge their batteries </a:t>
            </a:r>
            <a:r>
              <a:rPr b="0" lang="ru-RU" sz="1800" spc="-1" strike="noStrike">
                <a:solidFill>
                  <a:srgbClr val="000000"/>
                </a:solidFill>
                <a:latin typeface="Cambria"/>
              </a:rPr>
              <a:t>periodically;</a:t>
            </a:r>
            <a:endParaRPr b="0" lang="ru-RU" sz="1800" spc="-1" strike="noStrike">
              <a:latin typeface="Arial"/>
            </a:endParaRPr>
          </a:p>
          <a:p>
            <a:pPr marL="266760" indent="-266400">
              <a:lnSpc>
                <a:spcPct val="100000"/>
              </a:lnSpc>
              <a:buClr>
                <a:srgbClr val="0070c0"/>
              </a:buClr>
              <a:buFont typeface="Cambria"/>
              <a:buChar char="▸"/>
            </a:pPr>
            <a:r>
              <a:rPr b="0" lang="ru-RU" sz="1800" spc="-1" strike="noStrike">
                <a:solidFill>
                  <a:srgbClr val="000000"/>
                </a:solidFill>
                <a:latin typeface="Cambria"/>
                <a:ea typeface="Times New Roman"/>
              </a:rPr>
              <a:t>Vehicles should </a:t>
            </a:r>
            <a:r>
              <a:rPr b="0" i="1" lang="ru-RU" sz="1800" spc="-1" strike="noStrike">
                <a:solidFill>
                  <a:srgbClr val="000000"/>
                </a:solidFill>
                <a:latin typeface="Cambria"/>
                <a:ea typeface="Times New Roman"/>
              </a:rPr>
              <a:t>alternate charging cycles </a:t>
            </a:r>
            <a:r>
              <a:rPr b="0" lang="ru-RU" sz="1800" spc="-1" strike="noStrike">
                <a:solidFill>
                  <a:srgbClr val="000000"/>
                </a:solidFill>
                <a:latin typeface="Cambria"/>
                <a:ea typeface="Times New Roman"/>
              </a:rPr>
              <a:t>if possible to decrease temporary loss of performance capability;</a:t>
            </a:r>
            <a:endParaRPr b="0" lang="ru-RU" sz="1800" spc="-1" strike="noStrike">
              <a:latin typeface="Arial"/>
            </a:endParaRPr>
          </a:p>
          <a:p>
            <a:pPr marL="266760" indent="-266400">
              <a:lnSpc>
                <a:spcPct val="100000"/>
              </a:lnSpc>
              <a:buClr>
                <a:srgbClr val="0070c0"/>
              </a:buClr>
              <a:buFont typeface="Cambria"/>
              <a:buChar char="▸"/>
            </a:pPr>
            <a:r>
              <a:rPr b="0" lang="ru-RU" sz="1800" spc="-1" strike="noStrike">
                <a:solidFill>
                  <a:srgbClr val="000000"/>
                </a:solidFill>
                <a:latin typeface="Cambria"/>
                <a:ea typeface="Times New Roman"/>
              </a:rPr>
              <a:t>Vehicles have to deal with </a:t>
            </a:r>
            <a:r>
              <a:rPr b="0" i="1" lang="ru-RU" sz="1800" spc="-1" strike="noStrike">
                <a:solidFill>
                  <a:srgbClr val="000000"/>
                </a:solidFill>
                <a:latin typeface="Cambria"/>
                <a:ea typeface="Times New Roman"/>
              </a:rPr>
              <a:t>dynamic mission conditions</a:t>
            </a:r>
            <a:r>
              <a:rPr b="0" lang="ru-RU" sz="1800" spc="-1" strike="noStrike">
                <a:solidFill>
                  <a:srgbClr val="000000"/>
                </a:solidFill>
                <a:latin typeface="Cambria"/>
                <a:ea typeface="Times New Roman"/>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95640" y="152280"/>
            <a:ext cx="8578800" cy="990360"/>
          </a:xfrm>
          <a:prstGeom prst="rect">
            <a:avLst/>
          </a:prstGeom>
          <a:noFill/>
          <a:ln>
            <a:noFill/>
          </a:ln>
        </p:spPr>
        <p:txBody>
          <a:bodyPr anchor="ctr">
            <a:normAutofit/>
          </a:bodyPr>
          <a:p>
            <a:pPr algn="ctr">
              <a:lnSpc>
                <a:spcPct val="100000"/>
              </a:lnSpc>
            </a:pPr>
            <a:r>
              <a:rPr b="0" lang="ru-RU" sz="3200" spc="-1" strike="noStrike">
                <a:solidFill>
                  <a:srgbClr val="000000"/>
                </a:solidFill>
                <a:latin typeface="Cambria"/>
              </a:rPr>
              <a:t>Coordinated AUVs Group Recharging Scheme</a:t>
            </a:r>
            <a:endParaRPr b="0" lang="ru-RU" sz="3200" spc="-1" strike="noStrike">
              <a:solidFill>
                <a:srgbClr val="000000"/>
              </a:solidFill>
              <a:latin typeface="Arial"/>
            </a:endParaRPr>
          </a:p>
        </p:txBody>
      </p:sp>
      <p:sp>
        <p:nvSpPr>
          <p:cNvPr id="246" name="CustomShape 2"/>
          <p:cNvSpPr/>
          <p:nvPr/>
        </p:nvSpPr>
        <p:spPr>
          <a:xfrm>
            <a:off x="395640" y="3525480"/>
            <a:ext cx="83790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70c0"/>
                </a:solidFill>
                <a:latin typeface="Cambria"/>
              </a:rPr>
              <a:t>Genetic algorithm </a:t>
            </a:r>
            <a:r>
              <a:rPr b="0" lang="ru-RU" sz="1800" spc="-1" strike="noStrike">
                <a:solidFill>
                  <a:srgbClr val="000000"/>
                </a:solidFill>
                <a:latin typeface="Cambria"/>
              </a:rPr>
              <a:t>– simple, fast and scalable. Allows quick and effective re-planning.  </a:t>
            </a:r>
            <a:endParaRPr b="0" lang="ru-RU" sz="1800" spc="-1" strike="noStrike">
              <a:latin typeface="Arial"/>
            </a:endParaRPr>
          </a:p>
        </p:txBody>
      </p:sp>
      <p:pic>
        <p:nvPicPr>
          <p:cNvPr id="247" name="Рисунок 7" descr=""/>
          <p:cNvPicPr/>
          <p:nvPr/>
        </p:nvPicPr>
        <p:blipFill>
          <a:blip r:embed="rId1"/>
          <a:stretch/>
        </p:blipFill>
        <p:spPr>
          <a:xfrm>
            <a:off x="2599200" y="4931280"/>
            <a:ext cx="6148800" cy="657720"/>
          </a:xfrm>
          <a:prstGeom prst="rect">
            <a:avLst/>
          </a:prstGeom>
          <a:ln>
            <a:noFill/>
          </a:ln>
        </p:spPr>
      </p:pic>
      <p:pic>
        <p:nvPicPr>
          <p:cNvPr id="248" name="Рисунок 9" descr=""/>
          <p:cNvPicPr/>
          <p:nvPr/>
        </p:nvPicPr>
        <p:blipFill>
          <a:blip r:embed="rId2"/>
          <a:stretch/>
        </p:blipFill>
        <p:spPr>
          <a:xfrm>
            <a:off x="2599200" y="5651280"/>
            <a:ext cx="6148440" cy="657720"/>
          </a:xfrm>
          <a:prstGeom prst="rect">
            <a:avLst/>
          </a:prstGeom>
          <a:ln>
            <a:noFill/>
          </a:ln>
        </p:spPr>
      </p:pic>
      <p:sp>
        <p:nvSpPr>
          <p:cNvPr id="249" name="CustomShape 3"/>
          <p:cNvSpPr/>
          <p:nvPr/>
        </p:nvSpPr>
        <p:spPr>
          <a:xfrm>
            <a:off x="357480" y="1196640"/>
            <a:ext cx="477216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Cambria"/>
              </a:rPr>
              <a:t>Loss function (1) evaluates the cumulative performance capability of currently charging AUVs on each time segment.</a:t>
            </a:r>
            <a:endParaRPr b="0" lang="ru-RU" sz="1800" spc="-1" strike="noStrike">
              <a:latin typeface="Arial"/>
            </a:endParaRPr>
          </a:p>
        </p:txBody>
      </p:sp>
      <p:sp>
        <p:nvSpPr>
          <p:cNvPr id="250" name="CustomShape 4"/>
          <p:cNvSpPr/>
          <p:nvPr/>
        </p:nvSpPr>
        <p:spPr>
          <a:xfrm>
            <a:off x="357480" y="2133000"/>
            <a:ext cx="477216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Cambria"/>
              </a:rPr>
              <a:t>Function (2) estimates the number of expected rendezvous (time intervals, where at least one vehicle changes its status).</a:t>
            </a:r>
            <a:endParaRPr b="0" lang="ru-RU" sz="1800" spc="-1" strike="noStrike">
              <a:latin typeface="Arial"/>
            </a:endParaRPr>
          </a:p>
        </p:txBody>
      </p:sp>
      <p:sp>
        <p:nvSpPr>
          <p:cNvPr id="251" name="CustomShape 5"/>
          <p:cNvSpPr/>
          <p:nvPr/>
        </p:nvSpPr>
        <p:spPr>
          <a:xfrm>
            <a:off x="395640" y="3075120"/>
            <a:ext cx="73263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70c0"/>
                </a:solidFill>
                <a:latin typeface="Cambria"/>
              </a:rPr>
              <a:t>Ultimate schedule efficiency criteria:</a:t>
            </a:r>
            <a:endParaRPr b="0" lang="ru-RU" sz="1800" spc="-1" strike="noStrike">
              <a:latin typeface="Arial"/>
            </a:endParaRPr>
          </a:p>
        </p:txBody>
      </p:sp>
      <p:grpSp>
        <p:nvGrpSpPr>
          <p:cNvPr id="252" name="Group 6"/>
          <p:cNvGrpSpPr/>
          <p:nvPr/>
        </p:nvGrpSpPr>
        <p:grpSpPr>
          <a:xfrm>
            <a:off x="395640" y="3894480"/>
            <a:ext cx="8496720" cy="969120"/>
            <a:chOff x="395640" y="3894480"/>
            <a:chExt cx="8496720" cy="969120"/>
          </a:xfrm>
        </p:grpSpPr>
        <p:pic>
          <p:nvPicPr>
            <p:cNvPr id="253" name="Рисунок 23" descr=""/>
            <p:cNvPicPr/>
            <p:nvPr/>
          </p:nvPicPr>
          <p:blipFill>
            <a:blip r:embed="rId3"/>
            <a:stretch/>
          </p:blipFill>
          <p:spPr>
            <a:xfrm flipH="1" rot="10800000">
              <a:off x="467640" y="4169880"/>
              <a:ext cx="6305760" cy="414360"/>
            </a:xfrm>
            <a:prstGeom prst="rect">
              <a:avLst/>
            </a:prstGeom>
            <a:ln>
              <a:noFill/>
            </a:ln>
          </p:spPr>
        </p:pic>
        <p:sp>
          <p:nvSpPr>
            <p:cNvPr id="254" name="CustomShape 7"/>
            <p:cNvSpPr/>
            <p:nvPr/>
          </p:nvSpPr>
          <p:spPr>
            <a:xfrm>
              <a:off x="395640" y="3894480"/>
              <a:ext cx="8352720" cy="367560"/>
            </a:xfrm>
            <a:prstGeom prst="rect">
              <a:avLst/>
            </a:prstGeom>
            <a:noFill/>
            <a:ln>
              <a:noFill/>
            </a:ln>
          </p:spPr>
          <p:style>
            <a:lnRef idx="0"/>
            <a:fillRef idx="0"/>
            <a:effectRef idx="0"/>
            <a:fontRef idx="minor"/>
          </p:style>
          <p:txBody>
            <a:bodyPr lIns="90000" rIns="90000" tIns="45000" bIns="45000">
              <a:spAutoFit/>
            </a:bodyPr>
            <a:p>
              <a:pPr>
                <a:lnSpc>
                  <a:spcPct val="114000"/>
                </a:lnSpc>
              </a:pPr>
              <a:r>
                <a:rPr b="0" lang="ru-RU" sz="1600" spc="-1" strike="noStrike">
                  <a:solidFill>
                    <a:srgbClr val="000000"/>
                  </a:solidFill>
                  <a:latin typeface="Cambria"/>
                </a:rPr>
                <a:t>Chromosome </a:t>
              </a:r>
              <a:r>
                <a:rPr b="0" lang="ru-RU" sz="1600" spc="-1" strike="noStrike">
                  <a:solidFill>
                    <a:srgbClr val="000000"/>
                  </a:solidFill>
                  <a:latin typeface="Cambria"/>
                </a:rPr>
                <a:t>(c</a:t>
              </a:r>
              <a:r>
                <a:rPr b="0" lang="ru-RU" sz="1600" spc="-1" strike="noStrike">
                  <a:solidFill>
                    <a:srgbClr val="000000"/>
                  </a:solidFill>
                  <a:latin typeface="Cambria"/>
                </a:rPr>
                <a:t>ompressed schedule representation to decrease the problem dimension):</a:t>
              </a:r>
              <a:endParaRPr b="0" lang="ru-RU" sz="1600" spc="-1" strike="noStrike">
                <a:latin typeface="Arial"/>
              </a:endParaRPr>
            </a:p>
          </p:txBody>
        </p:sp>
        <p:sp>
          <p:nvSpPr>
            <p:cNvPr id="255" name="CustomShape 8"/>
            <p:cNvSpPr/>
            <p:nvPr/>
          </p:nvSpPr>
          <p:spPr>
            <a:xfrm>
              <a:off x="395640" y="4496040"/>
              <a:ext cx="8496720" cy="367560"/>
            </a:xfrm>
            <a:prstGeom prst="rect">
              <a:avLst/>
            </a:prstGeom>
            <a:noFill/>
            <a:ln>
              <a:noFill/>
            </a:ln>
          </p:spPr>
          <p:style>
            <a:lnRef idx="0"/>
            <a:fillRef idx="0"/>
            <a:effectRef idx="0"/>
            <a:fontRef idx="minor"/>
          </p:style>
          <p:txBody>
            <a:bodyPr lIns="90000" rIns="90000" tIns="45000" bIns="45000">
              <a:spAutoFit/>
            </a:bodyPr>
            <a:p>
              <a:pPr>
                <a:lnSpc>
                  <a:spcPct val="114000"/>
                </a:lnSpc>
              </a:pPr>
              <a:r>
                <a:rPr b="0" lang="ru-RU" sz="1600" spc="-1" strike="noStrike">
                  <a:solidFill>
                    <a:srgbClr val="000000"/>
                  </a:solidFill>
                  <a:latin typeface="Cambria"/>
                </a:rPr>
                <a:t>Repairing procedure combines solution decoding (into the matrix form) with local optimization.</a:t>
              </a:r>
              <a:endParaRPr b="0" lang="ru-RU" sz="1600" spc="-1" strike="noStrike">
                <a:latin typeface="Arial"/>
              </a:endParaRPr>
            </a:p>
          </p:txBody>
        </p:sp>
      </p:grpSp>
      <p:sp>
        <p:nvSpPr>
          <p:cNvPr id="256" name="CustomShape 9"/>
          <p:cNvSpPr/>
          <p:nvPr/>
        </p:nvSpPr>
        <p:spPr>
          <a:xfrm>
            <a:off x="601920" y="4970160"/>
            <a:ext cx="224136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600" spc="-1" strike="noStrike">
                <a:solidFill>
                  <a:srgbClr val="000000"/>
                </a:solidFill>
                <a:latin typeface="Cambria"/>
              </a:rPr>
              <a:t>Group schedule for 4 speed-differed AUVs</a:t>
            </a:r>
            <a:endParaRPr b="0" lang="ru-RU" sz="1600" spc="-1" strike="noStrike">
              <a:latin typeface="Arial"/>
            </a:endParaRPr>
          </a:p>
        </p:txBody>
      </p:sp>
      <p:sp>
        <p:nvSpPr>
          <p:cNvPr id="257" name="CustomShape 10"/>
          <p:cNvSpPr/>
          <p:nvPr/>
        </p:nvSpPr>
        <p:spPr>
          <a:xfrm>
            <a:off x="611640" y="5662440"/>
            <a:ext cx="20160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600" spc="-1" strike="noStrike">
                <a:solidFill>
                  <a:srgbClr val="000000"/>
                </a:solidFill>
                <a:latin typeface="Cambria"/>
              </a:rPr>
              <a:t>AUVs battery level during the mission</a:t>
            </a:r>
            <a:endParaRPr b="0" lang="ru-RU" sz="1600" spc="-1" strike="noStrike">
              <a:latin typeface="Arial"/>
            </a:endParaRPr>
          </a:p>
        </p:txBody>
      </p:sp>
      <p:sp>
        <p:nvSpPr>
          <p:cNvPr id="258" name="CustomShape 11"/>
          <p:cNvSpPr/>
          <p:nvPr/>
        </p:nvSpPr>
        <p:spPr>
          <a:xfrm>
            <a:off x="8425080" y="1583640"/>
            <a:ext cx="645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70c0"/>
                </a:solidFill>
                <a:latin typeface="Cambria"/>
              </a:rPr>
              <a:t>(1)</a:t>
            </a:r>
            <a:endParaRPr b="0" lang="ru-RU" sz="1800" spc="-1" strike="noStrike">
              <a:latin typeface="Arial"/>
            </a:endParaRPr>
          </a:p>
        </p:txBody>
      </p:sp>
      <p:sp>
        <p:nvSpPr>
          <p:cNvPr id="259" name="CustomShape 12"/>
          <p:cNvSpPr/>
          <p:nvPr/>
        </p:nvSpPr>
        <p:spPr>
          <a:xfrm>
            <a:off x="8426520" y="2555640"/>
            <a:ext cx="645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70c0"/>
                </a:solidFill>
                <a:latin typeface="Cambria"/>
              </a:rPr>
              <a:t>(2)</a:t>
            </a:r>
            <a:endParaRPr b="0" lang="ru-RU" sz="1800" spc="-1" strike="noStrike">
              <a:latin typeface="Arial"/>
            </a:endParaRPr>
          </a:p>
        </p:txBody>
      </p:sp>
      <p:sp>
        <p:nvSpPr>
          <p:cNvPr id="260" name="CustomShape 13"/>
          <p:cNvSpPr/>
          <p:nvPr/>
        </p:nvSpPr>
        <p:spPr>
          <a:xfrm>
            <a:off x="8422200" y="3059640"/>
            <a:ext cx="645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70c0"/>
                </a:solidFill>
                <a:latin typeface="Cambria"/>
              </a:rPr>
              <a:t>(3)</a:t>
            </a:r>
            <a:endParaRPr b="0" lang="ru-RU" sz="1800" spc="-1" strike="noStrike">
              <a:latin typeface="Arial"/>
            </a:endParaRPr>
          </a:p>
        </p:txBody>
      </p:sp>
      <p:sp>
        <p:nvSpPr>
          <p:cNvPr id="261" name="Line 14"/>
          <p:cNvSpPr/>
          <p:nvPr/>
        </p:nvSpPr>
        <p:spPr>
          <a:xfrm>
            <a:off x="467280" y="4869000"/>
            <a:ext cx="8277840" cy="0"/>
          </a:xfrm>
          <a:prstGeom prst="line">
            <a:avLst/>
          </a:prstGeom>
          <a:ln>
            <a:solidFill>
              <a:schemeClr val="accent2"/>
            </a:solidFill>
            <a:prstDash val="dash"/>
            <a:round/>
          </a:ln>
        </p:spPr>
        <p:style>
          <a:lnRef idx="1">
            <a:schemeClr val="accent1"/>
          </a:lnRef>
          <a:fillRef idx="0">
            <a:schemeClr val="accent1"/>
          </a:fillRef>
          <a:effectRef idx="0">
            <a:schemeClr val="accent1"/>
          </a:effectRef>
          <a:fontRef idx="minor"/>
        </p:style>
      </p:sp>
      <p:sp>
        <p:nvSpPr>
          <p:cNvPr id="262" name="CustomShape 15"/>
          <p:cNvSpPr/>
          <p:nvPr/>
        </p:nvSpPr>
        <p:spPr>
          <a:xfrm>
            <a:off x="346320" y="4903560"/>
            <a:ext cx="64584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70c0"/>
                </a:solidFill>
                <a:latin typeface="Cambria"/>
              </a:rPr>
              <a:t>#</a:t>
            </a:r>
            <a:endParaRPr b="0" lang="ru-RU" sz="2400" spc="-1" strike="noStrike">
              <a:latin typeface="Arial"/>
            </a:endParaRPr>
          </a:p>
        </p:txBody>
      </p:sp>
      <p:pic>
        <p:nvPicPr>
          <p:cNvPr id="263" name="" descr=""/>
          <p:cNvPicPr/>
          <p:nvPr/>
        </p:nvPicPr>
        <p:blipFill>
          <a:blip r:embed="rId4"/>
          <a:stretch/>
        </p:blipFill>
        <p:spPr>
          <a:xfrm>
            <a:off x="5143680" y="2413080"/>
            <a:ext cx="3289320" cy="647640"/>
          </a:xfrm>
          <a:prstGeom prst="rect">
            <a:avLst/>
          </a:prstGeom>
          <a:ln>
            <a:noFill/>
          </a:ln>
        </p:spPr>
      </p:pic>
      <p:pic>
        <p:nvPicPr>
          <p:cNvPr id="264" name="" descr=""/>
          <p:cNvPicPr/>
          <p:nvPr/>
        </p:nvPicPr>
        <p:blipFill>
          <a:blip r:embed="rId5"/>
          <a:stretch/>
        </p:blipFill>
        <p:spPr>
          <a:xfrm>
            <a:off x="5003640" y="1130400"/>
            <a:ext cx="3454560" cy="1320840"/>
          </a:xfrm>
          <a:prstGeom prst="rect">
            <a:avLst/>
          </a:prstGeom>
          <a:ln>
            <a:noFill/>
          </a:ln>
        </p:spPr>
      </p:pic>
      <p:pic>
        <p:nvPicPr>
          <p:cNvPr id="265" name="" descr=""/>
          <p:cNvPicPr/>
          <p:nvPr/>
        </p:nvPicPr>
        <p:blipFill>
          <a:blip r:embed="rId6"/>
          <a:stretch/>
        </p:blipFill>
        <p:spPr>
          <a:xfrm>
            <a:off x="5410080" y="3098880"/>
            <a:ext cx="3035160" cy="343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LibreOffice/6.3.3.2.0$Linux_X86_64 LibreOffice_project/30$Build-2</Application>
  <Words>1268</Words>
  <Paragraphs>95</Paragraphs>
  <Company>Kontora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2014-05-31T19:14:54Z</dcterms:created>
  <dc:creator>Admin</dc:creator>
  <dc:description/>
  <dc:language>ru-RU</dc:language>
  <cp:lastModifiedBy/>
  <cp:lastPrinted>2019-04-15T10:21:43Z</cp:lastPrinted>
  <dcterms:modified xsi:type="dcterms:W3CDTF">2019-12-06T23:31:37Z</dcterms:modified>
  <cp:revision>659</cp:revision>
  <dc:subject/>
  <dc:title>Слайд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Kontora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9</vt:i4>
  </property>
  <property fmtid="{D5CDD505-2E9C-101B-9397-08002B2CF9AE}" pid="9" name="PresentationFormat">
    <vt:lpwstr>Экран (4:3)</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