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11"/>
  </p:notesMasterIdLst>
  <p:handoutMasterIdLst>
    <p:handoutMasterId r:id="rId12"/>
  </p:handoutMasterIdLst>
  <p:sldIdLst>
    <p:sldId id="500" r:id="rId2"/>
    <p:sldId id="495" r:id="rId3"/>
    <p:sldId id="504" r:id="rId4"/>
    <p:sldId id="505" r:id="rId5"/>
    <p:sldId id="508" r:id="rId6"/>
    <p:sldId id="492" r:id="rId7"/>
    <p:sldId id="493" r:id="rId8"/>
    <p:sldId id="494" r:id="rId9"/>
    <p:sldId id="506" r:id="rId10"/>
  </p:sldIdLst>
  <p:sldSz cx="9144000" cy="6858000" type="screen4x3"/>
  <p:notesSz cx="6761163" cy="99425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t" initials="G" lastIdx="1" clrIdx="0">
    <p:extLst/>
  </p:cmAuthor>
  <p:cmAuthor id="2" name="Пользователь Windows" initials="ПW" lastIdx="1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9900"/>
    <a:srgbClr val="3399FF"/>
    <a:srgbClr val="FF33CC"/>
    <a:srgbClr val="00CC00"/>
    <a:srgbClr val="CC6600"/>
    <a:srgbClr val="CC0099"/>
    <a:srgbClr val="FF9999"/>
    <a:srgbClr val="33CC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5231" autoAdjust="0"/>
  </p:normalViewPr>
  <p:slideViewPr>
    <p:cSldViewPr>
      <p:cViewPr>
        <p:scale>
          <a:sx n="110" d="100"/>
          <a:sy n="110" d="100"/>
        </p:scale>
        <p:origin x="144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18" Type="http://schemas.openxmlformats.org/officeDocument/2006/relationships/image" Target="../media/image31.wmf"/><Relationship Id="rId3" Type="http://schemas.openxmlformats.org/officeDocument/2006/relationships/image" Target="../media/image16.wmf"/><Relationship Id="rId21" Type="http://schemas.openxmlformats.org/officeDocument/2006/relationships/image" Target="../media/image34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wmf"/><Relationship Id="rId2" Type="http://schemas.openxmlformats.org/officeDocument/2006/relationships/image" Target="../media/image15.wmf"/><Relationship Id="rId16" Type="http://schemas.openxmlformats.org/officeDocument/2006/relationships/image" Target="../media/image29.wmf"/><Relationship Id="rId20" Type="http://schemas.openxmlformats.org/officeDocument/2006/relationships/image" Target="../media/image33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19" Type="http://schemas.openxmlformats.org/officeDocument/2006/relationships/image" Target="../media/image32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Relationship Id="rId22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E97B20-9AFF-4A3E-A428-78441B1D8CCF}" type="datetimeFigureOut">
              <a:rPr lang="ru-RU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C6BE39D-E52A-4440-8C1F-42FBA37DB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95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F6068F-B103-4637-8A82-197540F74C56}" type="datetimeFigureOut">
              <a:rPr lang="ru-RU"/>
              <a:pPr>
                <a:defRPr/>
              </a:pPr>
              <a:t>15.04.2019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D765E76-E84B-4B78-B0C6-403533F247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3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phonetics.com/ru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phonetics.com/ru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phonetics.com/ru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phonetics.com/ru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phonetics.com/ru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phonetics.com/ru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afternoon, dear colleagues ['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kɔliːg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]). My name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Ul’yanov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Sergey 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I’m from the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Matrosov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Institute for System Dynamics and Control Theory. 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talk is concerned with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design problems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multiple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autonomous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ɔˈtɑnəməs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underwater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ʌndəˈwɔːtə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vehicles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viːɪkl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(AUV, for short).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FB28F2-13FF-4C8C-84FB-B809CDAB1930}" type="slidenum">
              <a:rPr lang="en-GB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Nowadays unmanned technologies based on the use of coordinated groups of autonomous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ɔˈtɑnəməs</a:t>
            </a:r>
            <a:r>
              <a:rPr lang="en-US" dirty="0" smtClean="0"/>
              <a:t>] underwater vehicles (AUV) are becoming the main tool for performing a wide range of long-term underwater operations.</a:t>
            </a:r>
            <a:r>
              <a:rPr lang="en-US" baseline="0" dirty="0" smtClean="0"/>
              <a:t> </a:t>
            </a:r>
            <a:r>
              <a:rPr lang="en-US" dirty="0" smtClean="0"/>
              <a:t>To perform these operations in an efficient manner, an advanced, often multi-level, control system is required. W</a:t>
            </a:r>
            <a:r>
              <a:rPr lang="en-US" baseline="0" dirty="0" smtClean="0"/>
              <a:t>e </a:t>
            </a:r>
            <a:r>
              <a:rPr lang="en-US" dirty="0" smtClean="0"/>
              <a:t>exploit a three-level control system presented on the slide. The main task of the lower level is to execute control algorithms corresponding to the current mode of operation.</a:t>
            </a:r>
            <a:r>
              <a:rPr lang="ru-RU" baseline="0" dirty="0" smtClean="0"/>
              <a:t> </a:t>
            </a:r>
            <a:r>
              <a:rPr lang="en-US" baseline="0" dirty="0" smtClean="0"/>
              <a:t>The mode of operation is selected by a discrete-event system based on events related to changes in the state of the environment and vehicles. </a:t>
            </a:r>
            <a:r>
              <a:rPr lang="en-US" dirty="0" smtClean="0"/>
              <a:t>The high-level planner at the top level performs decomposition of the mission into a sequence of tasks to be performed by each vehicle.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I’ll briefly outline some of the control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problems arising at each of the presented levels.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65E76-E84B-4B78-B0C6-403533F2479A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06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+mn-lt"/>
              </a:rPr>
              <a:t>In many underwater applications, </a:t>
            </a:r>
            <a:r>
              <a:rPr lang="en-US" sz="1200" baseline="0" dirty="0" smtClean="0">
                <a:latin typeface="+mn-lt"/>
              </a:rPr>
              <a:t>vehicles have to maintain</a:t>
            </a:r>
            <a:r>
              <a:rPr lang="en-US" sz="1200" dirty="0" smtClean="0">
                <a:latin typeface="+mn-lt"/>
              </a:rPr>
              <a:t> a </a:t>
            </a:r>
            <a:r>
              <a:rPr lang="en-US" sz="1200" dirty="0" smtClean="0">
                <a:latin typeface="+mn-lt"/>
              </a:rPr>
              <a:t>desired formation</a:t>
            </a:r>
            <a:r>
              <a:rPr lang="ru-RU" sz="1200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while </a:t>
            </a:r>
            <a:r>
              <a:rPr lang="en-US" sz="1200" dirty="0" smtClean="0">
                <a:latin typeface="+mn-lt"/>
              </a:rPr>
              <a:t>following a predefined path. This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problem related </a:t>
            </a:r>
            <a:r>
              <a:rPr lang="en-US" sz="1200" baseline="0" dirty="0" smtClean="0">
                <a:latin typeface="+mn-lt"/>
              </a:rPr>
              <a:t>to the </a:t>
            </a:r>
            <a:r>
              <a:rPr lang="en-US" sz="1200" baseline="0" dirty="0" smtClean="0">
                <a:latin typeface="+mn-lt"/>
              </a:rPr>
              <a:t>lower level </a:t>
            </a:r>
            <a:r>
              <a:rPr lang="en-US" sz="1200" baseline="0" dirty="0" smtClean="0">
                <a:latin typeface="+mn-lt"/>
              </a:rPr>
              <a:t>is called </a:t>
            </a:r>
            <a:r>
              <a:rPr lang="en-US" sz="1200" baseline="0" dirty="0" smtClean="0">
                <a:latin typeface="+mn-lt"/>
              </a:rPr>
              <a:t>the formation </a:t>
            </a:r>
            <a:r>
              <a:rPr lang="en-US" sz="1200" baseline="0" dirty="0" smtClean="0">
                <a:latin typeface="+mn-lt"/>
              </a:rPr>
              <a:t>or </a:t>
            </a:r>
            <a:r>
              <a:rPr lang="en-US" sz="1200" baseline="0" dirty="0" smtClean="0">
                <a:latin typeface="+mn-lt"/>
              </a:rPr>
              <a:t>cooperative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koʊˈɑpəˌreɪtɪv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aseline="0" dirty="0" smtClean="0">
                <a:latin typeface="+mn-lt"/>
              </a:rPr>
              <a:t>] </a:t>
            </a:r>
            <a:r>
              <a:rPr lang="en-US" sz="1200" baseline="0" dirty="0" smtClean="0">
                <a:latin typeface="+mn-lt"/>
              </a:rPr>
              <a:t>path-following. It is being actively </a:t>
            </a:r>
            <a:r>
              <a:rPr lang="en-US" sz="1200" baseline="0" dirty="0" smtClean="0">
                <a:latin typeface="+mn-lt"/>
              </a:rPr>
              <a:t>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æktɪvli</a:t>
            </a:r>
            <a:r>
              <a:rPr lang="en-US" sz="1200" baseline="0" dirty="0" smtClean="0">
                <a:latin typeface="+mn-lt"/>
              </a:rPr>
              <a:t>] studied </a:t>
            </a:r>
            <a:r>
              <a:rPr lang="en-US" sz="1200" baseline="0" dirty="0" smtClean="0">
                <a:latin typeface="+mn-lt"/>
              </a:rPr>
              <a:t>in the literature </a:t>
            </a:r>
            <a:r>
              <a:rPr lang="en-US" sz="1200" baseline="0" dirty="0" smtClean="0">
                <a:latin typeface="+mn-lt"/>
              </a:rPr>
              <a:t>subject [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ˈ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sʌbʤɪkt</a:t>
            </a:r>
            <a:r>
              <a:rPr lang="en-US" sz="1200" baseline="0" dirty="0" smtClean="0">
                <a:latin typeface="+mn-lt"/>
              </a:rPr>
              <a:t>] </a:t>
            </a:r>
            <a:r>
              <a:rPr lang="en-US" sz="1200" baseline="0" dirty="0" smtClean="0">
                <a:latin typeface="+mn-lt"/>
              </a:rPr>
              <a:t>to </a:t>
            </a:r>
            <a:r>
              <a:rPr lang="en-US" sz="1200" baseline="0" dirty="0" smtClean="0">
                <a:latin typeface="+mn-lt"/>
              </a:rPr>
              <a:t>three main aspects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æˌspɛkts</a:t>
            </a:r>
            <a:r>
              <a:rPr lang="en-US" sz="1200" baseline="0" dirty="0" smtClean="0">
                <a:latin typeface="+mn-lt"/>
              </a:rPr>
              <a:t>]: </a:t>
            </a:r>
            <a:r>
              <a:rPr lang="en-US" sz="1200" baseline="0" dirty="0" smtClean="0">
                <a:latin typeface="+mn-lt"/>
              </a:rPr>
              <a:t>1) uncertainty of the underwater environment, 2) communication delays, 3) </a:t>
            </a:r>
            <a:r>
              <a:rPr lang="en-US" sz="1200" baseline="0" dirty="0" smtClean="0">
                <a:latin typeface="+mn-lt"/>
              </a:rPr>
              <a:t>control constraints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kənˈtroʊl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kənˈstreɪnts</a:t>
            </a:r>
            <a:r>
              <a:rPr lang="en-US" sz="1200" baseline="0" dirty="0" smtClean="0">
                <a:latin typeface="+mn-lt"/>
              </a:rPr>
              <a:t>]. We propose a decentralized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dɪˈsɛntrəˌlaɪzd</a:t>
            </a:r>
            <a:r>
              <a:rPr lang="en-US" sz="1200" baseline="0" dirty="0" smtClean="0">
                <a:latin typeface="+mn-lt"/>
              </a:rPr>
              <a:t>] control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kənˈtroʊl</a:t>
            </a:r>
            <a:r>
              <a:rPr lang="en-US" sz="1200" baseline="0" dirty="0" smtClean="0">
                <a:latin typeface="+mn-lt"/>
              </a:rPr>
              <a:t>] scheme that fully or partially [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ˈ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pɑrʃəli</a:t>
            </a:r>
            <a:r>
              <a:rPr lang="en-US" sz="1200" baseline="0" dirty="0" smtClean="0">
                <a:latin typeface="+mn-lt"/>
              </a:rPr>
              <a:t>] takes into account all of these aspects. It </a:t>
            </a:r>
            <a:r>
              <a:rPr lang="en-US" sz="1200" baseline="0" dirty="0" smtClean="0">
                <a:latin typeface="+mn-lt"/>
              </a:rPr>
              <a:t>is based on the leader-follower </a:t>
            </a:r>
            <a:r>
              <a:rPr lang="en-US" sz="1200" baseline="0" dirty="0" smtClean="0">
                <a:latin typeface="+mn-lt"/>
              </a:rPr>
              <a:t>approach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lidər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fɑloʊər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əˈproʊʧ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aseline="0" dirty="0" smtClean="0">
                <a:latin typeface="+mn-lt"/>
              </a:rPr>
              <a:t>]. </a:t>
            </a:r>
            <a:r>
              <a:rPr lang="en-US" sz="1200" baseline="0" dirty="0" smtClean="0">
                <a:latin typeface="+mn-lt"/>
              </a:rPr>
              <a:t>We </a:t>
            </a:r>
            <a:r>
              <a:rPr lang="en-US" sz="1200" baseline="0" dirty="0" smtClean="0">
                <a:latin typeface="+mn-lt"/>
              </a:rPr>
              <a:t>assume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əˈsum</a:t>
            </a:r>
            <a:r>
              <a:rPr lang="en-US" sz="1200" baseline="0" dirty="0" smtClean="0">
                <a:latin typeface="+mn-lt"/>
              </a:rPr>
              <a:t>] </a:t>
            </a:r>
            <a:r>
              <a:rPr lang="en-US" sz="1200" baseline="0" dirty="0" smtClean="0">
                <a:latin typeface="+mn-lt"/>
              </a:rPr>
              <a:t>that the leader of the </a:t>
            </a:r>
            <a:r>
              <a:rPr lang="en-US" sz="1200" baseline="0" dirty="0" smtClean="0">
                <a:latin typeface="+mn-lt"/>
              </a:rPr>
              <a:t>fleet tracks </a:t>
            </a:r>
            <a:r>
              <a:rPr lang="en-US" sz="1200" baseline="0" dirty="0" smtClean="0">
                <a:latin typeface="+mn-lt"/>
              </a:rPr>
              <a:t>the movement of </a:t>
            </a:r>
            <a:r>
              <a:rPr lang="en-US" sz="1200" baseline="0" dirty="0" smtClean="0">
                <a:latin typeface="+mn-lt"/>
              </a:rPr>
              <a:t>the </a:t>
            </a:r>
            <a:r>
              <a:rPr lang="en-US" sz="1200" baseline="0" dirty="0" smtClean="0">
                <a:latin typeface="+mn-lt"/>
              </a:rPr>
              <a:t>virtual target </a:t>
            </a:r>
            <a:r>
              <a:rPr lang="en-US" sz="1200" baseline="0" dirty="0" smtClean="0">
                <a:latin typeface="+mn-lt"/>
              </a:rPr>
              <a:t>moving </a:t>
            </a:r>
            <a:r>
              <a:rPr lang="en-US" sz="1200" baseline="0" dirty="0" smtClean="0">
                <a:latin typeface="+mn-lt"/>
              </a:rPr>
              <a:t>along the path, and </a:t>
            </a:r>
            <a:r>
              <a:rPr lang="en-US" sz="1200" baseline="0" dirty="0" smtClean="0">
                <a:latin typeface="+mn-lt"/>
              </a:rPr>
              <a:t>every </a:t>
            </a:r>
            <a:r>
              <a:rPr lang="en-US" sz="1200" baseline="0" dirty="0" smtClean="0">
                <a:latin typeface="+mn-lt"/>
              </a:rPr>
              <a:t>other vehicle as a follower has to keep its relative position with respect to its leader. </a:t>
            </a:r>
            <a:endParaRPr lang="ru-RU" sz="12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65E76-E84B-4B78-B0C6-403533F2479A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9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dirty="0" smtClean="0">
                <a:latin typeface="+mn-lt"/>
              </a:rPr>
              <a:t>Feedback controllers for </a:t>
            </a:r>
            <a:r>
              <a:rPr lang="en-US" sz="1200" i="0" dirty="0" smtClean="0">
                <a:latin typeface="+mn-lt"/>
              </a:rPr>
              <a:t>vehicles </a:t>
            </a:r>
            <a:r>
              <a:rPr lang="en-US" sz="1200" i="0" dirty="0" smtClean="0">
                <a:latin typeface="+mn-lt"/>
              </a:rPr>
              <a:t>are designed as </a:t>
            </a:r>
            <a:r>
              <a:rPr lang="en-US" sz="1200" i="0" dirty="0" smtClean="0">
                <a:latin typeface="+mn-lt"/>
              </a:rPr>
              <a:t>gain-scheduled ones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geɪn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ˈ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skɛʤʊld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wʌnz</a:t>
            </a:r>
            <a:r>
              <a:rPr lang="en-US" sz="1200" i="0" dirty="0" smtClean="0">
                <a:latin typeface="+mn-lt"/>
              </a:rPr>
              <a:t>], that is,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gains of controllers are automatically [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ˌ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ɔtəˈmætɪkli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adjusted as a function of scheduling variables</a:t>
            </a:r>
            <a:r>
              <a:rPr lang="ru-RU" sz="1200" dirty="0" smtClean="0">
                <a:latin typeface="+mn-lt"/>
              </a:rPr>
              <a:t>.</a:t>
            </a:r>
            <a:r>
              <a:rPr lang="ru-RU" sz="1200" baseline="0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We use the path </a:t>
            </a:r>
            <a:r>
              <a:rPr lang="en-US" sz="1200" baseline="0" dirty="0" smtClean="0">
                <a:latin typeface="+mn-lt"/>
              </a:rPr>
              <a:t>curvature</a:t>
            </a:r>
            <a:r>
              <a:rPr lang="ru-RU" sz="1200" baseline="0" dirty="0" smtClean="0">
                <a:latin typeface="+mn-lt"/>
              </a:rPr>
              <a:t> </a:t>
            </a:r>
            <a:r>
              <a:rPr lang="en-US" sz="1200" baseline="0" dirty="0" smtClean="0">
                <a:latin typeface="+mn-lt"/>
              </a:rPr>
              <a:t>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kɜrvəʧər</a:t>
            </a:r>
            <a:r>
              <a:rPr lang="en-US" sz="1200" baseline="0" dirty="0" smtClean="0">
                <a:latin typeface="+mn-lt"/>
              </a:rPr>
              <a:t>] </a:t>
            </a:r>
            <a:r>
              <a:rPr lang="en-US" sz="1200" baseline="0" dirty="0" smtClean="0">
                <a:latin typeface="+mn-lt"/>
              </a:rPr>
              <a:t>as the </a:t>
            </a:r>
            <a:r>
              <a:rPr lang="en-US" sz="1200" dirty="0" smtClean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scheduling </a:t>
            </a:r>
            <a:r>
              <a:rPr lang="en-US" sz="1200" dirty="0" smtClean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variable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vɛriəbəl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dirty="0" smtClean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smtClean="0">
                <a:latin typeface="+mn-lt"/>
              </a:rPr>
              <a:t>To design feedback gains for each scheduling </a:t>
            </a:r>
            <a:r>
              <a:rPr lang="en-US" sz="1200" dirty="0" smtClean="0">
                <a:latin typeface="+mn-lt"/>
              </a:rPr>
              <a:t>region using sublinear vector Lyapunov functions, </a:t>
            </a:r>
            <a:r>
              <a:rPr lang="en-US" sz="1200" dirty="0" smtClean="0">
                <a:latin typeface="+mn-lt"/>
              </a:rPr>
              <a:t>the closed loop system is represented as a sampled-data </a:t>
            </a:r>
            <a:r>
              <a:rPr lang="en-US" sz="1200" dirty="0" smtClean="0">
                <a:latin typeface="+mn-lt"/>
              </a:rPr>
              <a:t>model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sæmpəld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ˈ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deɪtə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mɑdəl</a:t>
            </a:r>
            <a:r>
              <a:rPr lang="en-US" sz="1200" dirty="0" smtClean="0">
                <a:latin typeface="+mn-lt"/>
              </a:rPr>
              <a:t>] </a:t>
            </a:r>
            <a:r>
              <a:rPr lang="en-US" sz="1200" dirty="0" smtClean="0">
                <a:latin typeface="+mn-lt"/>
              </a:rPr>
              <a:t>with uncertainties, constant delay, and control </a:t>
            </a:r>
            <a:r>
              <a:rPr lang="en-US" sz="1200" dirty="0" smtClean="0">
                <a:latin typeface="+mn-lt"/>
              </a:rPr>
              <a:t>saturations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sæʧəˈreɪʃənz</a:t>
            </a:r>
            <a:r>
              <a:rPr lang="en-US" sz="1200" dirty="0" smtClean="0">
                <a:latin typeface="+mn-lt"/>
              </a:rPr>
              <a:t>]. Numerical 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nuˈmɛrəkəl</a:t>
            </a:r>
            <a:r>
              <a:rPr lang="en-US" sz="1200" dirty="0" smtClean="0">
                <a:latin typeface="+mn-lt"/>
              </a:rPr>
              <a:t>] computations</a:t>
            </a:r>
            <a:r>
              <a:rPr lang="en-US" sz="1200" baseline="0" dirty="0" smtClean="0">
                <a:latin typeface="+mn-lt"/>
              </a:rPr>
              <a:t> were conducted for a fleet of large-sized AUVs that have to follow a sinusoid-like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saɪnəˌsɔɪd</a:t>
            </a:r>
            <a:r>
              <a:rPr lang="en-US" sz="1200" baseline="0" dirty="0" smtClean="0">
                <a:latin typeface="+mn-lt"/>
              </a:rPr>
              <a:t>] path keeping a circular type formation. Some simulation results that confirm the high quality of the designed system are presented on the slide.</a:t>
            </a:r>
            <a:endParaRPr lang="ru-RU" sz="1200" baseline="0" dirty="0" smtClean="0">
              <a:latin typeface="+mn-lt"/>
            </a:endParaRPr>
          </a:p>
          <a:p>
            <a:endParaRPr lang="ru-RU" sz="1200" baseline="0" dirty="0" smtClean="0">
              <a:latin typeface="+mn-lt"/>
            </a:endParaRPr>
          </a:p>
          <a:p>
            <a:endParaRPr lang="ru-RU" sz="1200" baseline="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65E76-E84B-4B78-B0C6-403533F2479A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051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behavior of the control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kənˈtroʊl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system at the middle level, which is responsible for switching modes of operation, is convenient to describe using logical discrete-event systems (or DES)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lɑʤɪkəl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dɪˈskrit-ɪˈvɛnt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sɪstəmz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 Nowadays a state machine is the most popular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pɑpjələr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way to represent logical DESs. It can be considered as a generator of some formal language whose words are admissible sequences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events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ədˈmɪsəbəl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ˈ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sikwənsəz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ʌv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ɪˈvɛnts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a discrete-event system with the desired behavior, the supervisory control theory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supərˈvaɪzəri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kənˈtroʊl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ˈ</a:t>
            </a:r>
            <a:r>
              <a:rPr lang="el-G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θ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ɪri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 widespread.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assumes that some events of the system may be prevented from occurring, and the supervisor is a device that realizes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riəˌlaɪzɪz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these preventions. </a:t>
            </a:r>
            <a:r>
              <a: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goal of </a:t>
            </a:r>
            <a:r>
              <a:rPr lang="en-US" sz="1200" dirty="0" smtClean="0">
                <a:latin typeface="Cambria" pitchFamily="18" charset="0"/>
                <a:cs typeface="Times New Roman" panose="02020603050405020304" pitchFamily="18" charset="0"/>
              </a:rPr>
              <a:t>supervisory control is to construct such a supervisor that the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generated by the supervised system is the same as a specification language that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describes the desired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 of the system.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42320-C484-49FC-88DD-C9E75933EBE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08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multi-agent systems, where individual agents can observe only a part of occurring events, it is important to be able to construct a decentralized supervisor as well as to check the conditions of its existence.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developed a first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 logic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lɑʤɪk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based approach to formalization of discrete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event-systems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dɪˈskrit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ɪˈvɛnt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sɪstəmz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checking their properties, particularly [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pərˈtɪkjələrli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the co-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observability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property,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which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ensures the existence of the decentralized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dɪˈsɛntrəˌlaɪzd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supervisor. In the approach, a system and its specification are written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language of positively-constructed formulas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pɑzətɪvli-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kənˈstrʌktəd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fɔrmjələz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and then the property checking is performed using logic inference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ɪnfərəns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machine. The approach was validated on an example of discrete event model that describes the behavior of the leader-follower formations in a survey mission. More details about the example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ɪgˈzæmpəl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can be found in the paper.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DB749-E3E1-4583-8C35-E2AECB60411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large-scale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underwater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capable of maintaining their battery life to complete all mission tasks. This requirement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forces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fɔrsɪz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vehicles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 the group periodically 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recharge their batteries by docking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specialized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underwater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station. Since the group works continuously for a long time,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vehicles should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alternate [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ˈ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ɔltɜrnət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charging cycles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reduce the loss of productivity. Thus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ðʌs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important to develop an efficient long-term strategy by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 [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ˈ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skɛʤʊlɪŋ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recharging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cycles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vehicles 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desirable schedule should ensure timely recharging of all vehicles. In addition, it is important to exclude the simultaneous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ˌ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saɪməlˈteɪniəs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charging of a large number of vehicles and minimize the frequency of rendezvous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rɑndɪˌvu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are used to update the group actual status but distracts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accomplishment of mission tasks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search space discretization to speed up both encoding and finding solutions.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case, 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group schedule can be represented as the matrix shown on the slide where colored time segments correspond to AUV’s charging periods.)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65E76-E84B-4B78-B0C6-403533F2479A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802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scheduling problem, 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 a dynamic group recharging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scheme, which is based on the use of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modification of the genetic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ʤəˈnɛtɪk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algorithm. The proposed scheme is simple, reliable and fast. In addition, it provides quick re-planning whenever an unexpected event occurs. The compressed [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kəmˈprɛst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schedule [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ˈ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skɛʤʊl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representation is proposed to reduce the complexity of the problem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example of charging schedule for four underwater vehicles, obtained using the developed planner, is presented on the slide. The second plot here illustrates the battery level of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vehicles</a:t>
            </a:r>
            <a:r>
              <a:rPr lang="ru-RU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black sections depicting the travelling periods necessary to reach the charging station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65E76-E84B-4B78-B0C6-403533F2479A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098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 very much for your attention. I am ready to answer questions and discuss the results after the session.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65E76-E84B-4B78-B0C6-403533F2479A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02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7475F-9B0B-490D-87C6-244B58624AFF}" type="datetime1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FAB6D-E0FA-493D-8753-EFC192FA0DD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5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57CCA0-8C0B-48D4-BBCC-A8985BC452E0}" type="datetime1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71997-2A89-44FB-AA6E-51FF731D794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0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9BCF28-ACCF-4012-8725-458BD4F1B903}" type="datetime1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F801F3-F19B-4BB9-A23C-78726375FC1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63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B1FF10-3309-4D90-9368-FC02F1D316B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15.04.2019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431A9E-1261-4E4E-B247-A3F68F0F93E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8D154-8880-42FE-9079-18E431585146}" type="datetime1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A9D42-3F0F-4DA0-86F9-75CD7BF18A6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45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8DA13E-47C2-481A-9627-376FD7A28527}" type="datetime1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0B808-D42E-4612-8639-4B19CCEDC59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0AE5CB-DEF2-4F8F-A22E-6C302F028378}" type="datetime1">
              <a:rPr lang="ru-RU" smtClean="0"/>
              <a:t>15.04.2019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BC223-E77C-4242-8252-DC78694B38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2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17FCA-C9EF-442F-B2BE-0703E17E520E}" type="datetime1">
              <a:rPr lang="ru-RU" smtClean="0"/>
              <a:t>15.04.2019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F448B-2643-4307-A5EC-CEB1548AD1C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0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F6A37-E727-4A33-85BD-E1A4684D2551}" type="datetime1">
              <a:rPr lang="ru-RU" smtClean="0"/>
              <a:t>15.04.2019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2D4FE-6193-4A5C-A915-8F04063D7E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04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FBC9B-FAC2-4E44-891C-416F6700636F}" type="datetime1">
              <a:rPr lang="ru-RU" smtClean="0"/>
              <a:t>15.04.2019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DACEB-991C-4C03-A9E9-FB712126144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06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AAFE7-D59E-46A5-A2F7-2E41FFF5BB7A}" type="datetime1">
              <a:rPr lang="ru-RU" smtClean="0"/>
              <a:t>15.04.2019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55D1-BE7B-46E2-8020-D1F91234D7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98356-8E72-4F86-B68A-DFA1A2AB85F1}" type="datetime1">
              <a:rPr lang="ru-RU" smtClean="0"/>
              <a:t>15.04.2019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170FFA-7064-44BE-BE8C-94E0B77E0DA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89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D38C3B-A2E9-4FCE-9CE3-C118268D0783}" type="datetime1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MIPRO 2018, CIS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60C24D9-C819-4F2E-A5D3-0416436BAEA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0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9" Type="http://schemas.openxmlformats.org/officeDocument/2006/relationships/image" Target="../media/image31.wmf"/><Relationship Id="rId21" Type="http://schemas.openxmlformats.org/officeDocument/2006/relationships/image" Target="../media/image22.wmf"/><Relationship Id="rId34" Type="http://schemas.openxmlformats.org/officeDocument/2006/relationships/oleObject" Target="../embeddings/oleObject21.bin"/><Relationship Id="rId42" Type="http://schemas.openxmlformats.org/officeDocument/2006/relationships/oleObject" Target="../embeddings/oleObject25.bin"/><Relationship Id="rId47" Type="http://schemas.openxmlformats.org/officeDocument/2006/relationships/image" Target="../media/image35.wm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37" Type="http://schemas.openxmlformats.org/officeDocument/2006/relationships/image" Target="../media/image30.wmf"/><Relationship Id="rId40" Type="http://schemas.openxmlformats.org/officeDocument/2006/relationships/oleObject" Target="../embeddings/oleObject24.bin"/><Relationship Id="rId45" Type="http://schemas.openxmlformats.org/officeDocument/2006/relationships/image" Target="../media/image34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18.bin"/><Relationship Id="rId36" Type="http://schemas.openxmlformats.org/officeDocument/2006/relationships/oleObject" Target="../embeddings/oleObject22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4" Type="http://schemas.openxmlformats.org/officeDocument/2006/relationships/oleObject" Target="../embeddings/oleObject26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19.bin"/><Relationship Id="rId35" Type="http://schemas.openxmlformats.org/officeDocument/2006/relationships/image" Target="../media/image29.wmf"/><Relationship Id="rId43" Type="http://schemas.openxmlformats.org/officeDocument/2006/relationships/image" Target="../media/image33.wmf"/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33" Type="http://schemas.openxmlformats.org/officeDocument/2006/relationships/image" Target="../media/image28.wmf"/><Relationship Id="rId38" Type="http://schemas.openxmlformats.org/officeDocument/2006/relationships/oleObject" Target="../embeddings/oleObject23.bin"/><Relationship Id="rId46" Type="http://schemas.openxmlformats.org/officeDocument/2006/relationships/oleObject" Target="../embeddings/oleObject27.bin"/><Relationship Id="rId20" Type="http://schemas.openxmlformats.org/officeDocument/2006/relationships/oleObject" Target="../embeddings/oleObject14.bin"/><Relationship Id="rId41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6.wmf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9.png"/><Relationship Id="rId5" Type="http://schemas.openxmlformats.org/officeDocument/2006/relationships/image" Target="../media/image45.wmf"/><Relationship Id="rId10" Type="http://schemas.openxmlformats.org/officeDocument/2006/relationships/image" Target="../media/image48.png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2781" y="642939"/>
            <a:ext cx="203981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107504" y="2274766"/>
            <a:ext cx="8928992" cy="938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latin typeface="+mj-lt"/>
              </a:rPr>
              <a:t>HIERARCHICAL CONTROL SYSTEM DESIGN PROBLEMS FOR MULTIPLE AUTONOMOUS UNDERWATER VEHICLES</a:t>
            </a:r>
            <a:endParaRPr lang="ru-RU" sz="2800" dirty="0">
              <a:latin typeface="+mj-lt"/>
            </a:endParaRPr>
          </a:p>
        </p:txBody>
      </p:sp>
      <p:pic>
        <p:nvPicPr>
          <p:cNvPr id="11270" name="Picture 7" descr="шаблон5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5712" y="4302596"/>
            <a:ext cx="4066442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Text Box 1"/>
          <p:cNvSpPr txBox="1">
            <a:spLocks noChangeArrowheads="1"/>
          </p:cNvSpPr>
          <p:nvPr/>
        </p:nvSpPr>
        <p:spPr bwMode="auto">
          <a:xfrm>
            <a:off x="2338754" y="6000751"/>
            <a:ext cx="4673112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14000"/>
              </a:lnSpc>
              <a:buClr>
                <a:srgbClr val="000000"/>
              </a:buClr>
              <a:buFont typeface="Microsoft Sans Serif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Tomsk</a:t>
            </a:r>
            <a:r>
              <a:rPr lang="ru-RU" dirty="0" smtClean="0">
                <a:solidFill>
                  <a:schemeClr val="tx1"/>
                </a:solidFill>
                <a:latin typeface="Cambria" pitchFamily="18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201</a:t>
            </a:r>
            <a:r>
              <a:rPr lang="en-US" dirty="0">
                <a:latin typeface="Cambria" pitchFamily="18" charset="0"/>
              </a:rPr>
              <a:t>9</a:t>
            </a:r>
            <a:endParaRPr lang="ru-RU" dirty="0">
              <a:solidFill>
                <a:schemeClr val="tx1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500034" y="3505001"/>
            <a:ext cx="8176422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14000"/>
              </a:lnSpc>
              <a:buClr>
                <a:srgbClr val="000000"/>
              </a:buClr>
              <a:buFont typeface="Microsoft Sans Serif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latin typeface="Cambria" pitchFamily="18" charset="0"/>
              </a:rPr>
              <a:t>Igor </a:t>
            </a:r>
            <a:r>
              <a:rPr lang="en-US" dirty="0" err="1" smtClean="0">
                <a:latin typeface="Cambria" pitchFamily="18" charset="0"/>
              </a:rPr>
              <a:t>Bychkov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Artem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Davydov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Maksim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Kensin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Nikolay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Maksimkin</a:t>
            </a:r>
            <a:r>
              <a:rPr lang="en-US" dirty="0">
                <a:latin typeface="Cambria" pitchFamily="18" charset="0"/>
              </a:rPr>
              <a:t>,</a:t>
            </a:r>
            <a:endParaRPr lang="en-US" dirty="0" smtClean="0">
              <a:latin typeface="Cambria" pitchFamily="18" charset="0"/>
            </a:endParaRPr>
          </a:p>
          <a:p>
            <a:pPr algn="ctr" eaLnBrk="1" hangingPunct="1">
              <a:lnSpc>
                <a:spcPct val="114000"/>
              </a:lnSpc>
              <a:buClr>
                <a:srgbClr val="000000"/>
              </a:buClr>
              <a:buFont typeface="Microsoft Sans Serif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latin typeface="Cambria" pitchFamily="18" charset="0"/>
              </a:rPr>
              <a:t>Nadezhda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Nagul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u="sng" dirty="0" err="1" smtClean="0">
                <a:latin typeface="Cambria" pitchFamily="18" charset="0"/>
              </a:rPr>
              <a:t>Ul’yanov</a:t>
            </a:r>
            <a:r>
              <a:rPr lang="en-US" u="sng" dirty="0" smtClean="0">
                <a:latin typeface="Cambria" pitchFamily="18" charset="0"/>
              </a:rPr>
              <a:t> Sergey</a:t>
            </a:r>
          </a:p>
          <a:p>
            <a:pPr algn="ctr" eaLnBrk="1" hangingPunct="1">
              <a:lnSpc>
                <a:spcPct val="114000"/>
              </a:lnSpc>
              <a:buClr>
                <a:srgbClr val="000000"/>
              </a:buClr>
              <a:buFont typeface="Microsoft Sans Serif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u="sng" dirty="0" smtClean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E-mail: sau@icc.ru</a:t>
            </a:r>
            <a:endParaRPr lang="ru-RU" u="sng" dirty="0">
              <a:solidFill>
                <a:schemeClr val="tx1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35696" y="548680"/>
            <a:ext cx="4581900" cy="14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rgbClr val="0070C0"/>
                </a:solidFill>
                <a:latin typeface="Cambria" pitchFamily="18" charset="0"/>
              </a:rPr>
              <a:t>Matrosov</a:t>
            </a:r>
            <a:r>
              <a:rPr lang="en-US" sz="2000" dirty="0">
                <a:solidFill>
                  <a:srgbClr val="0070C0"/>
                </a:solidFill>
                <a:latin typeface="Cambria" pitchFamily="18" charset="0"/>
              </a:rPr>
              <a:t> Institute for System Dynamics and Control Theory of Siberian Branch of Russian Academy of Sciences</a:t>
            </a:r>
            <a:br>
              <a:rPr lang="en-US" sz="2000" dirty="0">
                <a:solidFill>
                  <a:srgbClr val="0070C0"/>
                </a:solidFill>
                <a:latin typeface="Cambria" pitchFamily="18" charset="0"/>
              </a:rPr>
            </a:br>
            <a:r>
              <a:rPr lang="en-US" sz="2000" dirty="0">
                <a:solidFill>
                  <a:srgbClr val="0070C0"/>
                </a:solidFill>
                <a:latin typeface="Cambria" pitchFamily="18" charset="0"/>
              </a:rPr>
              <a:t>(ISDCT SB RAS)</a:t>
            </a:r>
          </a:p>
        </p:txBody>
      </p:sp>
    </p:spTree>
    <p:extLst>
      <p:ext uri="{BB962C8B-B14F-4D97-AF65-F5344CB8AC3E}">
        <p14:creationId xmlns:p14="http://schemas.microsoft.com/office/powerpoint/2010/main" val="7116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95536" y="152400"/>
            <a:ext cx="8579296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smtClean="0">
                <a:latin typeface="Cambria" panose="02040503050406030204" pitchFamily="18" charset="0"/>
              </a:rPr>
              <a:t>Hierarchical </a:t>
            </a:r>
            <a:r>
              <a:rPr lang="en-US" sz="3200" dirty="0">
                <a:latin typeface="Cambria" panose="02040503050406030204" pitchFamily="18" charset="0"/>
              </a:rPr>
              <a:t>Control System</a:t>
            </a:r>
            <a:endParaRPr lang="ru-RU" sz="3200" dirty="0"/>
          </a:p>
          <a:p>
            <a:pPr fontAlgn="auto">
              <a:spcAft>
                <a:spcPts val="0"/>
              </a:spcAft>
            </a:pPr>
            <a:endParaRPr lang="ru-RU" sz="3200" dirty="0"/>
          </a:p>
        </p:txBody>
      </p:sp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7368480" cy="552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5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5536" y="152400"/>
            <a:ext cx="8579296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smtClean="0">
                <a:latin typeface="Cambria" panose="02040503050406030204" pitchFamily="18" charset="0"/>
              </a:rPr>
              <a:t>Formation Path-Following Control Problem</a:t>
            </a:r>
            <a:endParaRPr lang="ru-RU" sz="32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598759"/>
              </p:ext>
            </p:extLst>
          </p:nvPr>
        </p:nvGraphicFramePr>
        <p:xfrm>
          <a:off x="395536" y="1124744"/>
          <a:ext cx="3556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Equation" r:id="rId4" imgW="3555720" imgH="1117440" progId="Equation.DSMT4">
                  <p:embed/>
                </p:oleObj>
              </mc:Choice>
              <mc:Fallback>
                <p:oleObj name="Equation" r:id="rId4" imgW="355572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24744"/>
                        <a:ext cx="35560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94018" y="692696"/>
            <a:ext cx="33154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Leader-follower dynamics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276872"/>
            <a:ext cx="324187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AUV dynamics: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94017" y="3429000"/>
            <a:ext cx="842645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Formation path-following control problem: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erive control laws</a:t>
            </a: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force </a:t>
            </a:r>
            <a:r>
              <a:rPr lang="en-US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torque </a:t>
            </a:r>
            <a:r>
              <a:rPr lang="en-US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of each AUV such that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967254"/>
              </p:ext>
            </p:extLst>
          </p:nvPr>
        </p:nvGraphicFramePr>
        <p:xfrm>
          <a:off x="2015716" y="4149080"/>
          <a:ext cx="4851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Equation" r:id="rId6" imgW="4775040" imgH="406080" progId="Equation.DSMT4">
                  <p:embed/>
                </p:oleObj>
              </mc:Choice>
              <mc:Fallback>
                <p:oleObj name="Equation" r:id="rId6" imgW="4775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4149080"/>
                        <a:ext cx="48514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394017" y="4563059"/>
            <a:ext cx="8426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define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desired position of the follower w.r.t.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 (or virtual target - VT).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926081"/>
              </p:ext>
            </p:extLst>
          </p:nvPr>
        </p:nvGraphicFramePr>
        <p:xfrm>
          <a:off x="494333" y="4580748"/>
          <a:ext cx="5492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Equation" r:id="rId8" imgW="545760" imgH="330120" progId="Equation.DSMT4">
                  <p:embed/>
                </p:oleObj>
              </mc:Choice>
              <mc:Fallback>
                <p:oleObj name="Equation" r:id="rId8" imgW="545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33" y="4580748"/>
                        <a:ext cx="549275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395536" y="5031408"/>
            <a:ext cx="842493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derived distributed control scheme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includes: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Control law for VT that adjusts VT’s travel speed to the irregularities of the path.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Sampled-data control algorithm for each AUV to keep its relative position.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 communication scheme for information exchange between AUVs.</a:t>
            </a:r>
          </a:p>
        </p:txBody>
      </p:sp>
      <p:pic>
        <p:nvPicPr>
          <p:cNvPr id="10298" name="Picture 5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89768"/>
            <a:ext cx="4320480" cy="254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822595"/>
              </p:ext>
            </p:extLst>
          </p:nvPr>
        </p:nvGraphicFramePr>
        <p:xfrm>
          <a:off x="2280543" y="2383508"/>
          <a:ext cx="20034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" name="Equation" r:id="rId11" imgW="2006280" imgH="1002960" progId="Equation.DSMT4">
                  <p:embed/>
                </p:oleObj>
              </mc:Choice>
              <mc:Fallback>
                <p:oleObj name="Equation" r:id="rId11" imgW="200628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543" y="2383508"/>
                        <a:ext cx="20034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6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5536" y="152400"/>
            <a:ext cx="8579296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smtClean="0">
                <a:latin typeface="Cambria" panose="02040503050406030204" pitchFamily="18" charset="0"/>
              </a:rPr>
              <a:t>Formation Path-Following Control Problem</a:t>
            </a:r>
            <a:endParaRPr lang="ru-RU" sz="3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58009" y="692696"/>
            <a:ext cx="86168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of the control scheme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Gain-scheduled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controllers with the path curvature as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scheduling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variable.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Synthesis of feedback gains for each scheduling region with the use of sublinear vector Lyapunov functions, taking into account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formation structure, communication delays, measurements errors, and control saturation.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441874" cy="348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84437"/>
            <a:ext cx="3312368" cy="113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4180582"/>
            <a:ext cx="3240361" cy="112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5332710"/>
            <a:ext cx="3240361" cy="112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358010" y="2420888"/>
            <a:ext cx="8174430" cy="394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Simulation </a:t>
            </a: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underactuated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AUVs with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88516"/>
              </p:ext>
            </p:extLst>
          </p:nvPr>
        </p:nvGraphicFramePr>
        <p:xfrm>
          <a:off x="5120084" y="2470839"/>
          <a:ext cx="2908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8" imgW="2908080" imgH="330120" progId="Equation.DSMT4">
                  <p:embed/>
                </p:oleObj>
              </mc:Choice>
              <mc:Fallback>
                <p:oleObj name="Equation" r:id="rId8" imgW="2908080" imgH="33012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084" y="2470839"/>
                        <a:ext cx="2908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39552" y="849486"/>
            <a:ext cx="1996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Cambria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Logical DES as a generator of formal</a:t>
            </a:r>
            <a:r>
              <a:rPr lang="ru-RU" dirty="0" smtClean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70C0"/>
                </a:solidFill>
                <a:latin typeface="Cambria" pitchFamily="18" charset="0"/>
                <a:cs typeface="Arial" pitchFamily="34" charset="0"/>
                <a:sym typeface="Symbol" pitchFamily="18" charset="2"/>
              </a:rPr>
              <a:t>l</a:t>
            </a:r>
            <a:r>
              <a:rPr lang="en-US" dirty="0" smtClean="0">
                <a:solidFill>
                  <a:srgbClr val="0070C0"/>
                </a:solidFill>
                <a:latin typeface="Cambria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anguage</a:t>
            </a:r>
            <a:endParaRPr lang="ru-RU" dirty="0">
              <a:solidFill>
                <a:srgbClr val="0070C0"/>
              </a:solidFill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9049"/>
              </p:ext>
            </p:extLst>
          </p:nvPr>
        </p:nvGraphicFramePr>
        <p:xfrm>
          <a:off x="539552" y="1916832"/>
          <a:ext cx="2097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1" name="Equation" r:id="rId4" imgW="1257120" imgH="253800" progId="Equation.DSMT4">
                  <p:embed/>
                </p:oleObj>
              </mc:Choice>
              <mc:Fallback>
                <p:oleObj name="Equation" r:id="rId4" imgW="125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16832"/>
                        <a:ext cx="20970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520844"/>
              </p:ext>
            </p:extLst>
          </p:nvPr>
        </p:nvGraphicFramePr>
        <p:xfrm>
          <a:off x="3168300" y="836142"/>
          <a:ext cx="2032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2" name="Equation" r:id="rId6" imgW="203040" imgH="266400" progId="Equation.DSMT4">
                  <p:embed/>
                </p:oleObj>
              </mc:Choice>
              <mc:Fallback>
                <p:oleObj name="Equation" r:id="rId6" imgW="203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300" y="836142"/>
                        <a:ext cx="203200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90715"/>
              </p:ext>
            </p:extLst>
          </p:nvPr>
        </p:nvGraphicFramePr>
        <p:xfrm>
          <a:off x="3131840" y="1979530"/>
          <a:ext cx="222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" name="Equation" r:id="rId8" imgW="228600" imgH="291960" progId="Equation.DSMT4">
                  <p:embed/>
                </p:oleObj>
              </mc:Choice>
              <mc:Fallback>
                <p:oleObj name="Equation" r:id="rId8" imgW="228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979530"/>
                        <a:ext cx="2222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72376"/>
              </p:ext>
            </p:extLst>
          </p:nvPr>
        </p:nvGraphicFramePr>
        <p:xfrm>
          <a:off x="3131840" y="1214438"/>
          <a:ext cx="12144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4" name="Equation" r:id="rId10" imgW="1193760" imgH="291960" progId="Equation.DSMT4">
                  <p:embed/>
                </p:oleObj>
              </mc:Choice>
              <mc:Fallback>
                <p:oleObj name="Equation" r:id="rId10" imgW="1193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214438"/>
                        <a:ext cx="1214437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358933"/>
              </p:ext>
            </p:extLst>
          </p:nvPr>
        </p:nvGraphicFramePr>
        <p:xfrm>
          <a:off x="3157186" y="1618938"/>
          <a:ext cx="12985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5" name="Equation" r:id="rId12" imgW="1269720" imgH="266400" progId="Equation.DSMT4">
                  <p:embed/>
                </p:oleObj>
              </mc:Choice>
              <mc:Fallback>
                <p:oleObj name="Equation" r:id="rId12" imgW="12697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186" y="1618938"/>
                        <a:ext cx="1298575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682299"/>
              </p:ext>
            </p:extLst>
          </p:nvPr>
        </p:nvGraphicFramePr>
        <p:xfrm>
          <a:off x="3138532" y="2341962"/>
          <a:ext cx="7413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6" name="Equation" r:id="rId14" imgW="736560" imgH="291960" progId="Equation.DSMT4">
                  <p:embed/>
                </p:oleObj>
              </mc:Choice>
              <mc:Fallback>
                <p:oleObj name="Equation" r:id="rId14" imgW="736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532" y="2341962"/>
                        <a:ext cx="741363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246479"/>
              </p:ext>
            </p:extLst>
          </p:nvPr>
        </p:nvGraphicFramePr>
        <p:xfrm>
          <a:off x="4998693" y="2389590"/>
          <a:ext cx="9144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7" name="Equation" r:id="rId16" imgW="914400" imgH="256320" progId="Equation.DSMT4">
                  <p:embed/>
                </p:oleObj>
              </mc:Choice>
              <mc:Fallback>
                <p:oleObj name="Equation" r:id="rId16" imgW="914400" imgH="256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693" y="2389590"/>
                        <a:ext cx="914400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3381313" y="764704"/>
            <a:ext cx="164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is the state set;</a:t>
            </a:r>
            <a:endParaRPr lang="ru-RU" dirty="0">
              <a:latin typeface="Cambria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333460" y="1175716"/>
            <a:ext cx="209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 is the set of events,</a:t>
            </a:r>
            <a:endParaRPr lang="ru-RU" dirty="0">
              <a:latin typeface="Cambria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400863" y="1547500"/>
            <a:ext cx="267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s the transition function;</a:t>
            </a:r>
            <a:endParaRPr lang="ru-RU" dirty="0">
              <a:latin typeface="Cambria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300062" y="1916832"/>
            <a:ext cx="1984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 is the initial state;</a:t>
            </a:r>
            <a:endParaRPr lang="ru-RU" dirty="0">
              <a:latin typeface="Cambria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852912" y="2276872"/>
            <a:ext cx="285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 is the set of marked states;</a:t>
            </a:r>
            <a:endParaRPr lang="ru-RU" dirty="0">
              <a:latin typeface="Cambria" pitchFamily="18" charset="0"/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6122" y="2654899"/>
            <a:ext cx="2598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Language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  <a:r>
              <a:rPr lang="en-US" dirty="0" smtClean="0">
                <a:latin typeface="Cambria" pitchFamily="18" charset="0"/>
              </a:rPr>
              <a:t> by      :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29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644768"/>
              </p:ext>
            </p:extLst>
          </p:nvPr>
        </p:nvGraphicFramePr>
        <p:xfrm>
          <a:off x="3081039" y="2683880"/>
          <a:ext cx="46593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8" name="Equation" r:id="rId18" imgW="4647960" imgH="355320" progId="Equation.DSMT4">
                  <p:embed/>
                </p:oleObj>
              </mc:Choice>
              <mc:Fallback>
                <p:oleObj name="Equation" r:id="rId18" imgW="4647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039" y="2683880"/>
                        <a:ext cx="465931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5809"/>
              </p:ext>
            </p:extLst>
          </p:nvPr>
        </p:nvGraphicFramePr>
        <p:xfrm>
          <a:off x="2627908" y="2726337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9" name="Equation" r:id="rId20" imgW="215640" imgH="228600" progId="Equation.DSMT4">
                  <p:embed/>
                </p:oleObj>
              </mc:Choice>
              <mc:Fallback>
                <p:oleObj name="Equation" r:id="rId20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908" y="2726337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Левая фигурная скобка 2"/>
          <p:cNvSpPr/>
          <p:nvPr/>
        </p:nvSpPr>
        <p:spPr>
          <a:xfrm>
            <a:off x="2771800" y="811535"/>
            <a:ext cx="180020" cy="1834669"/>
          </a:xfrm>
          <a:prstGeom prst="leftBrace">
            <a:avLst>
              <a:gd name="adj1" fmla="val 8333"/>
              <a:gd name="adj2" fmla="val 506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57822"/>
              </p:ext>
            </p:extLst>
          </p:nvPr>
        </p:nvGraphicFramePr>
        <p:xfrm>
          <a:off x="4803261" y="4873088"/>
          <a:ext cx="30353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0" name="Equation" r:id="rId22" imgW="3035160" imgH="698400" progId="Equation.DSMT4">
                  <p:embed/>
                </p:oleObj>
              </mc:Choice>
              <mc:Fallback>
                <p:oleObj name="Equation" r:id="rId22" imgW="30351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261" y="4873088"/>
                        <a:ext cx="30353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Скругленный прямоугольник 37"/>
          <p:cNvSpPr/>
          <p:nvPr/>
        </p:nvSpPr>
        <p:spPr>
          <a:xfrm>
            <a:off x="499578" y="3186528"/>
            <a:ext cx="8283773" cy="254672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4750903" y="3762592"/>
            <a:ext cx="314001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Discrete-event system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798576" y="3762592"/>
            <a:ext cx="18722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3670784" y="4005064"/>
            <a:ext cx="108011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41" idx="1"/>
          </p:cNvCxnSpPr>
          <p:nvPr/>
        </p:nvCxnSpPr>
        <p:spPr>
          <a:xfrm>
            <a:off x="934480" y="4219792"/>
            <a:ext cx="86409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8456" y="31865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ambria" panose="02040503050406030204" pitchFamily="18" charset="0"/>
              </a:rPr>
              <a:t>Supervised DES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:</a:t>
            </a:r>
            <a:endParaRPr lang="ru-RU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36450"/>
              </p:ext>
            </p:extLst>
          </p:nvPr>
        </p:nvGraphicFramePr>
        <p:xfrm>
          <a:off x="2668526" y="3254209"/>
          <a:ext cx="37385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" name="Equation" r:id="rId24" imgW="3733560" imgH="291960" progId="Equation.DSMT4">
                  <p:embed/>
                </p:oleObj>
              </mc:Choice>
              <mc:Fallback>
                <p:oleObj name="Equation" r:id="rId24" imgW="3733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26" y="3254209"/>
                        <a:ext cx="37385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870355"/>
              </p:ext>
            </p:extLst>
          </p:nvPr>
        </p:nvGraphicFramePr>
        <p:xfrm>
          <a:off x="2306874" y="4149080"/>
          <a:ext cx="9318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2" name="Equation" r:id="rId26" imgW="926698" imgH="342751" progId="Equation.DSMT4">
                  <p:embed/>
                </p:oleObj>
              </mc:Choice>
              <mc:Fallback>
                <p:oleObj name="Equation" r:id="rId26" imgW="926698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874" y="4149080"/>
                        <a:ext cx="931862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294596"/>
              </p:ext>
            </p:extLst>
          </p:nvPr>
        </p:nvGraphicFramePr>
        <p:xfrm>
          <a:off x="5101320" y="4080495"/>
          <a:ext cx="26019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3" name="Equation" r:id="rId28" imgW="1562100" imgH="254000" progId="Equation.DSMT4">
                  <p:embed/>
                </p:oleObj>
              </mc:Choice>
              <mc:Fallback>
                <p:oleObj name="Equation" r:id="rId28" imgW="1562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320" y="4080495"/>
                        <a:ext cx="26019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>
            <a:off x="7890920" y="4171860"/>
            <a:ext cx="747052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178678"/>
              </p:ext>
            </p:extLst>
          </p:nvPr>
        </p:nvGraphicFramePr>
        <p:xfrm>
          <a:off x="1023752" y="3915717"/>
          <a:ext cx="5588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4" name="Equation" r:id="rId30" imgW="545760" imgH="228600" progId="Equation.DSMT4">
                  <p:embed/>
                </p:oleObj>
              </mc:Choice>
              <mc:Fallback>
                <p:oleObj name="Equation" r:id="rId30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752" y="3915717"/>
                        <a:ext cx="55880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Прямая соединительная линия 49"/>
          <p:cNvCxnSpPr/>
          <p:nvPr/>
        </p:nvCxnSpPr>
        <p:spPr>
          <a:xfrm flipV="1">
            <a:off x="1222513" y="4217280"/>
            <a:ext cx="0" cy="7238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1222515" y="4941168"/>
            <a:ext cx="29883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4220076" y="4497245"/>
            <a:ext cx="0" cy="4464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4208201" y="4498880"/>
            <a:ext cx="542702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36356"/>
              </p:ext>
            </p:extLst>
          </p:nvPr>
        </p:nvGraphicFramePr>
        <p:xfrm>
          <a:off x="3900196" y="3656899"/>
          <a:ext cx="6381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5" name="Equation" r:id="rId32" imgW="520560" imgH="266400" progId="Equation.DSMT4">
                  <p:embed/>
                </p:oleObj>
              </mc:Choice>
              <mc:Fallback>
                <p:oleObj name="Equation" r:id="rId32" imgW="520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196" y="3656899"/>
                        <a:ext cx="6381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719459"/>
              </p:ext>
            </p:extLst>
          </p:nvPr>
        </p:nvGraphicFramePr>
        <p:xfrm>
          <a:off x="7936520" y="3876030"/>
          <a:ext cx="5588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6" name="Equation" r:id="rId34" imgW="545760" imgH="266400" progId="Equation.DSMT4">
                  <p:embed/>
                </p:oleObj>
              </mc:Choice>
              <mc:Fallback>
                <p:oleObj name="Equation" r:id="rId34" imgW="545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6520" y="3876030"/>
                        <a:ext cx="5588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Заголовок 1"/>
          <p:cNvSpPr txBox="1">
            <a:spLocks/>
          </p:cNvSpPr>
          <p:nvPr/>
        </p:nvSpPr>
        <p:spPr>
          <a:xfrm>
            <a:off x="395536" y="152400"/>
            <a:ext cx="8579296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smtClean="0">
                <a:latin typeface="Cambria" panose="02040503050406030204" pitchFamily="18" charset="0"/>
              </a:rPr>
              <a:t>Analysis of Logical Discrete-Event Systems</a:t>
            </a:r>
            <a:endParaRPr lang="ru-RU" sz="32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6566715" y="1178420"/>
            <a:ext cx="238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 is controllable events;</a:t>
            </a:r>
            <a:endParaRPr lang="ru-RU" dirty="0">
              <a:latin typeface="Cambria" pitchFamily="18" charset="0"/>
            </a:endParaRPr>
          </a:p>
        </p:txBody>
      </p:sp>
      <p:graphicFrame>
        <p:nvGraphicFramePr>
          <p:cNvPr id="5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114976"/>
              </p:ext>
            </p:extLst>
          </p:nvPr>
        </p:nvGraphicFramePr>
        <p:xfrm>
          <a:off x="6367485" y="1186829"/>
          <a:ext cx="2936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7" name="Equation" r:id="rId36" imgW="228600" imgH="279360" progId="Equation.DSMT4">
                  <p:embed/>
                </p:oleObj>
              </mc:Choice>
              <mc:Fallback>
                <p:oleObj name="Equation" r:id="rId36" imgW="228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85" y="1186829"/>
                        <a:ext cx="2936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52351"/>
              </p:ext>
            </p:extLst>
          </p:nvPr>
        </p:nvGraphicFramePr>
        <p:xfrm>
          <a:off x="1857276" y="4999345"/>
          <a:ext cx="184943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8" name="Equation" r:id="rId38" imgW="1854000" imgH="342720" progId="Equation.DSMT4">
                  <p:embed/>
                </p:oleObj>
              </mc:Choice>
              <mc:Fallback>
                <p:oleObj name="Equation" r:id="rId38" imgW="1854000" imgH="3427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276" y="4999345"/>
                        <a:ext cx="1849437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503138"/>
              </p:ext>
            </p:extLst>
          </p:nvPr>
        </p:nvGraphicFramePr>
        <p:xfrm>
          <a:off x="1991805" y="5346001"/>
          <a:ext cx="14668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9" name="Equation" r:id="rId40" imgW="1473120" imgH="317160" progId="Equation.DSMT4">
                  <p:embed/>
                </p:oleObj>
              </mc:Choice>
              <mc:Fallback>
                <p:oleObj name="Equation" r:id="rId40" imgW="1473120" imgH="3171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805" y="5346001"/>
                        <a:ext cx="14668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467544" y="61637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Cambria" pitchFamily="18" charset="0"/>
                <a:cs typeface="Times New Roman" panose="02020603050405020304" pitchFamily="18" charset="0"/>
              </a:rPr>
              <a:t>ind      that provide 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612295"/>
              </p:ext>
            </p:extLst>
          </p:nvPr>
        </p:nvGraphicFramePr>
        <p:xfrm>
          <a:off x="2567986" y="6197853"/>
          <a:ext cx="14144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0" name="Equation" r:id="rId42" imgW="1409400" imgH="342720" progId="Equation.DSMT4">
                  <p:embed/>
                </p:oleObj>
              </mc:Choice>
              <mc:Fallback>
                <p:oleObj name="Equation" r:id="rId42" imgW="1409400" imgH="3427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986" y="6197853"/>
                        <a:ext cx="14144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50499"/>
              </p:ext>
            </p:extLst>
          </p:nvPr>
        </p:nvGraphicFramePr>
        <p:xfrm>
          <a:off x="1049931" y="6227620"/>
          <a:ext cx="1905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1" name="Equation" r:id="rId44" imgW="190440" imgH="228600" progId="Equation.DSMT4">
                  <p:embed/>
                </p:oleObj>
              </mc:Choice>
              <mc:Fallback>
                <p:oleObj name="Equation" r:id="rId44" imgW="190440" imgH="228600" progId="Equation.DSMT4">
                  <p:embed/>
                  <p:pic>
                    <p:nvPicPr>
                      <p:cNvPr id="0" name="Объект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931" y="6227620"/>
                        <a:ext cx="19050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40907"/>
              </p:ext>
            </p:extLst>
          </p:nvPr>
        </p:nvGraphicFramePr>
        <p:xfrm>
          <a:off x="4030177" y="6239632"/>
          <a:ext cx="2286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2" name="Equation" r:id="rId46" imgW="228600" imgH="215640" progId="Equation.DSMT4">
                  <p:embed/>
                </p:oleObj>
              </mc:Choice>
              <mc:Fallback>
                <p:oleObj name="Equation" r:id="rId46" imgW="228600" imgH="215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177" y="6239632"/>
                        <a:ext cx="22860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Прямоугольник 62"/>
          <p:cNvSpPr/>
          <p:nvPr/>
        </p:nvSpPr>
        <p:spPr>
          <a:xfrm>
            <a:off x="4164190" y="6174596"/>
            <a:ext cx="4594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Cambria" pitchFamily="18" charset="0"/>
                <a:cs typeface="Times New Roman" panose="02020603050405020304" pitchFamily="18" charset="0"/>
              </a:rPr>
              <a:t>s a </a:t>
            </a:r>
            <a:r>
              <a:rPr lang="en-US" dirty="0" smtClean="0">
                <a:solidFill>
                  <a:srgbClr val="0070C0"/>
                </a:solidFill>
                <a:latin typeface="Cambria" pitchFamily="18" charset="0"/>
                <a:cs typeface="Times New Roman" panose="02020603050405020304" pitchFamily="18" charset="0"/>
              </a:rPr>
              <a:t>specification</a:t>
            </a:r>
            <a:r>
              <a:rPr lang="en-US" dirty="0" smtClean="0">
                <a:latin typeface="Cambria" pitchFamily="18" charset="0"/>
                <a:cs typeface="Times New Roman" panose="02020603050405020304" pitchFamily="18" charset="0"/>
              </a:rPr>
              <a:t> (language) on DES behavior.</a:t>
            </a:r>
            <a:endParaRPr lang="ru-RU" dirty="0">
              <a:latin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469019" y="5805264"/>
            <a:ext cx="308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" pitchFamily="18" charset="0"/>
                <a:cs typeface="Times New Roman" panose="02020603050405020304" pitchFamily="18" charset="0"/>
              </a:rPr>
              <a:t>Supervisory control problem</a:t>
            </a:r>
            <a:r>
              <a:rPr lang="en-US" dirty="0" smtClean="0">
                <a:latin typeface="Cambria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29024"/>
            <a:ext cx="3352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7" name="Picture 5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0" y="1484784"/>
            <a:ext cx="20002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836712"/>
            <a:ext cx="5544616" cy="260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836712"/>
            <a:ext cx="539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DES model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that describes AUVs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modes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switching during a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survey mission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616" y="3165879"/>
            <a:ext cx="84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Generator</a:t>
            </a:r>
            <a:endParaRPr lang="ru-RU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4665" y="3174620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Specification</a:t>
            </a:r>
            <a:endParaRPr lang="ru-RU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5536" y="3880998"/>
            <a:ext cx="8280920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467544" y="4365104"/>
            <a:ext cx="8215370" cy="1798513"/>
            <a:chOff x="714375" y="1214438"/>
            <a:chExt cx="7753350" cy="1941362"/>
          </a:xfrm>
        </p:grpSpPr>
        <p:graphicFrame>
          <p:nvGraphicFramePr>
            <p:cNvPr id="21506" name="Object 2"/>
            <p:cNvGraphicFramePr>
              <a:graphicFrameLocks noChangeAspect="1"/>
            </p:cNvGraphicFramePr>
            <p:nvPr/>
          </p:nvGraphicFramePr>
          <p:xfrm>
            <a:off x="714375" y="1214438"/>
            <a:ext cx="7753350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Формула" r:id="rId6" imgW="4686120" imgH="215640" progId="Equation.3">
                    <p:embed/>
                  </p:oleObj>
                </mc:Choice>
                <mc:Fallback>
                  <p:oleObj name="Формула" r:id="rId6" imgW="4686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5" y="1214438"/>
                          <a:ext cx="7753350" cy="357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7" name="Object 3"/>
            <p:cNvGraphicFramePr>
              <a:graphicFrameLocks noChangeAspect="1"/>
            </p:cNvGraphicFramePr>
            <p:nvPr/>
          </p:nvGraphicFramePr>
          <p:xfrm>
            <a:off x="714403" y="1642702"/>
            <a:ext cx="6512768" cy="1513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name="Equation" r:id="rId8" imgW="3936960" imgH="914400" progId="Equation.DSMT4">
                    <p:embed/>
                  </p:oleObj>
                </mc:Choice>
                <mc:Fallback>
                  <p:oleObj name="Equation" r:id="rId8" imgW="393696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403" y="1642702"/>
                          <a:ext cx="6512768" cy="15130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Стрелка вниз 30"/>
          <p:cNvSpPr/>
          <p:nvPr/>
        </p:nvSpPr>
        <p:spPr>
          <a:xfrm>
            <a:off x="2786574" y="3443306"/>
            <a:ext cx="38127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214282" y="3952436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Formalization of DES in the original first-order language of PCFs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4" name="Группа 24"/>
          <p:cNvGrpSpPr/>
          <p:nvPr/>
        </p:nvGrpSpPr>
        <p:grpSpPr>
          <a:xfrm>
            <a:off x="6112624" y="836712"/>
            <a:ext cx="2563832" cy="2606166"/>
            <a:chOff x="3571868" y="5000636"/>
            <a:chExt cx="5357850" cy="1214446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3571868" y="5000636"/>
              <a:ext cx="5357850" cy="1214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25448" y="5072074"/>
              <a:ext cx="5247273" cy="10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PCF</a:t>
              </a:r>
              <a:r>
                <a:rPr lang="ru-RU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(</a:t>
              </a:r>
              <a:r>
                <a:rPr lang="en-US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positively-constructed formulas</a:t>
              </a:r>
              <a:r>
                <a:rPr lang="ru-RU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  <a:r>
                <a:rPr lang="en-US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inference search </a:t>
              </a:r>
              <a:r>
                <a:rPr lang="en-US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using </a:t>
              </a:r>
              <a:r>
                <a:rPr lang="en-US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the special developed </a:t>
              </a:r>
              <a:r>
                <a:rPr lang="en-US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strategy that </a:t>
              </a:r>
              <a:r>
                <a:rPr lang="en-US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gives the answer about the presence of the required property</a:t>
              </a:r>
              <a:endParaRPr lang="ru-RU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7" name="Стрелка вниз 36"/>
          <p:cNvSpPr/>
          <p:nvPr/>
        </p:nvSpPr>
        <p:spPr>
          <a:xfrm rot="10800000">
            <a:off x="7236295" y="3454192"/>
            <a:ext cx="445459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395536" y="152400"/>
            <a:ext cx="8579296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smtClean="0">
                <a:latin typeface="Cambria" panose="02040503050406030204" pitchFamily="18" charset="0"/>
              </a:rPr>
              <a:t>Analysis of Logical Discrete-Event Systems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64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2400"/>
            <a:ext cx="8579296" cy="99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Coordinated AUVs Group Recharging Scheme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272" y="3558302"/>
            <a:ext cx="6881636" cy="1049741"/>
          </a:xfrm>
          <a:prstGeom prst="rect">
            <a:avLst/>
          </a:prstGeom>
        </p:spPr>
      </p:pic>
      <p:sp>
        <p:nvSpPr>
          <p:cNvPr id="29" name="Прямоугольник 7"/>
          <p:cNvSpPr>
            <a:spLocks noChangeArrowheads="1"/>
          </p:cNvSpPr>
          <p:nvPr/>
        </p:nvSpPr>
        <p:spPr bwMode="auto">
          <a:xfrm>
            <a:off x="412866" y="3476160"/>
            <a:ext cx="936104" cy="4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14000"/>
              </a:lnSpc>
              <a:defRPr/>
            </a:pPr>
            <a:r>
              <a:rPr lang="en-US" dirty="0" smtClean="0">
                <a:latin typeface="Cambria" panose="02040503050406030204" pitchFamily="18" charset="0"/>
                <a:cs typeface="Times New Roman" pitchFamily="18" charset="0"/>
              </a:rPr>
              <a:t>AUV #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1</a:t>
            </a:r>
            <a:endParaRPr lang="ru-RU" dirty="0">
              <a:solidFill>
                <a:srgbClr val="FF000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7"/>
          <p:cNvSpPr>
            <a:spLocks noChangeArrowheads="1"/>
          </p:cNvSpPr>
          <p:nvPr/>
        </p:nvSpPr>
        <p:spPr bwMode="auto">
          <a:xfrm>
            <a:off x="412866" y="3747100"/>
            <a:ext cx="936104" cy="4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14000"/>
              </a:lnSpc>
              <a:defRPr/>
            </a:pPr>
            <a:r>
              <a:rPr lang="en-US" dirty="0" smtClean="0">
                <a:latin typeface="Cambria" panose="02040503050406030204" pitchFamily="18" charset="0"/>
                <a:cs typeface="Times New Roman" pitchFamily="18" charset="0"/>
              </a:rPr>
              <a:t>AUV #</a:t>
            </a: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2</a:t>
            </a:r>
            <a:endParaRPr lang="ru-RU" dirty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3" name="Прямоугольник 7"/>
          <p:cNvSpPr>
            <a:spLocks noChangeArrowheads="1"/>
          </p:cNvSpPr>
          <p:nvPr/>
        </p:nvSpPr>
        <p:spPr bwMode="auto">
          <a:xfrm>
            <a:off x="412866" y="4026586"/>
            <a:ext cx="936104" cy="4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14000"/>
              </a:lnSpc>
              <a:defRPr/>
            </a:pPr>
            <a:r>
              <a:rPr lang="en-US" dirty="0" smtClean="0">
                <a:latin typeface="Cambria" panose="02040503050406030204" pitchFamily="18" charset="0"/>
                <a:cs typeface="Times New Roman" pitchFamily="18" charset="0"/>
              </a:rPr>
              <a:t>AUV #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3</a:t>
            </a:r>
            <a:endParaRPr lang="ru-RU" dirty="0">
              <a:solidFill>
                <a:srgbClr val="00B05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4" name="Прямоугольник 7"/>
          <p:cNvSpPr>
            <a:spLocks noChangeArrowheads="1"/>
          </p:cNvSpPr>
          <p:nvPr/>
        </p:nvSpPr>
        <p:spPr bwMode="auto">
          <a:xfrm>
            <a:off x="412866" y="4290695"/>
            <a:ext cx="1181406" cy="4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14000"/>
              </a:lnSpc>
              <a:defRPr/>
            </a:pPr>
            <a:r>
              <a:rPr lang="en-US" dirty="0" smtClean="0">
                <a:latin typeface="Cambria" panose="02040503050406030204" pitchFamily="18" charset="0"/>
                <a:cs typeface="Times New Roman" pitchFamily="18" charset="0"/>
              </a:rPr>
              <a:t>AUV #</a:t>
            </a:r>
            <a:r>
              <a:rPr lang="en-US" dirty="0">
                <a:solidFill>
                  <a:srgbClr val="FF9900"/>
                </a:solidFill>
                <a:latin typeface="Cambria" panose="02040503050406030204" pitchFamily="18" charset="0"/>
                <a:cs typeface="Times New Roman" pitchFamily="18" charset="0"/>
              </a:rPr>
              <a:t>N</a:t>
            </a:r>
            <a:endParaRPr lang="ru-RU" dirty="0">
              <a:solidFill>
                <a:srgbClr val="FF990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1" name="Правая фигурная скобка 40"/>
          <p:cNvSpPr/>
          <p:nvPr/>
        </p:nvSpPr>
        <p:spPr>
          <a:xfrm rot="16200000">
            <a:off x="2806841" y="3213764"/>
            <a:ext cx="138380" cy="53360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7"/>
          <p:cNvSpPr>
            <a:spLocks noChangeArrowheads="1"/>
          </p:cNvSpPr>
          <p:nvPr/>
        </p:nvSpPr>
        <p:spPr bwMode="auto">
          <a:xfrm>
            <a:off x="689220" y="3132920"/>
            <a:ext cx="8131252" cy="37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14000"/>
              </a:lnSpc>
              <a:defRPr/>
            </a:pPr>
            <a:r>
              <a:rPr lang="en-US" sz="1600" dirty="0" smtClean="0">
                <a:latin typeface="Cambria" panose="02040503050406030204" pitchFamily="18" charset="0"/>
                <a:cs typeface="Times New Roman" pitchFamily="18" charset="0"/>
              </a:rPr>
              <a:t>Includes traveling time &amp; </a:t>
            </a:r>
            <a:r>
              <a:rPr lang="en-US" sz="1600" dirty="0">
                <a:latin typeface="Cambria" panose="02040503050406030204" pitchFamily="18" charset="0"/>
                <a:cs typeface="Times New Roman" pitchFamily="18" charset="0"/>
              </a:rPr>
              <a:t>charging</a:t>
            </a:r>
            <a:r>
              <a:rPr lang="en-US" sz="1600" dirty="0" smtClean="0">
                <a:latin typeface="Cambria" panose="02040503050406030204" pitchFamily="18" charset="0"/>
                <a:cs typeface="Times New Roman" pitchFamily="18" charset="0"/>
              </a:rPr>
              <a:t> time (</a:t>
            </a:r>
            <a:r>
              <a:rPr lang="en-US" sz="1600" i="1" dirty="0" smtClean="0">
                <a:latin typeface="Cambria" panose="02040503050406030204" pitchFamily="18" charset="0"/>
                <a:cs typeface="Times New Roman" pitchFamily="18" charset="0"/>
              </a:rPr>
              <a:t>considering both AUV’s speed and charging speed</a:t>
            </a:r>
            <a:r>
              <a:rPr lang="en-US" sz="1600" dirty="0" smtClean="0">
                <a:latin typeface="Cambria" panose="02040503050406030204" pitchFamily="18" charset="0"/>
                <a:cs typeface="Times New Roman" pitchFamily="18" charset="0"/>
              </a:rPr>
              <a:t>)</a:t>
            </a:r>
            <a:endParaRPr lang="ru-RU" sz="1600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3" name="Правая фигурная скобка 42"/>
          <p:cNvSpPr/>
          <p:nvPr/>
        </p:nvSpPr>
        <p:spPr>
          <a:xfrm rot="16200000">
            <a:off x="4327555" y="3212571"/>
            <a:ext cx="138380" cy="53360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авая фигурная скобка 43"/>
          <p:cNvSpPr/>
          <p:nvPr/>
        </p:nvSpPr>
        <p:spPr>
          <a:xfrm rot="16200000">
            <a:off x="5848269" y="3212153"/>
            <a:ext cx="138380" cy="53360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авая фигурная скобка 44"/>
          <p:cNvSpPr/>
          <p:nvPr/>
        </p:nvSpPr>
        <p:spPr>
          <a:xfrm rot="16200000">
            <a:off x="7368983" y="3209801"/>
            <a:ext cx="138380" cy="53360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395536" y="4929400"/>
            <a:ext cx="8047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cs typeface="Arial" pitchFamily="34" charset="0"/>
              </a:rPr>
              <a:t>The</a:t>
            </a:r>
            <a:r>
              <a:rPr lang="ru-RU" dirty="0" smtClean="0">
                <a:solidFill>
                  <a:srgbClr val="0070C0"/>
                </a:solidFill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cs typeface="Arial" pitchFamily="34" charset="0"/>
              </a:rPr>
              <a:t>effectiveness of the group schedule</a:t>
            </a:r>
            <a:r>
              <a:rPr lang="en-US" dirty="0" smtClean="0">
                <a:latin typeface="Cambria" panose="02040503050406030204" pitchFamily="18" charset="0"/>
                <a:cs typeface="Arial" pitchFamily="34" charset="0"/>
              </a:rPr>
              <a:t> is ensured by</a:t>
            </a: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cs typeface="Arial" pitchFamily="34" charset="0"/>
              </a:rPr>
              <a:t>:</a:t>
            </a:r>
          </a:p>
          <a:p>
            <a:pPr marL="714375" indent="-342900">
              <a:spcBef>
                <a:spcPts val="0"/>
              </a:spcBef>
              <a:buClr>
                <a:srgbClr val="0070C0"/>
              </a:buClr>
              <a:buSzPct val="100000"/>
              <a:buFont typeface="+mj-lt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latin typeface="Cambria" panose="02040503050406030204" pitchFamily="18" charset="0"/>
                <a:cs typeface="Arial" pitchFamily="34" charset="0"/>
              </a:rPr>
              <a:t>Keeping all vehicles in good working order (well-timed recharging);</a:t>
            </a:r>
          </a:p>
          <a:p>
            <a:pPr marL="714375" indent="-342900">
              <a:spcBef>
                <a:spcPts val="0"/>
              </a:spcBef>
              <a:buClr>
                <a:srgbClr val="0070C0"/>
              </a:buClr>
              <a:buSzPct val="100000"/>
              <a:buFont typeface="+mj-lt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Cambria" panose="02040503050406030204" pitchFamily="18" charset="0"/>
                <a:cs typeface="Arial" pitchFamily="34" charset="0"/>
              </a:rPr>
              <a:t>Excluding simultaneous charging of big number of vehicles (at </a:t>
            </a:r>
            <a:r>
              <a:rPr lang="en-US" dirty="0" smtClean="0">
                <a:latin typeface="Cambria" panose="02040503050406030204" pitchFamily="18" charset="0"/>
                <a:cs typeface="Arial" pitchFamily="34" charset="0"/>
              </a:rPr>
              <a:t>least, excluding </a:t>
            </a:r>
            <a:r>
              <a:rPr lang="en-US" dirty="0">
                <a:latin typeface="Cambria" panose="02040503050406030204" pitchFamily="18" charset="0"/>
                <a:cs typeface="Arial" pitchFamily="34" charset="0"/>
              </a:rPr>
              <a:t>simultaneous charging of the fastest vehicles in the </a:t>
            </a:r>
            <a:r>
              <a:rPr lang="en-US" dirty="0" smtClean="0">
                <a:latin typeface="Cambria" panose="02040503050406030204" pitchFamily="18" charset="0"/>
                <a:cs typeface="Arial" pitchFamily="34" charset="0"/>
              </a:rPr>
              <a:t>group);</a:t>
            </a:r>
          </a:p>
          <a:p>
            <a:pPr marL="714375" indent="-342900">
              <a:spcBef>
                <a:spcPts val="0"/>
              </a:spcBef>
              <a:buClr>
                <a:srgbClr val="0070C0"/>
              </a:buClr>
              <a:buSzPct val="100000"/>
              <a:buFont typeface="+mj-lt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latin typeface="Cambria" panose="02040503050406030204" pitchFamily="18" charset="0"/>
                <a:cs typeface="Arial" pitchFamily="34" charset="0"/>
              </a:rPr>
              <a:t>Minimizing group rendezvous</a:t>
            </a:r>
            <a:r>
              <a:rPr lang="en-US" dirty="0">
                <a:latin typeface="Cambria" panose="02040503050406030204" pitchFamily="18" charset="0"/>
                <a:cs typeface="Arial" pitchFamily="34" charset="0"/>
              </a:rPr>
              <a:t>’ </a:t>
            </a:r>
            <a:r>
              <a:rPr lang="en-US" dirty="0" smtClean="0">
                <a:latin typeface="Cambria" panose="02040503050406030204" pitchFamily="18" charset="0"/>
                <a:cs typeface="Arial" pitchFamily="34" charset="0"/>
              </a:rPr>
              <a:t>frequency where possible.</a:t>
            </a:r>
            <a:endParaRPr lang="en-US" dirty="0">
              <a:latin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986" y="1162057"/>
            <a:ext cx="2604478" cy="1835143"/>
          </a:xfrm>
          <a:prstGeom prst="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512354" y="4614725"/>
            <a:ext cx="7346614" cy="373051"/>
            <a:chOff x="525846" y="2831205"/>
            <a:chExt cx="6710918" cy="373051"/>
          </a:xfrm>
        </p:grpSpPr>
        <p:sp>
          <p:nvSpPr>
            <p:cNvPr id="24" name="Прямоугольник 7"/>
            <p:cNvSpPr>
              <a:spLocks noChangeArrowheads="1"/>
            </p:cNvSpPr>
            <p:nvPr/>
          </p:nvSpPr>
          <p:spPr bwMode="auto">
            <a:xfrm>
              <a:off x="574676" y="2831205"/>
              <a:ext cx="6662088" cy="373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14000"/>
                </a:lnSpc>
                <a:defRPr/>
              </a:pPr>
              <a:r>
                <a:rPr lang="ru-RU" sz="1600" dirty="0" smtClean="0">
                  <a:latin typeface="Cambria" panose="02040503050406030204" pitchFamily="18" charset="0"/>
                  <a:cs typeface="Times New Roman" pitchFamily="18" charset="0"/>
                </a:rPr>
                <a:t>– </a:t>
              </a:r>
              <a:r>
                <a:rPr lang="en-US" sz="1600" dirty="0" smtClean="0">
                  <a:latin typeface="Cambria" panose="02040503050406030204" pitchFamily="18" charset="0"/>
                  <a:cs typeface="Times New Roman" pitchFamily="18" charset="0"/>
                </a:rPr>
                <a:t>time segment (△T):    </a:t>
              </a:r>
              <a:r>
                <a:rPr lang="ru-RU" sz="1600" dirty="0">
                  <a:latin typeface="Cambria" panose="02040503050406030204" pitchFamily="18" charset="0"/>
                  <a:cs typeface="Times New Roman" pitchFamily="18" charset="0"/>
                </a:rPr>
                <a:t>– </a:t>
              </a:r>
              <a:r>
                <a:rPr lang="en-US" sz="1600" dirty="0" smtClean="0">
                  <a:latin typeface="Cambria" panose="02040503050406030204" pitchFamily="18" charset="0"/>
                  <a:cs typeface="Times New Roman" pitchFamily="18" charset="0"/>
                </a:rPr>
                <a:t>vehicle is working;    </a:t>
              </a:r>
              <a:r>
                <a:rPr lang="ru-RU" sz="1600" dirty="0" smtClean="0">
                  <a:latin typeface="Cambria" panose="02040503050406030204" pitchFamily="18" charset="0"/>
                  <a:cs typeface="Times New Roman" pitchFamily="18" charset="0"/>
                </a:rPr>
                <a:t>– </a:t>
              </a:r>
              <a:r>
                <a:rPr lang="en-US" sz="1600" dirty="0" smtClean="0">
                  <a:latin typeface="Cambria" panose="02040503050406030204" pitchFamily="18" charset="0"/>
                  <a:cs typeface="Times New Roman" pitchFamily="18" charset="0"/>
                </a:rPr>
                <a:t>vehicle is charging (or traveling).</a:t>
              </a:r>
              <a:endParaRPr lang="ru-RU" sz="1600" dirty="0">
                <a:latin typeface="Cambria" panose="02040503050406030204" pitchFamily="18" charset="0"/>
                <a:cs typeface="Times New Roman" pitchFamily="18" charset="0"/>
              </a:endParaRPr>
            </a:p>
          </p:txBody>
        </p:sp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846" y="2916202"/>
              <a:ext cx="85714" cy="228571"/>
            </a:xfrm>
            <a:prstGeom prst="rect">
              <a:avLst/>
            </a:prstGeom>
          </p:spPr>
        </p:pic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2316" y="2916202"/>
              <a:ext cx="85714" cy="228571"/>
            </a:xfrm>
            <a:prstGeom prst="rect">
              <a:avLst/>
            </a:prstGeom>
          </p:spPr>
        </p:pic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3820" y="2916202"/>
              <a:ext cx="85714" cy="22857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7"/>
              <p:cNvSpPr>
                <a:spLocks noChangeArrowheads="1"/>
              </p:cNvSpPr>
              <p:nvPr/>
            </p:nvSpPr>
            <p:spPr bwMode="auto">
              <a:xfrm>
                <a:off x="378296" y="2523123"/>
                <a:ext cx="7326678" cy="668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 smtClean="0">
                    <a:latin typeface="Cambria" panose="02040503050406030204" pitchFamily="18" charset="0"/>
                    <a:cs typeface="Times New Roman" pitchFamily="18" charset="0"/>
                  </a:rPr>
                  <a:t>Discrete representation of the group rotation schedule:</a:t>
                </a:r>
              </a:p>
              <a:p>
                <a:pPr>
                  <a:defRPr/>
                </a:pPr>
                <a:r>
                  <a:rPr lang="en-US" dirty="0" smtClean="0">
                    <a:latin typeface="Cambria" panose="02040503050406030204" pitchFamily="18" charset="0"/>
                    <a:cs typeface="Times New Roman" pitchFamily="18" charset="0"/>
                  </a:rPr>
                  <a:t>Binary matrix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size,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dirty="0">
                        <a:latin typeface="Cambria" panose="02040503050406030204" pitchFamily="18" charset="0"/>
                        <a:cs typeface="Times New Roman" pitchFamily="18" charset="0"/>
                      </a:rPr>
                      <m:t>△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" panose="02040503050406030204" pitchFamily="18" charset="0"/>
                        <a:cs typeface="Times New Roman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ru-RU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296" y="2523123"/>
                <a:ext cx="7326678" cy="668645"/>
              </a:xfrm>
              <a:prstGeom prst="rect">
                <a:avLst/>
              </a:prstGeom>
              <a:blipFill rotWithShape="0">
                <a:blip r:embed="rId8"/>
                <a:stretch>
                  <a:fillRect l="-666" t="-6364" b="-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395536" y="1090836"/>
            <a:ext cx="57887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Large-scale monitoring missions of long duration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</a:p>
          <a:p>
            <a:pPr marL="266700" indent="-266700">
              <a:buClr>
                <a:srgbClr val="0070C0"/>
              </a:buClr>
              <a:buFont typeface="Cambria" panose="02040503050406030204" pitchFamily="18" charset="0"/>
              <a:buChar char="▸"/>
            </a:pPr>
            <a:r>
              <a:rPr lang="en-US" dirty="0" smtClean="0">
                <a:latin typeface="Cambria" panose="02040503050406030204" pitchFamily="18" charset="0"/>
              </a:rPr>
              <a:t>Vehicles </a:t>
            </a:r>
            <a:r>
              <a:rPr lang="en-US" dirty="0">
                <a:latin typeface="Cambria" panose="02040503050406030204" pitchFamily="18" charset="0"/>
              </a:rPr>
              <a:t>have to </a:t>
            </a:r>
            <a:r>
              <a:rPr lang="en-US" i="1" dirty="0">
                <a:latin typeface="Cambria" panose="02040503050406030204" pitchFamily="18" charset="0"/>
              </a:rPr>
              <a:t>recharge their batteries </a:t>
            </a:r>
            <a:r>
              <a:rPr lang="en-US" dirty="0" smtClean="0">
                <a:latin typeface="Cambria" panose="02040503050406030204" pitchFamily="18" charset="0"/>
              </a:rPr>
              <a:t>periodically;</a:t>
            </a:r>
          </a:p>
          <a:p>
            <a:pPr marL="266700" indent="-266700">
              <a:buClr>
                <a:srgbClr val="0070C0"/>
              </a:buClr>
              <a:buFont typeface="Cambria" panose="02040503050406030204" pitchFamily="18" charset="0"/>
              <a:buChar char="▸"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Vehicles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charging cycles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possible to decrease temporary loss of performance capabilit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/>
          </a:p>
          <a:p>
            <a:pPr marL="266700" indent="-266700">
              <a:buClr>
                <a:srgbClr val="0070C0"/>
              </a:buClr>
              <a:buFont typeface="Cambria" panose="02040503050406030204" pitchFamily="18" charset="0"/>
              <a:buChar char="▸"/>
            </a:pPr>
            <a:r>
              <a:rPr lang="en-US" dirty="0" smtClean="0">
                <a:latin typeface="Cambria" panose="02040503050406030204" pitchFamily="18" charset="0"/>
              </a:rPr>
              <a:t>Vehicles have to deal with </a:t>
            </a:r>
            <a:r>
              <a:rPr lang="en-US" i="1" dirty="0" smtClean="0">
                <a:latin typeface="Cambria" panose="02040503050406030204" pitchFamily="18" charset="0"/>
              </a:rPr>
              <a:t>dynamic mission conditions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2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2400"/>
            <a:ext cx="8579296" cy="99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Coordinated AUVs Group Recharging Scheme</a:t>
            </a:r>
            <a:endParaRPr lang="ru-RU" sz="32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95536" y="3525624"/>
            <a:ext cx="837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Genetic algorithm </a:t>
            </a:r>
            <a:r>
              <a:rPr lang="en-US" dirty="0" smtClean="0">
                <a:latin typeface="Cambria" panose="02040503050406030204" pitchFamily="18" charset="0"/>
              </a:rPr>
              <a:t>– </a:t>
            </a:r>
            <a:r>
              <a:rPr lang="en-US" dirty="0">
                <a:latin typeface="Cambria" panose="02040503050406030204" pitchFamily="18" charset="0"/>
              </a:rPr>
              <a:t>simple, </a:t>
            </a:r>
            <a:r>
              <a:rPr lang="en-US" dirty="0" smtClean="0">
                <a:latin typeface="Cambria" panose="02040503050406030204" pitchFamily="18" charset="0"/>
              </a:rPr>
              <a:t>fast and </a:t>
            </a:r>
            <a:r>
              <a:rPr lang="en-US" dirty="0">
                <a:latin typeface="Cambria" panose="02040503050406030204" pitchFamily="18" charset="0"/>
              </a:rPr>
              <a:t>scalable. Allows quick and effective re-planning.  </a:t>
            </a:r>
            <a:endParaRPr lang="ru-RU" dirty="0">
              <a:latin typeface="Cambria" panose="020405030504060302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035422"/>
              </p:ext>
            </p:extLst>
          </p:nvPr>
        </p:nvGraphicFramePr>
        <p:xfrm>
          <a:off x="5148064" y="2421260"/>
          <a:ext cx="3289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" name="Equation" r:id="rId4" imgW="2260440" imgH="444240" progId="Equation.DSMT4">
                  <p:embed/>
                </p:oleObj>
              </mc:Choice>
              <mc:Fallback>
                <p:oleObj name="Equation" r:id="rId4" imgW="2260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8064" y="2421260"/>
                        <a:ext cx="32893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91215"/>
              </p:ext>
            </p:extLst>
          </p:nvPr>
        </p:nvGraphicFramePr>
        <p:xfrm>
          <a:off x="5004048" y="1138238"/>
          <a:ext cx="34607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" name="Equation" r:id="rId6" imgW="2222280" imgH="850680" progId="Equation.DSMT4">
                  <p:embed/>
                </p:oleObj>
              </mc:Choice>
              <mc:Fallback>
                <p:oleObj name="Equation" r:id="rId6" imgW="222228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4048" y="1138238"/>
                        <a:ext cx="3460750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399944"/>
              </p:ext>
            </p:extLst>
          </p:nvPr>
        </p:nvGraphicFramePr>
        <p:xfrm>
          <a:off x="5421957" y="3105150"/>
          <a:ext cx="30384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" name="Equation" r:id="rId8" imgW="1663560" imgH="190440" progId="Equation.DSMT4">
                  <p:embed/>
                </p:oleObj>
              </mc:Choice>
              <mc:Fallback>
                <p:oleObj name="Equation" r:id="rId8" imgW="1663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21957" y="3105150"/>
                        <a:ext cx="303847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9365" y="4931240"/>
            <a:ext cx="6149099" cy="658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9309" y="5651357"/>
            <a:ext cx="6148755" cy="657963"/>
          </a:xfrm>
          <a:prstGeom prst="rect">
            <a:avLst/>
          </a:prstGeom>
        </p:spPr>
      </p:pic>
      <p:sp>
        <p:nvSpPr>
          <p:cNvPr id="32" name="Прямоугольник 31"/>
          <p:cNvSpPr/>
          <p:nvPr/>
        </p:nvSpPr>
        <p:spPr>
          <a:xfrm>
            <a:off x="357435" y="1196752"/>
            <a:ext cx="4772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Loss function </a:t>
            </a:r>
            <a:r>
              <a:rPr lang="en-US" dirty="0">
                <a:latin typeface="Cambria" panose="02040503050406030204" pitchFamily="18" charset="0"/>
              </a:rPr>
              <a:t>(1) evaluates the </a:t>
            </a:r>
            <a:r>
              <a:rPr lang="en-US" dirty="0" smtClean="0">
                <a:latin typeface="Cambria" panose="02040503050406030204" pitchFamily="18" charset="0"/>
              </a:rPr>
              <a:t>cumulative performance </a:t>
            </a:r>
            <a:r>
              <a:rPr lang="en-US" dirty="0">
                <a:latin typeface="Cambria" panose="02040503050406030204" pitchFamily="18" charset="0"/>
              </a:rPr>
              <a:t>capability of currently charging AUVs on each </a:t>
            </a:r>
            <a:r>
              <a:rPr lang="en-US" dirty="0" smtClean="0">
                <a:latin typeface="Cambria" panose="02040503050406030204" pitchFamily="18" charset="0"/>
              </a:rPr>
              <a:t>time segment.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57434" y="2132856"/>
            <a:ext cx="4772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Function </a:t>
            </a:r>
            <a:r>
              <a:rPr lang="en-US" dirty="0">
                <a:latin typeface="Cambria" panose="02040503050406030204" pitchFamily="18" charset="0"/>
              </a:rPr>
              <a:t>(2) </a:t>
            </a:r>
            <a:r>
              <a:rPr lang="en-US" dirty="0" smtClean="0">
                <a:latin typeface="Cambria" panose="02040503050406030204" pitchFamily="18" charset="0"/>
              </a:rPr>
              <a:t>estimates </a:t>
            </a:r>
            <a:r>
              <a:rPr lang="en-US" dirty="0">
                <a:latin typeface="Cambria" panose="02040503050406030204" pitchFamily="18" charset="0"/>
              </a:rPr>
              <a:t>the number of expected rendezvous (time intervals, where at least one vehicle </a:t>
            </a:r>
            <a:r>
              <a:rPr lang="en-US" dirty="0" smtClean="0">
                <a:latin typeface="Cambria" panose="02040503050406030204" pitchFamily="18" charset="0"/>
              </a:rPr>
              <a:t>changes </a:t>
            </a:r>
            <a:r>
              <a:rPr lang="en-US" dirty="0">
                <a:latin typeface="Cambria" panose="02040503050406030204" pitchFamily="18" charset="0"/>
              </a:rPr>
              <a:t>its status</a:t>
            </a:r>
            <a:r>
              <a:rPr lang="en-US" dirty="0" smtClean="0">
                <a:latin typeface="Cambria" panose="02040503050406030204" pitchFamily="18" charset="0"/>
              </a:rPr>
              <a:t>).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46" name="Прямоугольник 7"/>
          <p:cNvSpPr>
            <a:spLocks noChangeArrowheads="1"/>
          </p:cNvSpPr>
          <p:nvPr/>
        </p:nvSpPr>
        <p:spPr bwMode="auto">
          <a:xfrm>
            <a:off x="395536" y="3075024"/>
            <a:ext cx="73266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Ultimate schedule efficiency criteria: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95536" y="3894645"/>
            <a:ext cx="8496944" cy="974515"/>
            <a:chOff x="395536" y="3801740"/>
            <a:chExt cx="8496944" cy="974515"/>
          </a:xfrm>
        </p:grpSpPr>
        <p:pic>
          <p:nvPicPr>
            <p:cNvPr id="24" name="Рисунок 23"/>
            <p:cNvPicPr/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7544" y="4077072"/>
              <a:ext cx="6306244" cy="4146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Прямоугольник 39"/>
            <p:cNvSpPr/>
            <p:nvPr/>
          </p:nvSpPr>
          <p:spPr>
            <a:xfrm>
              <a:off x="395536" y="3801740"/>
              <a:ext cx="8352928" cy="37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sz="1600" dirty="0" smtClean="0">
                  <a:latin typeface="Cambria" panose="02040503050406030204" pitchFamily="18" charset="0"/>
                  <a:cs typeface="Times New Roman" pitchFamily="18" charset="0"/>
                </a:rPr>
                <a:t>Chromosome </a:t>
              </a:r>
              <a:r>
                <a:rPr lang="en-US" sz="1600" dirty="0" smtClean="0">
                  <a:latin typeface="Cambria" panose="02040503050406030204" pitchFamily="18" charset="0"/>
                </a:rPr>
                <a:t>(c</a:t>
              </a:r>
              <a:r>
                <a:rPr lang="en-US" sz="1600" dirty="0" smtClean="0">
                  <a:latin typeface="Cambria" panose="02040503050406030204" pitchFamily="18" charset="0"/>
                  <a:cs typeface="Times New Roman" pitchFamily="18" charset="0"/>
                </a:rPr>
                <a:t>ompressed schedule representation to decrease the problem dimension):</a:t>
              </a:r>
              <a:endParaRPr lang="ru-RU" sz="1600" dirty="0">
                <a:latin typeface="Cambria" panose="02040503050406030204" pitchFamily="18" charset="0"/>
                <a:cs typeface="Times New Roman" pitchFamily="18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395536" y="4403204"/>
              <a:ext cx="8496944" cy="37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  <a:defRPr/>
              </a:pPr>
              <a:r>
                <a:rPr lang="en-US" sz="1600" dirty="0" smtClean="0">
                  <a:latin typeface="Cambria" panose="02040503050406030204" pitchFamily="18" charset="0"/>
                  <a:cs typeface="Times New Roman" pitchFamily="18" charset="0"/>
                </a:rPr>
                <a:t>Repairing procedure combines solution decoding (into the matrix form) with local optimization.</a:t>
              </a:r>
              <a:endParaRPr lang="ru-RU" sz="1600" dirty="0">
                <a:latin typeface="Cambria" panose="02040503050406030204" pitchFamily="18" charset="0"/>
                <a:cs typeface="Times New Roman" pitchFamily="18" charset="0"/>
              </a:endParaRPr>
            </a:p>
          </p:txBody>
        </p:sp>
      </p:grpSp>
      <p:sp>
        <p:nvSpPr>
          <p:cNvPr id="56" name="Прямоугольник 55"/>
          <p:cNvSpPr/>
          <p:nvPr/>
        </p:nvSpPr>
        <p:spPr>
          <a:xfrm>
            <a:off x="601934" y="4970175"/>
            <a:ext cx="2241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mbria" panose="02040503050406030204" pitchFamily="18" charset="0"/>
                <a:cs typeface="Times New Roman" pitchFamily="18" charset="0"/>
              </a:rPr>
              <a:t>Group schedule for 4 speed-differed AUVs</a:t>
            </a:r>
            <a:endParaRPr lang="ru-RU" sz="1600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11560" y="5662315"/>
            <a:ext cx="2016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mbria" panose="02040503050406030204" pitchFamily="18" charset="0"/>
                <a:cs typeface="Times New Roman" pitchFamily="18" charset="0"/>
              </a:rPr>
              <a:t>AUVs battery level during the mission</a:t>
            </a:r>
            <a:endParaRPr lang="ru-RU" sz="1600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424947" y="1583504"/>
            <a:ext cx="64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(1)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8426524" y="2555612"/>
            <a:ext cx="64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(2)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422332" y="3059668"/>
            <a:ext cx="64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(3)</a:t>
            </a:r>
            <a:endParaRPr lang="ru-RU" dirty="0">
              <a:latin typeface="Cambria" panose="020405030504060302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67544" y="4869160"/>
            <a:ext cx="8277905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346388" y="4903450"/>
            <a:ext cx="646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#</a:t>
            </a:r>
            <a:endParaRPr lang="ru-RU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mbria" pitchFamily="18" charset="0"/>
              </a:rPr>
              <a:t>Thank you for your attention</a:t>
            </a:r>
            <a:r>
              <a:rPr lang="ru-RU" dirty="0" smtClean="0">
                <a:solidFill>
                  <a:srgbClr val="0070C0"/>
                </a:solidFill>
                <a:latin typeface="Cambria" pitchFamily="18" charset="0"/>
              </a:rPr>
              <a:t>!</a:t>
            </a:r>
            <a:endParaRPr lang="ru-RU" dirty="0">
              <a:solidFill>
                <a:srgbClr val="0070C0"/>
              </a:solidFill>
              <a:latin typeface="Cambria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5576A261-42DE-4148-A68A-A8AD276DA916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9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1268</Words>
  <Application>Microsoft Office PowerPoint</Application>
  <PresentationFormat>Экран (4:3)</PresentationFormat>
  <Paragraphs>95</Paragraphs>
  <Slides>9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Тема Office</vt:lpstr>
      <vt:lpstr>Equation</vt:lpstr>
      <vt:lpstr>Формула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Coordinated AUVs Group Recharging Scheme</vt:lpstr>
      <vt:lpstr>Coordinated AUVs Group Recharging Scheme</vt:lpstr>
      <vt:lpstr>Thank you for your attention!</vt:lpstr>
    </vt:vector>
  </TitlesOfParts>
  <Company>Kontora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Ульянов</cp:lastModifiedBy>
  <cp:revision>658</cp:revision>
  <cp:lastPrinted>2019-04-15T10:21:43Z</cp:lastPrinted>
  <dcterms:created xsi:type="dcterms:W3CDTF">2014-05-31T19:14:54Z</dcterms:created>
  <dcterms:modified xsi:type="dcterms:W3CDTF">2019-04-16T08:26:58Z</dcterms:modified>
</cp:coreProperties>
</file>