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echly.com/blog/advantages-of-voice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E3EE-01E5-024D-86BF-5F7166BE0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Comparison between speech-input and text-input user interfaces for health CENTERS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4327-FEC9-584C-8ED3-FD2980633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Fall 2021 cng 2542 human computer interaction</a:t>
            </a:r>
          </a:p>
          <a:p>
            <a:r>
              <a:rPr lang="en-GB" dirty="0"/>
              <a:t>Eugene owilla 2528933</a:t>
            </a:r>
          </a:p>
          <a:p>
            <a:r>
              <a:rPr lang="en-GB" dirty="0"/>
              <a:t>Abdullah sulayfani 2542603 </a:t>
            </a:r>
          </a:p>
        </p:txBody>
      </p:sp>
    </p:spTree>
    <p:extLst>
      <p:ext uri="{BB962C8B-B14F-4D97-AF65-F5344CB8AC3E}">
        <p14:creationId xmlns:p14="http://schemas.microsoft.com/office/powerpoint/2010/main" val="176185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Evaluation methodology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Expert-based evaluation – heuristic evaluation + yes/no scale</a:t>
            </a:r>
          </a:p>
          <a:p>
            <a:pPr lvl="1"/>
            <a:r>
              <a:rPr lang="en-GB" sz="2200" dirty="0"/>
              <a:t>Expert evaluators – the developers of the system</a:t>
            </a:r>
          </a:p>
          <a:p>
            <a:pPr lvl="1"/>
            <a:r>
              <a:rPr lang="en-GB" sz="2200" dirty="0"/>
              <a:t>10 design heuristics by Nielsen Norman Group [8]</a:t>
            </a:r>
          </a:p>
          <a:p>
            <a:pPr lvl="1"/>
            <a:r>
              <a:rPr lang="en-GB" sz="2200" dirty="0"/>
              <a:t>Expert reports written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69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sz="4000" dirty="0"/>
              <a:t>Results 1.1 - user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sz="2000" dirty="0"/>
              <a:t>User-based evaluation – responses from test subjects after using the text input user interface.</a:t>
            </a:r>
          </a:p>
          <a:p>
            <a:r>
              <a:rPr lang="en-GB" sz="2000" dirty="0"/>
              <a:t>Likert scale [1 - ‘Strongly Agree’, 2 - ‘Agree’, 3 -  ‘Neutral’, 4 - ‘Disagree’, 5 - ‘Strongly Disagree’].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38868A-6710-9743-8872-A1BAA05F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54418"/>
            <a:ext cx="6095593" cy="45869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43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sz="4000" dirty="0"/>
              <a:t>Results 1.2 – user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sz="2000" dirty="0"/>
              <a:t>User-based evaluation – responses from test subjects after using the speech input user interface.</a:t>
            </a:r>
          </a:p>
          <a:p>
            <a:r>
              <a:rPr lang="en-GB" sz="2000" dirty="0"/>
              <a:t>Likert scale [</a:t>
            </a:r>
            <a:r>
              <a:rPr lang="en-GB" sz="2000"/>
              <a:t>1 - </a:t>
            </a:r>
            <a:r>
              <a:rPr lang="en-GB" sz="2000" dirty="0"/>
              <a:t>‘Strongly Agree’, 2 - ‘Agree’, 3 - ‘Neutral’, 4 - ‘Disagree’, 5 - ‘Strongly Disagree’].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C0700B4-3858-D44D-AE55-31450B02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23940"/>
            <a:ext cx="6095593" cy="464788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4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Results 2 – expert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sz="2000" dirty="0"/>
              <a:t>Results from heuristic evaluation by experts.</a:t>
            </a:r>
          </a:p>
          <a:p>
            <a:r>
              <a:rPr lang="en-GB" sz="2000" dirty="0"/>
              <a:t>Reports written by expert evaluators</a:t>
            </a:r>
          </a:p>
          <a:p>
            <a:endParaRPr lang="en-GB" sz="2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52E75A-EF58-DF4D-A459-45A6CE1C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87" y="796413"/>
            <a:ext cx="480952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05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User-based evaluation – speech input interface functions well but in this context, the text input interface is PREFERRED.</a:t>
            </a:r>
          </a:p>
          <a:p>
            <a:r>
              <a:rPr lang="en-GB" sz="2400" dirty="0"/>
              <a:t>Expert-based evaluation – a user interface could clear a checklist but still be inappropriate because of the implementation context.</a:t>
            </a:r>
          </a:p>
          <a:p>
            <a:r>
              <a:rPr lang="en-GB" sz="2400" dirty="0"/>
              <a:t>Existence of alternative interaction modes affects perceived usability.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8095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is no clear-cut conclusion as to which interaction mode is better - implementation should depend on the context.</a:t>
            </a:r>
          </a:p>
          <a:p>
            <a:r>
              <a:rPr lang="en-GB" sz="2400" dirty="0"/>
              <a:t>Domain/Environmental analysis needs to be done before designing a user interface.</a:t>
            </a:r>
          </a:p>
          <a:p>
            <a:r>
              <a:rPr lang="en-GB" sz="2400" dirty="0"/>
              <a:t>Deployment domain and environment need to be accounted for in evaluation of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146547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1. </a:t>
            </a:r>
            <a:r>
              <a:rPr lang="en-GB" sz="1400" i="1" dirty="0"/>
              <a:t>Advantages of Voice User Interfaces</a:t>
            </a:r>
            <a:r>
              <a:rPr lang="en-GB" sz="1400" dirty="0"/>
              <a:t>, </a:t>
            </a:r>
            <a:r>
              <a:rPr lang="en-GB" sz="1400" dirty="0">
                <a:hlinkClick r:id="rId2"/>
              </a:rPr>
              <a:t>https://www.speechly.com/blog/advantages-of-voice-</a:t>
            </a:r>
            <a:r>
              <a:rPr lang="en-GB" sz="1400" dirty="0"/>
              <a:t>user-interfaces/</a:t>
            </a:r>
            <a:br>
              <a:rPr lang="en-GB" sz="1400" dirty="0"/>
            </a:br>
            <a:r>
              <a:rPr lang="en-GB" sz="1400" dirty="0"/>
              <a:t>2. </a:t>
            </a:r>
            <a:r>
              <a:rPr lang="en-GB" sz="1400" i="1" dirty="0"/>
              <a:t>Speech Input</a:t>
            </a:r>
            <a:r>
              <a:rPr lang="en-GB" sz="1400" dirty="0"/>
              <a:t>, https://</a:t>
            </a:r>
            <a:r>
              <a:rPr lang="en-GB" sz="1400" dirty="0" err="1"/>
              <a:t>wunder.io</a:t>
            </a:r>
            <a:r>
              <a:rPr lang="en-GB" sz="1400" dirty="0"/>
              <a:t>/</a:t>
            </a:r>
            <a:r>
              <a:rPr lang="en-GB" sz="1400" dirty="0" err="1"/>
              <a:t>wunderpedia</a:t>
            </a:r>
            <a:r>
              <a:rPr lang="en-GB" sz="1400" dirty="0"/>
              <a:t>/accessibility/digital-assistive-technologies/speech-input/</a:t>
            </a:r>
            <a:br>
              <a:rPr lang="en-GB" sz="1400" dirty="0"/>
            </a:br>
            <a:r>
              <a:rPr lang="en-GB" sz="1400" dirty="0"/>
              <a:t>3. The State of Speech in HCI: Trends, Themes and Challenges, </a:t>
            </a:r>
            <a:r>
              <a:rPr lang="en-GB" sz="1400" i="1" dirty="0"/>
              <a:t>Leigh Clark</a:t>
            </a:r>
            <a:r>
              <a:rPr lang="en-GB" sz="1400" i="1" baseline="30000" dirty="0"/>
              <a:t>1</a:t>
            </a:r>
            <a:r>
              <a:rPr lang="en-GB" sz="1400" i="1" dirty="0"/>
              <a:t>, Phillip Doyle</a:t>
            </a:r>
            <a:r>
              <a:rPr lang="en-GB" sz="1400" i="1" baseline="30000" dirty="0"/>
              <a:t>1</a:t>
            </a:r>
            <a:r>
              <a:rPr lang="en-GB" sz="1400" i="1" dirty="0"/>
              <a:t>, Diego Garaialde</a:t>
            </a:r>
            <a:r>
              <a:rPr lang="en-GB" sz="1400" i="1" baseline="30000" dirty="0"/>
              <a:t>1</a:t>
            </a:r>
            <a:r>
              <a:rPr lang="en-GB" sz="1400" i="1" dirty="0"/>
              <a:t>, Emer Gilmartin</a:t>
            </a:r>
            <a:r>
              <a:rPr lang="en-GB" sz="1400" i="1" baseline="30000" dirty="0"/>
              <a:t>2</a:t>
            </a:r>
            <a:r>
              <a:rPr lang="en-GB" sz="1400" i="1" dirty="0"/>
              <a:t>, Stephan Schlogl</a:t>
            </a:r>
            <a:r>
              <a:rPr lang="en-GB" sz="1400" i="1" baseline="30000" dirty="0"/>
              <a:t>3</a:t>
            </a:r>
            <a:r>
              <a:rPr lang="en-GB" sz="1400" i="1" dirty="0"/>
              <a:t>, Jens Edlund</a:t>
            </a:r>
            <a:r>
              <a:rPr lang="en-GB" sz="1400" i="1" baseline="30000" dirty="0"/>
              <a:t>4</a:t>
            </a:r>
            <a:r>
              <a:rPr lang="en-GB" sz="1400" i="1" dirty="0"/>
              <a:t>, Matthew Aylett</a:t>
            </a:r>
            <a:r>
              <a:rPr lang="en-GB" sz="1400" i="1" baseline="30000" dirty="0"/>
              <a:t>5</a:t>
            </a:r>
            <a:r>
              <a:rPr lang="en-GB" sz="1400" i="1" dirty="0"/>
              <a:t>, Joao Cabral</a:t>
            </a:r>
            <a:r>
              <a:rPr lang="en-GB" sz="1400" i="1" baseline="30000" dirty="0"/>
              <a:t>6</a:t>
            </a:r>
            <a:r>
              <a:rPr lang="en-GB" sz="1400" i="1" dirty="0"/>
              <a:t>, Cosmin Munteanu</a:t>
            </a:r>
            <a:r>
              <a:rPr lang="en-GB" sz="1400" i="1" baseline="30000" dirty="0"/>
              <a:t>7</a:t>
            </a:r>
            <a:r>
              <a:rPr lang="en-GB" sz="1400" i="1" dirty="0"/>
              <a:t>, Benjamin Cowan</a:t>
            </a:r>
            <a:r>
              <a:rPr lang="en-GB" sz="1400" i="1" baseline="30000" dirty="0"/>
              <a:t>1</a:t>
            </a:r>
            <a:r>
              <a:rPr lang="en-GB" sz="1400" dirty="0"/>
              <a:t>, </a:t>
            </a:r>
            <a:r>
              <a:rPr lang="en-GB" sz="1400" baseline="30000" dirty="0"/>
              <a:t>1</a:t>
            </a:r>
            <a:r>
              <a:rPr lang="en-GB" sz="1400" dirty="0"/>
              <a:t>School of Information and Communication Studies, University College Dublin, Ireland, </a:t>
            </a:r>
            <a:r>
              <a:rPr lang="en-GB" sz="1400" baseline="30000" dirty="0"/>
              <a:t>2</a:t>
            </a:r>
            <a:r>
              <a:rPr lang="en-GB" sz="1400" dirty="0"/>
              <a:t>Speech Communication Laboratory, Trinity College Dublin, Ireland, </a:t>
            </a:r>
            <a:r>
              <a:rPr lang="en-GB" sz="1400" baseline="30000" dirty="0"/>
              <a:t>3</a:t>
            </a:r>
            <a:r>
              <a:rPr lang="en-GB" sz="1400" dirty="0"/>
              <a:t>MCI Management </a:t>
            </a:r>
            <a:r>
              <a:rPr lang="en-GB" sz="1400" dirty="0" err="1"/>
              <a:t>Center</a:t>
            </a:r>
            <a:r>
              <a:rPr lang="en-GB" sz="1400" dirty="0"/>
              <a:t>, Innsbruck, Austria,</a:t>
            </a:r>
            <a:r>
              <a:rPr lang="en-GB" sz="1400" baseline="30000" dirty="0"/>
              <a:t>4</a:t>
            </a:r>
            <a:r>
              <a:rPr lang="en-GB" sz="1400" dirty="0"/>
              <a:t>Department of Speech, Music and Hearing, KTH Royal Institute of Technology, Sweden, </a:t>
            </a:r>
            <a:r>
              <a:rPr lang="en-GB" sz="1400" baseline="30000" dirty="0"/>
              <a:t>5</a:t>
            </a:r>
            <a:r>
              <a:rPr lang="en-GB" sz="1400" dirty="0"/>
              <a:t>School of Informatics, University of Edinburgh, United Kingdom, </a:t>
            </a:r>
            <a:r>
              <a:rPr lang="en-GB" sz="1400" baseline="30000" dirty="0"/>
              <a:t>6</a:t>
            </a:r>
            <a:r>
              <a:rPr lang="en-GB" sz="1400" dirty="0"/>
              <a:t>School of Computer Science and Statistics, Trinity College Dublin, Ireland, </a:t>
            </a:r>
            <a:r>
              <a:rPr lang="en-GB" sz="1400" baseline="30000" dirty="0"/>
              <a:t>7</a:t>
            </a:r>
            <a:r>
              <a:rPr lang="en-GB" sz="1400" dirty="0"/>
              <a:t>Institute of Communication, Culture, Information and Technology, University of Toronto, Mississauga, Canada</a:t>
            </a:r>
            <a:br>
              <a:rPr lang="en-GB" sz="1400" dirty="0"/>
            </a:br>
            <a:r>
              <a:rPr lang="en-GB" sz="1400" dirty="0"/>
              <a:t>4. Speech recognition in the human-computer interface, </a:t>
            </a:r>
            <a:r>
              <a:rPr lang="en-GB" sz="1400" i="1" dirty="0"/>
              <a:t>Carl M. </a:t>
            </a:r>
            <a:r>
              <a:rPr lang="en-GB" sz="1400" i="1" dirty="0" err="1"/>
              <a:t>Rebman</a:t>
            </a:r>
            <a:r>
              <a:rPr lang="en-GB" sz="1400" i="1" dirty="0"/>
              <a:t> Jr, Milam W. Aiken, Casey G. </a:t>
            </a:r>
            <a:r>
              <a:rPr lang="en-GB" sz="1400" i="1" dirty="0" err="1"/>
              <a:t>Cegielski</a:t>
            </a:r>
            <a:br>
              <a:rPr lang="en-GB" sz="1400" dirty="0"/>
            </a:br>
            <a:r>
              <a:rPr lang="en-GB" sz="1400" dirty="0"/>
              <a:t>5. The role of voice input for human-machine communication, </a:t>
            </a:r>
            <a:r>
              <a:rPr lang="en-GB" sz="1400" i="1" dirty="0"/>
              <a:t>Philip R. Cohen, Sharon L. Oviatt ”Human-Machine Communication by Voice,.” colloquium organized by Lawrence R. </a:t>
            </a:r>
            <a:r>
              <a:rPr lang="en-GB" sz="1400" i="1" dirty="0" err="1"/>
              <a:t>Rabiner</a:t>
            </a:r>
            <a:r>
              <a:rPr lang="en-GB" sz="1400" i="1" dirty="0"/>
              <a:t>, National Academy of Sciences</a:t>
            </a:r>
            <a:r>
              <a:rPr lang="en-GB" sz="1400" dirty="0"/>
              <a:t>, The Arnold and Mabel Beckman </a:t>
            </a:r>
            <a:r>
              <a:rPr lang="en-GB" sz="1400" dirty="0" err="1"/>
              <a:t>Center</a:t>
            </a:r>
            <a:r>
              <a:rPr lang="en-GB" sz="1400" dirty="0"/>
              <a:t> in Irving, CA, February 8-9, 1993.</a:t>
            </a:r>
            <a:br>
              <a:rPr lang="en-GB" sz="1400" dirty="0"/>
            </a:br>
            <a:r>
              <a:rPr lang="en-GB" sz="1400" dirty="0"/>
              <a:t>6. The limits of speech recognition, </a:t>
            </a:r>
            <a:r>
              <a:rPr lang="en-GB" sz="1400" i="1" dirty="0"/>
              <a:t>Ben </a:t>
            </a:r>
            <a:r>
              <a:rPr lang="en-GB" sz="1400" i="1" dirty="0" err="1"/>
              <a:t>Shneiderman</a:t>
            </a:r>
            <a:r>
              <a:rPr lang="en-GB" sz="1400" i="1" dirty="0"/>
              <a:t>  </a:t>
            </a:r>
            <a:r>
              <a:rPr lang="en-GB" sz="1400" dirty="0"/>
              <a:t>Communications of the ACM, Volume 43, Number 9 (2000), Pages 63-65</a:t>
            </a:r>
            <a:br>
              <a:rPr lang="en-GB" sz="1400" dirty="0"/>
            </a:br>
            <a:r>
              <a:rPr lang="en-GB" sz="1400" dirty="0"/>
              <a:t>7. </a:t>
            </a:r>
            <a:r>
              <a:rPr lang="en-GB" sz="1400" i="1" dirty="0"/>
              <a:t>System Usability Scale</a:t>
            </a:r>
            <a:r>
              <a:rPr lang="en-GB" sz="1400" dirty="0"/>
              <a:t>, https://</a:t>
            </a:r>
            <a:r>
              <a:rPr lang="en-GB" sz="1400" dirty="0" err="1"/>
              <a:t>www.usability.gov</a:t>
            </a:r>
            <a:r>
              <a:rPr lang="en-GB" sz="1400" dirty="0"/>
              <a:t>/how-to-and-tools/methods/system-usability-</a:t>
            </a:r>
            <a:r>
              <a:rPr lang="en-GB" sz="1400" dirty="0" err="1"/>
              <a:t>scale.html</a:t>
            </a:r>
            <a:br>
              <a:rPr lang="en-GB" sz="1400" dirty="0"/>
            </a:br>
            <a:r>
              <a:rPr lang="en-GB" sz="1400" dirty="0"/>
              <a:t>8. </a:t>
            </a:r>
            <a:r>
              <a:rPr lang="en-GB" sz="1400" i="1" dirty="0"/>
              <a:t>10 Usability Heuristics for User Interface Design</a:t>
            </a:r>
            <a:r>
              <a:rPr lang="en-GB" sz="1400" dirty="0"/>
              <a:t>, https://</a:t>
            </a:r>
            <a:r>
              <a:rPr lang="en-GB" sz="1400" dirty="0" err="1"/>
              <a:t>www.nngroup.com</a:t>
            </a:r>
            <a:r>
              <a:rPr lang="en-GB" sz="1400" dirty="0"/>
              <a:t>/articles/ten-usability-heuristics/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46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104D-D4BD-854B-92D0-218B3BF8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4BA9-FFCF-5149-8511-A1533F03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Computerised systems used in health centres</a:t>
            </a:r>
          </a:p>
          <a:p>
            <a:r>
              <a:rPr lang="en-GB" sz="2400" dirty="0"/>
              <a:t>Traditional user interfaces for health centres – text input</a:t>
            </a:r>
          </a:p>
          <a:p>
            <a:r>
              <a:rPr lang="en-GB" sz="2400" dirty="0"/>
              <a:t>Our traditional user interface – QTracker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dirty="0"/>
              <a:t>Domain – health centres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dirty="0"/>
              <a:t>Actors – receptionists, doctors, patients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dirty="0"/>
              <a:t>Tasks – filling forms, creating appointments, adding patients to queues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77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F177-CBA1-9D4A-946D-B076ACB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Related work [Ref. 1 - 6]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4E43-EE0D-4B4F-97F7-29C021AC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Text-input based user interfaces</a:t>
            </a:r>
          </a:p>
          <a:p>
            <a:pPr lvl="1"/>
            <a:r>
              <a:rPr lang="en-GB" sz="2200" dirty="0"/>
              <a:t>Pros of text input methods – compact &amp; robust to error</a:t>
            </a:r>
          </a:p>
          <a:p>
            <a:r>
              <a:rPr lang="en-GB" sz="2400" dirty="0"/>
              <a:t>Speech input vs. speech interaction – differences</a:t>
            </a:r>
          </a:p>
          <a:p>
            <a:pPr lvl="1"/>
            <a:r>
              <a:rPr lang="en-GB" sz="2200" dirty="0"/>
              <a:t>Pros of speech input – speed, robust to audience</a:t>
            </a:r>
          </a:p>
          <a:p>
            <a:pPr lvl="1"/>
            <a:r>
              <a:rPr lang="en-GB" sz="2200" dirty="0"/>
              <a:t>Drawbacks of speech input</a:t>
            </a:r>
          </a:p>
          <a:p>
            <a:r>
              <a:rPr lang="en-GB" sz="2400" dirty="0"/>
              <a:t>Speech input implementation in different contexts</a:t>
            </a:r>
          </a:p>
        </p:txBody>
      </p:sp>
    </p:spTree>
    <p:extLst>
      <p:ext uri="{BB962C8B-B14F-4D97-AF65-F5344CB8AC3E}">
        <p14:creationId xmlns:p14="http://schemas.microsoft.com/office/powerpoint/2010/main" val="202235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31B5A-869F-4FEF-A6F9-C2018957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98" y="2220705"/>
            <a:ext cx="5102051" cy="340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F132C-2632-4E03-A239-9CDAEF75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8" y="2220705"/>
            <a:ext cx="5334480" cy="3404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FF095-DBB8-4764-AC50-817048D95DBD}"/>
              </a:ext>
            </a:extLst>
          </p:cNvPr>
          <p:cNvSpPr txBox="1"/>
          <p:nvPr/>
        </p:nvSpPr>
        <p:spPr>
          <a:xfrm>
            <a:off x="1000420" y="6063734"/>
            <a:ext cx="950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login interface before adding the microphones (left) vs the new one with microphones (right).</a:t>
            </a:r>
          </a:p>
        </p:txBody>
      </p:sp>
    </p:spTree>
    <p:extLst>
      <p:ext uri="{BB962C8B-B14F-4D97-AF65-F5344CB8AC3E}">
        <p14:creationId xmlns:p14="http://schemas.microsoft.com/office/powerpoint/2010/main" val="23341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design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435A5A6-202F-4988-8C3C-02075122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0" y="1981733"/>
            <a:ext cx="4404333" cy="3969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021AB-58EF-40BE-BA08-6C25B537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54" y="1981733"/>
            <a:ext cx="4242815" cy="396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6EF41-D599-4D33-A633-9C49FF31D77F}"/>
              </a:ext>
            </a:extLst>
          </p:cNvPr>
          <p:cNvSpPr txBox="1"/>
          <p:nvPr/>
        </p:nvSpPr>
        <p:spPr>
          <a:xfrm>
            <a:off x="727223" y="6085897"/>
            <a:ext cx="100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registration interface before adding the microphones (left) vs the new one with speech (right).</a:t>
            </a:r>
          </a:p>
        </p:txBody>
      </p:sp>
    </p:spTree>
    <p:extLst>
      <p:ext uri="{BB962C8B-B14F-4D97-AF65-F5344CB8AC3E}">
        <p14:creationId xmlns:p14="http://schemas.microsoft.com/office/powerpoint/2010/main" val="6475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design</a:t>
            </a:r>
            <a:endParaRPr lang="en-GB" sz="4000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C60550B5-FA4A-47FE-8BEA-4D8E34B4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104684"/>
            <a:ext cx="4530691" cy="2143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50BCB-84EC-4F5D-B051-CDAB3B74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1754469"/>
            <a:ext cx="4530690" cy="210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573CC-8D18-4BD2-B2D0-C61E755E5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21" y="1749081"/>
            <a:ext cx="3299578" cy="214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ABBD0-9FDE-42FC-A6D2-85BECE511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021" y="4104684"/>
            <a:ext cx="3317333" cy="2143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9CC5CF-3418-46BB-B90E-E844B7B27630}"/>
              </a:ext>
            </a:extLst>
          </p:cNvPr>
          <p:cNvSpPr txBox="1"/>
          <p:nvPr/>
        </p:nvSpPr>
        <p:spPr>
          <a:xfrm>
            <a:off x="2758501" y="6456218"/>
            <a:ext cx="66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Microphones in their listening (green) and silent (grey) states.</a:t>
            </a:r>
          </a:p>
        </p:txBody>
      </p:sp>
    </p:spTree>
    <p:extLst>
      <p:ext uri="{BB962C8B-B14F-4D97-AF65-F5344CB8AC3E}">
        <p14:creationId xmlns:p14="http://schemas.microsoft.com/office/powerpoint/2010/main" val="350773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implementation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11F0342-7878-4A83-A093-18F4A525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739331"/>
            <a:ext cx="5410198" cy="2038773"/>
          </a:xfrm>
        </p:spPr>
        <p:txBody>
          <a:bodyPr>
            <a:normAutofit/>
          </a:bodyPr>
          <a:lstStyle/>
          <a:p>
            <a:r>
              <a:rPr lang="en-US" sz="2400" dirty="0"/>
              <a:t>More input structure freedom</a:t>
            </a:r>
          </a:p>
          <a:p>
            <a:r>
              <a:rPr lang="en-US" sz="2400" dirty="0"/>
              <a:t>Easily perform adjustments</a:t>
            </a:r>
          </a:p>
          <a:p>
            <a:r>
              <a:rPr lang="en-US" sz="2400" dirty="0"/>
              <a:t>Technologies used – JavaScript, </a:t>
            </a:r>
            <a:r>
              <a:rPr lang="en-US" sz="2400" dirty="0" err="1"/>
              <a:t>JQuery</a:t>
            </a:r>
            <a:endParaRPr lang="en-US" sz="2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A64B64-582B-4D0D-8DEB-09E4553A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86" y="2682321"/>
            <a:ext cx="4604901" cy="21527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65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60794"/>
            <a:ext cx="3979205" cy="1453363"/>
          </a:xfrm>
        </p:spPr>
        <p:txBody>
          <a:bodyPr>
            <a:normAutofit/>
          </a:bodyPr>
          <a:lstStyle/>
          <a:p>
            <a:r>
              <a:rPr lang="en-GB" sz="4000" dirty="0"/>
              <a:t>Evaluation methodology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User-based evaluation – questionnaire from SUS [7] + 5-point Likert Scale</a:t>
            </a:r>
          </a:p>
          <a:p>
            <a:pPr lvl="1"/>
            <a:r>
              <a:rPr lang="en-GB" sz="2000" dirty="0"/>
              <a:t>Why?</a:t>
            </a:r>
          </a:p>
          <a:p>
            <a:pPr lvl="1"/>
            <a:r>
              <a:rPr lang="en-GB" sz="2000" dirty="0"/>
              <a:t>Did the questions satisfy the guidelines for “good” questions?</a:t>
            </a:r>
          </a:p>
          <a:p>
            <a:r>
              <a:rPr lang="en-GB" sz="2400" dirty="0"/>
              <a:t>Demographic details of the test subjects used.</a:t>
            </a:r>
          </a:p>
          <a:p>
            <a:endParaRPr lang="en-GB" sz="2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FF524D6-7F84-A74B-B7D6-9916E178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22" y="1668162"/>
            <a:ext cx="5083823" cy="41941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7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9B5-B1DF-5446-A2CF-5119CFD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Evaluation methodology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ED-325A-4245-BC55-E1E22AF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/>
              <a:t>Questions from questionnaire – focus of UX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think that I would like to use this system frequently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found the system unnecessarily complex.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thought the system was easy to use.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think that I would need the support of a technical person to be able to use this system.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found the various functions in this system were well integrated.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thought there was too much inconsistency in this system.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would imagine that most people would learn to use this system very quickly.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found the system very cumbersome to use.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felt very confident using the system.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I needed to learn a lot of things before I could get going with this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D09A5-9121-7547-A20A-0997D84FB727}"/>
              </a:ext>
            </a:extLst>
          </p:cNvPr>
          <p:cNvSpPr txBox="1"/>
          <p:nvPr/>
        </p:nvSpPr>
        <p:spPr>
          <a:xfrm>
            <a:off x="3866322" y="6291470"/>
            <a:ext cx="5764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System Usability Scale, https://</a:t>
            </a:r>
            <a:r>
              <a:rPr lang="en-GB" sz="1000" dirty="0" err="1"/>
              <a:t>www.usability.gov</a:t>
            </a:r>
            <a:r>
              <a:rPr lang="en-GB" sz="1000" dirty="0"/>
              <a:t>/how-to-and-tools/methods/system-usability-</a:t>
            </a:r>
            <a:r>
              <a:rPr lang="en-GB" sz="1000" dirty="0" err="1"/>
              <a:t>scale.html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4173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2027</TotalTime>
  <Words>954</Words>
  <Application>Microsoft Macintosh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Comparison between speech-input and text-input user interfaces for health CENTERS</vt:lpstr>
      <vt:lpstr>introduction</vt:lpstr>
      <vt:lpstr>Related work [Ref. 1 - 6]</vt:lpstr>
      <vt:lpstr>design</vt:lpstr>
      <vt:lpstr>design</vt:lpstr>
      <vt:lpstr>design</vt:lpstr>
      <vt:lpstr>implementation</vt:lpstr>
      <vt:lpstr>Evaluation methodology 1</vt:lpstr>
      <vt:lpstr>Evaluation methodology 1</vt:lpstr>
      <vt:lpstr>Evaluation methodology 2</vt:lpstr>
      <vt:lpstr>Results 1.1 - user evaluation </vt:lpstr>
      <vt:lpstr>Results 1.2 – user evaluation</vt:lpstr>
      <vt:lpstr>Results 2 – expert evaluation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speech input and text input user interfaces for health officers</dc:title>
  <dc:creator>Casmin Eugene</dc:creator>
  <cp:lastModifiedBy>Casmin Eugene</cp:lastModifiedBy>
  <cp:revision>33</cp:revision>
  <dcterms:created xsi:type="dcterms:W3CDTF">2022-01-17T16:26:40Z</dcterms:created>
  <dcterms:modified xsi:type="dcterms:W3CDTF">2022-01-28T14:51:17Z</dcterms:modified>
</cp:coreProperties>
</file>